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1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438"/>
    <a:srgbClr val="9FF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FF9F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2FE3E-1647-4E2E-BB46-BCF2324094C9}" type="datetimeFigureOut">
              <a:rPr lang="hr-HR" smtClean="0"/>
              <a:pPr/>
              <a:t>29.11.2020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4FB0-F134-48AB-9424-F49B531AD58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elofficial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.vecernji.hr/biznis/craft-pivo-nazvao-po-rimskom-caru-valensu-koji-je-bio-pivopija-1096681" TargetMode="External"/><Relationship Id="rId3" Type="http://schemas.openxmlformats.org/officeDocument/2006/relationships/hyperlink" Target="https://www.facebook.com/efektiv.vk" TargetMode="External"/><Relationship Id="rId7" Type="http://schemas.openxmlformats.org/officeDocument/2006/relationships/hyperlink" Target="https://pivnica.net/valens-vinkovacko-craft-pivo-nazvano-po-caru-pivopiji/4428/" TargetMode="External"/><Relationship Id="rId2" Type="http://schemas.openxmlformats.org/officeDocument/2006/relationships/hyperlink" Target="https://novosti.hr/dasak-slavonije-u-vasem-domu-uz-team-tre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ovosti.hr/sugar-ants-prve-tenisice-koje-pozivaju-na-udomljavanje-zivotinja/" TargetMode="External"/><Relationship Id="rId11" Type="http://schemas.openxmlformats.org/officeDocument/2006/relationships/hyperlink" Target="https://buba-art.hr/" TargetMode="External"/><Relationship Id="rId5" Type="http://schemas.openxmlformats.org/officeDocument/2006/relationships/hyperlink" Target="https://www.tportal.hr/lifestyle/clanak/sugar-ants-zivotinjski-dobre-majice-tenisice-carape-i-torbe-foto-20180904" TargetMode="External"/><Relationship Id="rId10" Type="http://schemas.openxmlformats.org/officeDocument/2006/relationships/hyperlink" Target="https://www.gloria.hr/gl/fokus/od-suradnje-s-kardashianima-do-vlastitog-brenda-proizvod-mije-antunovic-pojam-je-elegancije-10447825" TargetMode="External"/><Relationship Id="rId4" Type="http://schemas.openxmlformats.org/officeDocument/2006/relationships/hyperlink" Target="https://novosti.hr/mali-smrznuti-zalogaji-kojima-je-tesko-odoljeti/" TargetMode="External"/><Relationship Id="rId9" Type="http://schemas.openxmlformats.org/officeDocument/2006/relationships/hyperlink" Target="https://www.jutarnji.hr/life/zivotne-price/pametne-deke-izumila-sam-jer-su-ove-obicne-izludivale-moje-kceri-sada-su-hit-150166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ugar-ants.com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instagram.com/sugar.ants/?hl=h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facebook.com/sugarantsclothing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Erasmus+ 2020-2022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endParaRPr lang="hr-H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06896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1C5438"/>
                </a:solidFill>
                <a:latin typeface="Candara" pitchFamily="34" charset="0"/>
              </a:rPr>
              <a:t>MLADI  HRVATSKI  PODUZETNICI</a:t>
            </a:r>
            <a:endParaRPr lang="hr-HR" sz="3600" b="1" dirty="0">
              <a:solidFill>
                <a:srgbClr val="1C5438"/>
              </a:solidFill>
              <a:latin typeface="Candara" pitchFamily="34" charset="0"/>
            </a:endParaRPr>
          </a:p>
        </p:txBody>
      </p:sp>
      <p:pic>
        <p:nvPicPr>
          <p:cNvPr id="6" name="Picture 5" descr="C:\Documents and Settings\Marin\My Documents\ZASTAVE i LOGO, SCC, W.A.T.E.R\DISCLAIMER, LOGO, AMPEU\eu_flag_co_funded_pos_rgb_r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373216"/>
            <a:ext cx="373760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 descr="https://novosti.hr/wp-content/uploads/2020/03/IMG_20200305_135739-01_copy_2232x297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20280" cy="27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Marin\My Documents\25511734_1699008856816812_86550395058640650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2772000" cy="2772000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25512423_1495633373887356_892964426147797401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2772000" cy="27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980728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- namještaj od masivnog drva u skladu sa željama kupaca </a:t>
            </a:r>
            <a:br>
              <a:rPr lang="hr-HR" sz="2300" dirty="0" smtClean="0"/>
            </a:br>
            <a:r>
              <a:rPr lang="hr-HR" sz="2300" dirty="0" smtClean="0"/>
              <a:t>  U proizvodnji se koristi slavonski hrast, jasen, grab, kao i </a:t>
            </a:r>
            <a:br>
              <a:rPr lang="hr-HR" sz="2300" dirty="0" smtClean="0"/>
            </a:br>
            <a:r>
              <a:rPr lang="hr-HR" sz="2300" dirty="0" smtClean="0"/>
              <a:t>  stoljećima staro reciklirano drvo</a:t>
            </a:r>
            <a:br>
              <a:rPr lang="hr-HR" sz="2300" dirty="0" smtClean="0"/>
            </a:br>
            <a:endParaRPr lang="hr-HR" sz="800" dirty="0" smtClean="0"/>
          </a:p>
          <a:p>
            <a:r>
              <a:rPr lang="hr-HR" sz="2300" dirty="0" smtClean="0"/>
              <a:t>- sav namještaj bojan je prirodnim eko uljima koja ne sadrže</a:t>
            </a:r>
            <a:br>
              <a:rPr lang="hr-HR" sz="2300" dirty="0" smtClean="0"/>
            </a:br>
            <a:r>
              <a:rPr lang="hr-HR" sz="2300" dirty="0" smtClean="0"/>
              <a:t>  nikakve štetne kemikalije</a:t>
            </a:r>
            <a:br>
              <a:rPr lang="hr-HR" sz="2300" dirty="0" smtClean="0"/>
            </a:b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10" descr="Nova šibenska slastičarnica Yum – mjesto gdje se moderno spaja s  tradicionalnim • Slatkopedija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45638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8" descr="Yum Pastry Shop je slastičarnica u Šibeniku čije kolače morate probati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45638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Antonija Drezga</a:t>
            </a:r>
            <a:endParaRPr lang="hr-HR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412776"/>
            <a:ext cx="4248472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sz="2300" dirty="0" smtClean="0"/>
              <a:t>s dečkom Aleksejem otvorila</a:t>
            </a:r>
            <a:br>
              <a:rPr lang="hr-HR" sz="2300" dirty="0" smtClean="0"/>
            </a:br>
            <a:r>
              <a:rPr lang="hr-HR" sz="2300" dirty="0" smtClean="0"/>
              <a:t>  2018. godine </a:t>
            </a:r>
            <a:r>
              <a:rPr lang="hr-HR" sz="2300" b="1" dirty="0" smtClean="0"/>
              <a:t>slastičarnicu Yum </a:t>
            </a:r>
            <a:br>
              <a:rPr lang="hr-HR" sz="2300" b="1" dirty="0" smtClean="0"/>
            </a:br>
            <a:r>
              <a:rPr lang="hr-HR" sz="2300" b="1" dirty="0" smtClean="0"/>
              <a:t>  Pastry Shop </a:t>
            </a:r>
            <a:r>
              <a:rPr lang="hr-HR" sz="2300" dirty="0" smtClean="0"/>
              <a:t>za koju je htjela da</a:t>
            </a:r>
            <a:br>
              <a:rPr lang="hr-HR" sz="2300" dirty="0" smtClean="0"/>
            </a:br>
            <a:r>
              <a:rPr lang="hr-HR" sz="2300" dirty="0" smtClean="0"/>
              <a:t>  bude nešto novo u Šibeniku i da </a:t>
            </a:r>
            <a:br>
              <a:rPr lang="hr-HR" sz="2300" dirty="0" smtClean="0"/>
            </a:br>
            <a:r>
              <a:rPr lang="hr-HR" sz="2300" dirty="0" smtClean="0"/>
              <a:t>  se na taj način obogati ponuda</a:t>
            </a:r>
            <a:br>
              <a:rPr lang="hr-HR" sz="2300" dirty="0" smtClean="0"/>
            </a:br>
            <a:endParaRPr lang="hr-HR" sz="1000" dirty="0" smtClean="0"/>
          </a:p>
          <a:p>
            <a:r>
              <a:rPr lang="hr-HR" sz="2300" dirty="0" smtClean="0"/>
              <a:t>- slastice Antonia radi sama</a:t>
            </a:r>
            <a:br>
              <a:rPr lang="hr-HR" sz="2300" dirty="0" smtClean="0"/>
            </a:br>
            <a:r>
              <a:rPr lang="hr-HR" sz="2300" dirty="0" smtClean="0"/>
              <a:t>- koriste se samo prirodni sastojci,</a:t>
            </a:r>
            <a:br>
              <a:rPr lang="hr-HR" sz="2300" dirty="0" smtClean="0"/>
            </a:br>
            <a:r>
              <a:rPr lang="hr-HR" sz="2300" dirty="0" smtClean="0"/>
              <a:t>  kao što su boje, vlastita</a:t>
            </a:r>
            <a:br>
              <a:rPr lang="hr-HR" sz="2300" dirty="0" smtClean="0"/>
            </a:br>
            <a:r>
              <a:rPr lang="hr-HR" sz="2300" dirty="0" smtClean="0"/>
              <a:t>  proizvodnja pasti od orašastih </a:t>
            </a:r>
            <a:br>
              <a:rPr lang="hr-HR" sz="2300" dirty="0" smtClean="0"/>
            </a:br>
            <a:r>
              <a:rPr lang="hr-HR" sz="2300" dirty="0" smtClean="0"/>
              <a:t>  proizvoda, džemova, pirea i  </a:t>
            </a:r>
            <a:br>
              <a:rPr lang="hr-HR" sz="2300" dirty="0" smtClean="0"/>
            </a:br>
            <a:r>
              <a:rPr lang="hr-HR" sz="2300" dirty="0" smtClean="0"/>
              <a:t>  ostatalog bogatog asortimana.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6" descr="Yum Pastry Shop je slastičarnica u Šibeniku čije kolače morate probati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230425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7" descr="Svoj slatki san pretvorili u novu 'must visit' slastičarnu u gradu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6724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5" descr="Arhiva antonia drezga • Slatkopedija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67240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99992" y="620688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sz="2300" dirty="0" smtClean="0"/>
              <a:t> hit u turističkoj ponudi su    </a:t>
            </a:r>
            <a:br>
              <a:rPr lang="hr-HR" sz="2300" dirty="0" smtClean="0"/>
            </a:br>
            <a:r>
              <a:rPr lang="hr-HR" sz="2300" dirty="0" smtClean="0"/>
              <a:t>  postali kolači u  obliku </a:t>
            </a:r>
            <a:br>
              <a:rPr lang="hr-HR" sz="2300" dirty="0" smtClean="0"/>
            </a:br>
            <a:r>
              <a:rPr lang="hr-HR" sz="2300" dirty="0" smtClean="0"/>
              <a:t>  poznate šibenske katedrale i </a:t>
            </a:r>
          </a:p>
          <a:p>
            <a:r>
              <a:rPr lang="hr-HR" sz="2300" dirty="0" smtClean="0"/>
              <a:t>  tradicionalne muške </a:t>
            </a:r>
            <a:br>
              <a:rPr lang="hr-HR" sz="2300" dirty="0" smtClean="0"/>
            </a:br>
            <a:r>
              <a:rPr lang="hr-HR" sz="2300" dirty="0" smtClean="0"/>
              <a:t>  šibenske kape</a:t>
            </a:r>
            <a:br>
              <a:rPr lang="hr-HR" sz="2300" dirty="0" smtClean="0"/>
            </a:br>
            <a:endParaRPr lang="hr-HR" sz="2300" dirty="0"/>
          </a:p>
        </p:txBody>
      </p:sp>
      <p:sp>
        <p:nvSpPr>
          <p:cNvPr id="6" name="Rectangle 5"/>
          <p:cNvSpPr/>
          <p:nvPr/>
        </p:nvSpPr>
        <p:spPr>
          <a:xfrm>
            <a:off x="4499992" y="2636912"/>
            <a:ext cx="42484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dirty="0" smtClean="0"/>
              <a:t>- YUM Pastry SHOP ove godine je</a:t>
            </a:r>
            <a:br>
              <a:rPr lang="hr-HR" sz="2300" dirty="0" smtClean="0"/>
            </a:br>
            <a:r>
              <a:rPr lang="hr-HR" sz="2300" dirty="0" smtClean="0"/>
              <a:t>   uvršten u Franck Barista Club, </a:t>
            </a:r>
            <a:br>
              <a:rPr lang="hr-HR" sz="2300" dirty="0" smtClean="0"/>
            </a:br>
            <a:r>
              <a:rPr lang="hr-HR" sz="2300" dirty="0" smtClean="0"/>
              <a:t>   među 17 objekata iz cijele </a:t>
            </a:r>
            <a:br>
              <a:rPr lang="hr-HR" sz="2300" dirty="0" smtClean="0"/>
            </a:br>
            <a:r>
              <a:rPr lang="hr-HR" sz="2300" dirty="0" smtClean="0"/>
              <a:t>   Hrvatske, koji jamči izvrsnu </a:t>
            </a:r>
            <a:br>
              <a:rPr lang="hr-HR" sz="2300" dirty="0" smtClean="0"/>
            </a:br>
            <a:r>
              <a:rPr lang="hr-HR" sz="2300" dirty="0" smtClean="0"/>
              <a:t>   pripremu kave i toplih napitaka  - TripAdvisor nagradio ovu</a:t>
            </a:r>
            <a:br>
              <a:rPr lang="hr-HR" sz="2300" dirty="0" smtClean="0"/>
            </a:br>
            <a:r>
              <a:rPr lang="hr-HR" sz="2300" dirty="0" smtClean="0"/>
              <a:t>   slastičarnicu certifikatom </a:t>
            </a:r>
            <a:br>
              <a:rPr lang="hr-HR" sz="2300" dirty="0" smtClean="0"/>
            </a:br>
            <a:r>
              <a:rPr lang="hr-HR" sz="2300" dirty="0" smtClean="0"/>
              <a:t>   izvrsnosti za 2019.godinu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7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808312" cy="3240360"/>
          </a:xfrm>
          <a:prstGeom prst="rect">
            <a:avLst/>
          </a:prstGeom>
          <a:noFill/>
        </p:spPr>
      </p:pic>
      <p:pic>
        <p:nvPicPr>
          <p:cNvPr id="3" name="Slika 14" descr="https://www.ebrod.net/data/galerija/30793/1574522375116879827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424847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3168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    Marija Čulo</a:t>
            </a:r>
            <a:endParaRPr lang="hr-HR" sz="26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779912" y="1256902"/>
            <a:ext cx="504056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jednom od sajmova pozornost su joj</a:t>
            </a: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privukle 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desertne čašice u kojima je vidjela priliku za vlastiti posao. </a:t>
            </a:r>
            <a:r>
              <a:rPr lang="hr-HR" sz="2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prijateljicom se prijavila za potporu za samozapošljavanje</a:t>
            </a: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pokrenula 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7stars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brand koji je od kraja 2018. godine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do danas razvio mnoštvo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različitih desertnih delicija,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3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uz najkvalitetnije sastojke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rađene</a:t>
            </a: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rukama iskusnih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majstora.</a:t>
            </a:r>
            <a:endParaRPr kumimoji="0" lang="hr-H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12" descr="https://novosti.hr/wp-content/uploads/2020/10/7stars-6-240x300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88032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13" descr="https://novosti.hr/wp-content/uploads/2020/10/7stars-300x30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8032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1" descr="https://novosti.hr/wp-content/uploads/2020/10/7stars-2-696x46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3888432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635896" y="404664"/>
            <a:ext cx="51845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dirty="0" smtClean="0"/>
              <a:t>7Stars stoji za 7 zvijezda, 7 jedinstvenih kombinacija okusa, arome i teksture. Korištenjem tehnologije brzog dubokog smrzavanja nastanu proizvodi kojima je sva struktura i vrijednost očuvana i nakon odmrzavanja. Svaki desert je napravljen od iznimno kvalitetnih sirovina te je posebno ručno izrađen, </a:t>
            </a:r>
            <a:br>
              <a:rPr lang="hr-HR" sz="2300" dirty="0" smtClean="0"/>
            </a:br>
            <a:r>
              <a:rPr lang="hr-HR" sz="2300" dirty="0" smtClean="0"/>
              <a:t>Proizvodi se prodaju u cijeloj Hrvatskoj.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Jedini rimski carevi iz Hrvatske uživali su u pivu - Večernji.hr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44827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Ivan Vorgić</a:t>
            </a:r>
            <a:endParaRPr lang="hr-HR" sz="2600" b="1" dirty="0"/>
          </a:p>
        </p:txBody>
      </p:sp>
      <p:pic>
        <p:nvPicPr>
          <p:cNvPr id="3" name="Slika 4" descr="Pivnica.net - Valens - vinkovačko craft pivo nazvano po caru pivopiji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29000"/>
            <a:ext cx="446449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7584" y="105273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r-HR" sz="2300" dirty="0" smtClean="0"/>
              <a:t>  ljubav prema pivu i proizvodnji piva pretvorio u posao</a:t>
            </a:r>
          </a:p>
          <a:p>
            <a:r>
              <a:rPr lang="hr-HR" sz="2300" dirty="0" smtClean="0"/>
              <a:t>-  u proljeće 2016. pokrenuo pogon za proizvodnju craft piva</a:t>
            </a:r>
            <a:br>
              <a:rPr lang="hr-HR" sz="2300" dirty="0" smtClean="0"/>
            </a:br>
            <a:r>
              <a:rPr lang="hr-HR" sz="2300" dirty="0" smtClean="0"/>
              <a:t>-  osnivač, brew master i vlasnik </a:t>
            </a:r>
            <a:r>
              <a:rPr lang="hr-HR" sz="2300" b="1" dirty="0" smtClean="0"/>
              <a:t>pivovare Valentinijan</a:t>
            </a:r>
            <a:r>
              <a:rPr lang="hr-HR" sz="2300" dirty="0" smtClean="0"/>
              <a:t/>
            </a:r>
            <a:br>
              <a:rPr lang="hr-HR" sz="2300" dirty="0" smtClean="0"/>
            </a:br>
            <a:r>
              <a:rPr lang="hr-HR" sz="2300" dirty="0" smtClean="0"/>
              <a:t>-  prva craft pivovara u Vinkovcima</a:t>
            </a:r>
            <a:br>
              <a:rPr lang="hr-HR" sz="2300" dirty="0" smtClean="0"/>
            </a:br>
            <a:r>
              <a:rPr lang="hr-HR" sz="2300" dirty="0" smtClean="0"/>
              <a:t>-  nepasterizirano, nefiltrirano pivo Valens, vrhunske kvalitete i</a:t>
            </a:r>
            <a:br>
              <a:rPr lang="hr-HR" sz="2300" dirty="0" smtClean="0"/>
            </a:br>
            <a:r>
              <a:rPr lang="hr-HR" sz="2300" dirty="0" smtClean="0"/>
              <a:t>   bogatog okusa, umjerene gorčine sa citrusnim aromama.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48680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Ivana Papić</a:t>
            </a:r>
            <a:endParaRPr lang="hr-HR" sz="2600" b="1" dirty="0"/>
          </a:p>
        </p:txBody>
      </p:sp>
      <p:pic>
        <p:nvPicPr>
          <p:cNvPr id="4" name="Slika 6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88843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44008" y="980728"/>
            <a:ext cx="41044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-osnivačica i vlasnica branda </a:t>
            </a:r>
            <a:br>
              <a:rPr lang="hr-HR" sz="2300" dirty="0" smtClean="0"/>
            </a:br>
            <a:r>
              <a:rPr lang="hr-HR" sz="2300" dirty="0" smtClean="0"/>
              <a:t> </a:t>
            </a:r>
            <a:r>
              <a:rPr lang="hr-HR" sz="2300" b="1" dirty="0" smtClean="0"/>
              <a:t> Mamino</a:t>
            </a:r>
            <a:r>
              <a:rPr lang="hr-HR" sz="2300" dirty="0" smtClean="0"/>
              <a:t/>
            </a:r>
            <a:br>
              <a:rPr lang="hr-HR" sz="2300" dirty="0" smtClean="0"/>
            </a:br>
            <a:r>
              <a:rPr lang="hr-HR" sz="2300" dirty="0" smtClean="0"/>
              <a:t>- patentirala “3u1” dekicu</a:t>
            </a:r>
            <a:br>
              <a:rPr lang="hr-HR" sz="2300" dirty="0" smtClean="0"/>
            </a:br>
            <a:r>
              <a:rPr lang="hr-HR" sz="2300" dirty="0" smtClean="0"/>
              <a:t>- radi u jednom od poslovnih</a:t>
            </a:r>
            <a:br>
              <a:rPr lang="hr-HR" sz="2300" dirty="0" smtClean="0"/>
            </a:br>
            <a:r>
              <a:rPr lang="hr-HR" sz="2300" dirty="0" smtClean="0"/>
              <a:t>  prostora Poduzetničkog  </a:t>
            </a:r>
            <a:br>
              <a:rPr lang="hr-HR" sz="2300" dirty="0" smtClean="0"/>
            </a:br>
            <a:r>
              <a:rPr lang="hr-HR" sz="2300" dirty="0" smtClean="0"/>
              <a:t>  inkubatora Vinkovci   </a:t>
            </a:r>
            <a:br>
              <a:rPr lang="hr-HR" sz="2300" dirty="0" smtClean="0"/>
            </a:br>
            <a:r>
              <a:rPr lang="hr-HR" sz="2300" dirty="0" smtClean="0"/>
              <a:t>- zaposlila je i jednu krojačicu</a:t>
            </a:r>
            <a:br>
              <a:rPr lang="hr-HR" sz="2300" dirty="0" smtClean="0"/>
            </a:br>
            <a:r>
              <a:rPr lang="hr-HR" sz="2300" dirty="0" smtClean="0"/>
              <a:t>- proizvode 15 različitih artikala:</a:t>
            </a:r>
            <a:br>
              <a:rPr lang="hr-HR" sz="2300" dirty="0" smtClean="0"/>
            </a:br>
            <a:r>
              <a:rPr lang="hr-HR" sz="2300" dirty="0" smtClean="0"/>
              <a:t>  dekice, vreće za spavanje, </a:t>
            </a:r>
            <a:br>
              <a:rPr lang="hr-HR" sz="2300" dirty="0" smtClean="0"/>
            </a:br>
            <a:r>
              <a:rPr lang="hr-HR" sz="2300" dirty="0" smtClean="0"/>
              <a:t>  podloge za kolica, navlake za </a:t>
            </a:r>
            <a:br>
              <a:rPr lang="hr-HR" sz="2300" dirty="0" smtClean="0"/>
            </a:br>
            <a:r>
              <a:rPr lang="hr-HR" sz="2300" dirty="0" smtClean="0"/>
              <a:t>  madrace</a:t>
            </a:r>
            <a:br>
              <a:rPr lang="hr-HR" sz="2300" dirty="0" smtClean="0"/>
            </a:br>
            <a:r>
              <a:rPr lang="hr-HR" sz="2300" dirty="0" smtClean="0"/>
              <a:t>- svi proizvodi su od prirodnih </a:t>
            </a:r>
            <a:br>
              <a:rPr lang="hr-HR" sz="2300" dirty="0" smtClean="0"/>
            </a:br>
            <a:r>
              <a:rPr lang="hr-HR" sz="2300" dirty="0" smtClean="0"/>
              <a:t>  materijala: od pamuka, </a:t>
            </a:r>
            <a:br>
              <a:rPr lang="hr-HR" sz="2300" dirty="0" smtClean="0"/>
            </a:br>
            <a:r>
              <a:rPr lang="hr-HR" sz="2300" dirty="0" smtClean="0"/>
              <a:t>  odnosno pamučnog vafla i </a:t>
            </a:r>
            <a:br>
              <a:rPr lang="hr-HR" sz="2300" dirty="0" smtClean="0"/>
            </a:br>
            <a:r>
              <a:rPr lang="hr-HR" sz="2300" dirty="0" smtClean="0"/>
              <a:t>  muslina </a:t>
            </a:r>
            <a:endParaRPr lang="hr-HR" sz="2300" dirty="0"/>
          </a:p>
        </p:txBody>
      </p:sp>
      <p:pic>
        <p:nvPicPr>
          <p:cNvPr id="5121" name="Picture 1" descr="C:\Documents and Settings\Marin\My Document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888432" cy="2533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9" descr="Mamino - [3u1 dekice] Dovoljan je jedan #hashtag... | Facebook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266429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7" descr="Vinkovački Mamino mjesečno proda 100 do 150 svojih proizvoda za djecu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5283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10" descr="maminohr Instagram posts (photos and videos) - Picuki.com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52839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355976" y="620688"/>
            <a:ext cx="4320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- Mjesečno prodaju  100-150  </a:t>
            </a:r>
            <a:br>
              <a:rPr lang="hr-HR" sz="2300" dirty="0" smtClean="0"/>
            </a:br>
            <a:r>
              <a:rPr lang="hr-HR" sz="2300" dirty="0" smtClean="0"/>
              <a:t>  komada proizvoda,  uglavnom </a:t>
            </a:r>
            <a:br>
              <a:rPr lang="hr-HR" sz="2300" dirty="0" smtClean="0"/>
            </a:br>
            <a:r>
              <a:rPr lang="hr-HR" sz="2300" dirty="0" smtClean="0"/>
              <a:t>  fizičkim osobama</a:t>
            </a:r>
            <a:br>
              <a:rPr lang="hr-HR" sz="2300" dirty="0" smtClean="0"/>
            </a:br>
            <a:r>
              <a:rPr lang="hr-HR" sz="2300" dirty="0" smtClean="0"/>
              <a:t>- ima upita i za veleprodaju, no, </a:t>
            </a:r>
            <a:br>
              <a:rPr lang="hr-HR" sz="2300" dirty="0" smtClean="0"/>
            </a:br>
            <a:r>
              <a:rPr lang="hr-HR" sz="2300" dirty="0" smtClean="0"/>
              <a:t>  trenutno nemaju kapacitet za </a:t>
            </a:r>
            <a:br>
              <a:rPr lang="hr-HR" sz="2300" dirty="0" smtClean="0"/>
            </a:br>
            <a:r>
              <a:rPr lang="hr-HR" sz="2300" dirty="0" smtClean="0"/>
              <a:t>  isporučiti toliko proizvoda </a:t>
            </a:r>
            <a:br>
              <a:rPr lang="hr-HR" sz="2300" dirty="0" smtClean="0"/>
            </a:br>
            <a:r>
              <a:rPr lang="hr-HR" sz="2300" dirty="0" smtClean="0"/>
              <a:t>- prodaju uglavnom u Hrvatskoj</a:t>
            </a:r>
            <a:br>
              <a:rPr lang="hr-HR" sz="2300" dirty="0" smtClean="0"/>
            </a:b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Ružica Matković</a:t>
            </a:r>
            <a:endParaRPr lang="hr-HR" sz="2600" b="1" dirty="0"/>
          </a:p>
        </p:txBody>
      </p:sp>
      <p:sp>
        <p:nvSpPr>
          <p:cNvPr id="4" name="Rectangle 3"/>
          <p:cNvSpPr/>
          <p:nvPr/>
        </p:nvSpPr>
        <p:spPr>
          <a:xfrm>
            <a:off x="4211960" y="1052737"/>
            <a:ext cx="4608512" cy="551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300" dirty="0" smtClean="0"/>
              <a:t>- </a:t>
            </a:r>
            <a:r>
              <a:rPr lang="hr-HR" sz="2300" b="1" dirty="0" smtClean="0"/>
              <a:t>BUBA ART </a:t>
            </a:r>
            <a:r>
              <a:rPr lang="hr-HR" sz="2300" dirty="0" smtClean="0"/>
              <a:t>j.d.o.o.  osnovana je </a:t>
            </a:r>
            <a:br>
              <a:rPr lang="hr-HR" sz="2300" dirty="0" smtClean="0"/>
            </a:br>
            <a:r>
              <a:rPr lang="hr-HR" sz="2300" dirty="0" smtClean="0"/>
              <a:t>  2016. </a:t>
            </a:r>
            <a:br>
              <a:rPr lang="hr-HR" sz="2300" dirty="0" smtClean="0"/>
            </a:br>
            <a:r>
              <a:rPr lang="hr-HR" sz="2300" dirty="0" smtClean="0"/>
              <a:t>- Ljubav prema  obradi drva, novim </a:t>
            </a:r>
            <a:br>
              <a:rPr lang="hr-HR" sz="2300" dirty="0" smtClean="0"/>
            </a:br>
            <a:r>
              <a:rPr lang="hr-HR" sz="2300" dirty="0" smtClean="0"/>
              <a:t>  idejama i kreativnom  izražavanju</a:t>
            </a:r>
            <a:br>
              <a:rPr lang="hr-HR" sz="2300" dirty="0" smtClean="0"/>
            </a:br>
            <a:r>
              <a:rPr lang="hr-HR" sz="2300" dirty="0" smtClean="0"/>
              <a:t>  prerasla je iz hobija u obiteljski </a:t>
            </a:r>
            <a:br>
              <a:rPr lang="hr-HR" sz="2300" dirty="0" smtClean="0"/>
            </a:br>
            <a:r>
              <a:rPr lang="hr-HR" sz="2300" dirty="0" smtClean="0"/>
              <a:t>  posao.</a:t>
            </a:r>
          </a:p>
          <a:p>
            <a:pPr>
              <a:buFontTx/>
              <a:buChar char="-"/>
            </a:pPr>
            <a:r>
              <a:rPr lang="hr-HR" sz="2300" dirty="0" smtClean="0"/>
              <a:t> Tvrtka se bavi izradom </a:t>
            </a:r>
            <a:br>
              <a:rPr lang="hr-HR" sz="2300" dirty="0" smtClean="0"/>
            </a:br>
            <a:r>
              <a:rPr lang="hr-HR" sz="2300" dirty="0" smtClean="0"/>
              <a:t>   repromaterijala za obradu raznim</a:t>
            </a:r>
            <a:br>
              <a:rPr lang="hr-HR" sz="2300" dirty="0" smtClean="0"/>
            </a:br>
            <a:r>
              <a:rPr lang="hr-HR" sz="2300" dirty="0" smtClean="0"/>
              <a:t>   tehnikama poput decoupage-a. </a:t>
            </a:r>
            <a:br>
              <a:rPr lang="hr-HR" sz="2300" dirty="0" smtClean="0"/>
            </a:br>
            <a:r>
              <a:rPr lang="hr-HR" sz="2300" dirty="0" smtClean="0"/>
              <a:t>-  Nudi i izradu suvenira te </a:t>
            </a:r>
            <a:br>
              <a:rPr lang="hr-HR" sz="2300" dirty="0" smtClean="0"/>
            </a:br>
            <a:r>
              <a:rPr lang="hr-HR" sz="2300" dirty="0" smtClean="0"/>
              <a:t>   personaliziranih unikatnih poklona</a:t>
            </a:r>
            <a:br>
              <a:rPr lang="hr-HR" sz="2300" dirty="0" smtClean="0"/>
            </a:br>
            <a:r>
              <a:rPr lang="hr-HR" sz="2300" dirty="0" smtClean="0"/>
              <a:t>   za razne prigode. </a:t>
            </a:r>
            <a:br>
              <a:rPr lang="hr-HR" sz="2300" dirty="0" smtClean="0"/>
            </a:br>
            <a:r>
              <a:rPr lang="hr-HR" sz="2300" dirty="0" smtClean="0"/>
              <a:t> - Ponudu stalno proširuju na način </a:t>
            </a:r>
            <a:br>
              <a:rPr lang="hr-HR" sz="2300" dirty="0" smtClean="0"/>
            </a:br>
            <a:r>
              <a:rPr lang="hr-HR" sz="2300" dirty="0" smtClean="0"/>
              <a:t>   da u tome sudjeluju i sami kupci </a:t>
            </a:r>
            <a:br>
              <a:rPr lang="hr-HR" sz="2300" dirty="0" smtClean="0"/>
            </a:br>
            <a:r>
              <a:rPr lang="hr-HR" sz="2300" dirty="0" smtClean="0"/>
              <a:t>   svojim idejama i sugestijama.</a:t>
            </a:r>
          </a:p>
        </p:txBody>
      </p:sp>
      <p:pic>
        <p:nvPicPr>
          <p:cNvPr id="3073" name="Picture 1" descr="C:\Documents and Settings\Marin\My Document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606559" cy="1656184"/>
          </a:xfrm>
          <a:prstGeom prst="rect">
            <a:avLst/>
          </a:prstGeom>
          <a:noFill/>
        </p:spPr>
      </p:pic>
      <p:pic>
        <p:nvPicPr>
          <p:cNvPr id="3074" name="Picture 2" descr="C:\Documents and Settings\Marin\My Documents\preuzm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1944216" cy="1420189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3312368" cy="2204230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80928"/>
            <a:ext cx="1497013" cy="141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Femina.hr: Od suradnje s Kardashianima do luksuznih svijeća s vlastitim  potpiso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1" descr="Femina.hr: Pustite jesen u svoj dom i ušuškajte se toplinom Moel luksuznih  svijeća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60040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59632" y="548680"/>
            <a:ext cx="3096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Mia Antunović</a:t>
            </a:r>
            <a:endParaRPr lang="hr-HR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1196752"/>
            <a:ext cx="4544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- Pokrenula je brand </a:t>
            </a:r>
            <a:r>
              <a:rPr lang="hr-HR" sz="2300" b="1" dirty="0" smtClean="0"/>
              <a:t>Moel</a:t>
            </a:r>
            <a:r>
              <a:rPr lang="hr-HR" sz="2300" dirty="0" smtClean="0"/>
              <a:t>, brand </a:t>
            </a:r>
            <a:br>
              <a:rPr lang="hr-HR" sz="2300" dirty="0" smtClean="0"/>
            </a:br>
            <a:r>
              <a:rPr lang="hr-HR" sz="2300" dirty="0" smtClean="0"/>
              <a:t>  luksuznih svijeća</a:t>
            </a:r>
            <a:br>
              <a:rPr lang="hr-HR" sz="2300" dirty="0" smtClean="0"/>
            </a:br>
            <a:r>
              <a:rPr lang="hr-HR" sz="2300" dirty="0" smtClean="0"/>
              <a:t>- Izrađuju se od potpuno prirodnih </a:t>
            </a:r>
            <a:br>
              <a:rPr lang="hr-HR" sz="2300" dirty="0" smtClean="0"/>
            </a:br>
            <a:r>
              <a:rPr lang="hr-HR" sz="2300" dirty="0" smtClean="0"/>
              <a:t>  sastojaka i “cruelty free “su</a:t>
            </a:r>
          </a:p>
          <a:p>
            <a:pPr>
              <a:buFontTx/>
              <a:buChar char="-"/>
            </a:pPr>
            <a:r>
              <a:rPr lang="hr-HR" sz="2300" dirty="0" smtClean="0"/>
              <a:t>Svijeće  su po mnogočemu</a:t>
            </a:r>
            <a:br>
              <a:rPr lang="hr-HR" sz="2300" dirty="0" smtClean="0"/>
            </a:br>
            <a:r>
              <a:rPr lang="hr-HR" sz="2300" dirty="0" smtClean="0"/>
              <a:t>  posebne - osim sojinog voska koji je</a:t>
            </a:r>
            <a:br>
              <a:rPr lang="hr-HR" sz="2300" dirty="0" smtClean="0"/>
            </a:br>
            <a:r>
              <a:rPr lang="hr-HR" sz="2300" dirty="0" smtClean="0"/>
              <a:t>  potpuno biorazgradiv, koriste se i </a:t>
            </a:r>
            <a:br>
              <a:rPr lang="hr-HR" sz="2300" dirty="0" smtClean="0"/>
            </a:br>
            <a:r>
              <a:rPr lang="hr-HR" sz="2300" dirty="0" smtClean="0"/>
              <a:t>  mirisna ulja bez ftalata, odnosno</a:t>
            </a:r>
            <a:br>
              <a:rPr lang="hr-HR" sz="2300" dirty="0" smtClean="0"/>
            </a:br>
            <a:r>
              <a:rPr lang="hr-HR" sz="2300" dirty="0" smtClean="0"/>
              <a:t>  plastifikatora koji izazivaju niz </a:t>
            </a:r>
            <a:br>
              <a:rPr lang="hr-HR" sz="2300" dirty="0" smtClean="0"/>
            </a:br>
            <a:r>
              <a:rPr lang="hr-HR" sz="2300" dirty="0" smtClean="0"/>
              <a:t>  zdravstvenih problema.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53012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hlinkClick r:id="rId4"/>
              </a:rPr>
              <a:t>https://moelofficial.com/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5608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Mlade osobe koje odluče pokrenuti vlastiti posao imaju brojne sposobnosti i pozitivne osobine:</a:t>
            </a:r>
            <a:br>
              <a:rPr lang="hr-HR" sz="2400" dirty="0" smtClean="0"/>
            </a:br>
            <a:r>
              <a:rPr lang="hr-HR" sz="1000" dirty="0" smtClean="0"/>
              <a:t/>
            </a:r>
            <a:br>
              <a:rPr lang="hr-HR" sz="1000" dirty="0" smtClean="0"/>
            </a:br>
            <a:r>
              <a:rPr lang="hr-HR" sz="2400" dirty="0" smtClean="0"/>
              <a:t>-  dobro organiziraju vrijeme i obveze</a:t>
            </a:r>
            <a:br>
              <a:rPr lang="hr-HR" sz="2400" dirty="0" smtClean="0"/>
            </a:br>
            <a:r>
              <a:rPr lang="hr-HR" sz="2400" dirty="0" smtClean="0"/>
              <a:t>-  stalno promišljaju o rješenju problema na koje nailaze</a:t>
            </a:r>
            <a:br>
              <a:rPr lang="hr-HR" sz="2400" dirty="0" smtClean="0"/>
            </a:br>
            <a:r>
              <a:rPr lang="hr-HR" sz="2400" dirty="0" smtClean="0"/>
              <a:t>-  prihvaćaju neuspjeh</a:t>
            </a:r>
            <a:br>
              <a:rPr lang="hr-HR" sz="2400" dirty="0" smtClean="0"/>
            </a:br>
            <a:r>
              <a:rPr lang="hr-HR" sz="2400" dirty="0" smtClean="0"/>
              <a:t>-  dobro se nose s financijskim problemima</a:t>
            </a:r>
            <a:br>
              <a:rPr lang="hr-HR" sz="2400" dirty="0" smtClean="0"/>
            </a:br>
            <a:r>
              <a:rPr lang="hr-HR" sz="2400" dirty="0" smtClean="0"/>
              <a:t>-  kreativni su</a:t>
            </a:r>
            <a:br>
              <a:rPr lang="hr-HR" sz="2400" dirty="0" smtClean="0"/>
            </a:br>
            <a:r>
              <a:rPr lang="hr-HR" sz="2400" dirty="0" smtClean="0"/>
              <a:t>-  sposobni su raditi pod pritiskom</a:t>
            </a:r>
            <a:br>
              <a:rPr lang="hr-HR" sz="2400" dirty="0" smtClean="0"/>
            </a:br>
            <a:r>
              <a:rPr lang="hr-HR" sz="2400" dirty="0" smtClean="0"/>
              <a:t>-  imaju sposobnost kvalitetnog slušanja i uvjeravanja</a:t>
            </a:r>
            <a:br>
              <a:rPr lang="hr-HR" sz="2400" dirty="0" smtClean="0"/>
            </a:br>
            <a:r>
              <a:rPr lang="hr-HR" sz="2400" dirty="0" smtClean="0"/>
              <a:t>-  prilagodljivi su</a:t>
            </a:r>
            <a:br>
              <a:rPr lang="hr-HR" sz="2400" dirty="0" smtClean="0"/>
            </a:br>
            <a:r>
              <a:rPr lang="hr-HR" sz="2400" dirty="0" smtClean="0"/>
              <a:t>-  osim tradicionalnih načina oglašavanja, uspješno koriste</a:t>
            </a:r>
            <a:br>
              <a:rPr lang="hr-HR" sz="2400" dirty="0" smtClean="0"/>
            </a:br>
            <a:r>
              <a:rPr lang="hr-HR" sz="2400" dirty="0" smtClean="0"/>
              <a:t>   svoje web stranice, Facebook, Instagram i druge</a:t>
            </a:r>
            <a:br>
              <a:rPr lang="hr-HR" sz="2400" dirty="0" smtClean="0"/>
            </a:br>
            <a:r>
              <a:rPr lang="hr-HR" sz="2400" dirty="0" smtClean="0"/>
              <a:t>   društvene mreže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9675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u="sng" dirty="0" smtClean="0">
                <a:hlinkClick r:id="rId2"/>
              </a:rPr>
              <a:t>https://novosti.hr/dasak-slavonije-u-vasem-domu-uz-team-tree/</a:t>
            </a:r>
            <a:endParaRPr lang="hr-HR" sz="1600" dirty="0" smtClean="0"/>
          </a:p>
          <a:p>
            <a:r>
              <a:rPr lang="hr-HR" sz="1600" u="sng" dirty="0" smtClean="0">
                <a:hlinkClick r:id="rId3"/>
              </a:rPr>
              <a:t>https://www.facebook.com/efektiv.vk</a:t>
            </a:r>
            <a:endParaRPr lang="hr-HR" sz="1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1901554"/>
            <a:ext cx="8244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https://novosti.hr/mali-smrznuti-zalogaji-kojima-je-tesko-odoljeti/</a:t>
            </a:r>
            <a:endParaRPr kumimoji="0" lang="hr-H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276872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u="sng" dirty="0" smtClean="0">
                <a:hlinkClick r:id="rId5"/>
              </a:rPr>
              <a:t>https://www.tportal.hr/lifestyle/clanak/sugar-ants-zivotinjski-dobre-majice-tenisice-carape-i-torbe-foto-20180904</a:t>
            </a:r>
            <a:endParaRPr lang="hr-HR" sz="1600" dirty="0" smtClean="0"/>
          </a:p>
          <a:p>
            <a:endParaRPr lang="hr-HR" sz="1600" u="sng" dirty="0" smtClean="0"/>
          </a:p>
          <a:p>
            <a:r>
              <a:rPr lang="hr-HR" sz="1600" u="sng" dirty="0" smtClean="0">
                <a:hlinkClick r:id="rId6"/>
              </a:rPr>
              <a:t>https://novosti.hr/sugar-ants-prve-tenisice-koje-pozivaju-na-udomljavanje-zivotinja/</a:t>
            </a:r>
            <a:endParaRPr lang="hr-HR" sz="1600" u="sng" dirty="0" smtClean="0"/>
          </a:p>
          <a:p>
            <a:endParaRPr lang="hr-H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Izvori:</a:t>
            </a:r>
            <a:endParaRPr lang="hr-HR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3475304"/>
            <a:ext cx="82444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https://pivnica.net/valens-vinkovacko-craft-pivo-nazvano-po-caru-pivopiji/4428/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https://m.vecernji.hr/biznis/craft-pivo-nazvao-po-rimskom-caru-valensu-koji-je-bio-pivopija-1096681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99592" y="4388408"/>
            <a:ext cx="82444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https://www.jutarnji.hr/life/zivotne-price/pametne-deke-izumila-sam-jer-su-ove-obicne-izludivale-moje-kceri-sada-su-hit-15016630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99592" y="5033602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https://www.gloria.hr/gl/fokus/od-suradnje-s-kardashianima-do-vlastitog-brenda-proizvod-mije-antunovic-pojam-je-elegancije-10447825</a:t>
            </a:r>
            <a:r>
              <a:rPr kumimoji="0" lang="hr-H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hr-H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hr-H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Vinkovački list, 27.11.2020.</a:t>
            </a:r>
            <a:endParaRPr kumimoji="0" lang="hr-H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836712"/>
            <a:ext cx="553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u="sng" dirty="0" smtClean="0">
                <a:hlinkClick r:id="rId3"/>
              </a:rPr>
              <a:t>https://www.facebook.com/efektiv.vk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899592" y="5805264"/>
            <a:ext cx="466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11"/>
              </a:rPr>
              <a:t>https://buba-art.hr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3933056"/>
            <a:ext cx="4320480" cy="2520280"/>
          </a:xfrm>
          <a:prstGeom prst="rect">
            <a:avLst/>
          </a:prstGeom>
        </p:spPr>
      </p:pic>
      <p:pic>
        <p:nvPicPr>
          <p:cNvPr id="1031" name="Picture 7" descr="C:\Documents and Settings\Marin\My Documents\Downloads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3787306" cy="2520280"/>
          </a:xfrm>
          <a:prstGeom prst="rect">
            <a:avLst/>
          </a:prstGeom>
          <a:noFill/>
        </p:spPr>
      </p:pic>
      <p:pic>
        <p:nvPicPr>
          <p:cNvPr id="1032" name="Picture 8" descr="C:\Documents and Settings\Marin\My Documents\Downloads\images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03" y="1484784"/>
            <a:ext cx="1849235" cy="18722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476672"/>
            <a:ext cx="4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Zvonimir Šarić</a:t>
            </a:r>
            <a:endParaRPr lang="hr-H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124744"/>
            <a:ext cx="648072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- osnovao je </a:t>
            </a:r>
            <a:r>
              <a:rPr lang="hr-HR" sz="2300" b="1" dirty="0" smtClean="0"/>
              <a:t>Sugar Ants</a:t>
            </a:r>
            <a:r>
              <a:rPr lang="hr-HR" sz="2300" dirty="0" smtClean="0"/>
              <a:t>, unikatni hrvatski brand</a:t>
            </a:r>
            <a:br>
              <a:rPr lang="hr-HR" sz="2300" dirty="0" smtClean="0"/>
            </a:br>
            <a:r>
              <a:rPr lang="hr-HR" sz="2300" dirty="0" smtClean="0"/>
              <a:t>  streetwear odjeće i obuće</a:t>
            </a:r>
            <a:br>
              <a:rPr lang="hr-HR" sz="2300" dirty="0" smtClean="0"/>
            </a:br>
            <a:r>
              <a:rPr lang="hr-HR" sz="2300" dirty="0" smtClean="0"/>
              <a:t>- posebnu pozornost stavlja na ekološke probleme</a:t>
            </a:r>
            <a:br>
              <a:rPr lang="hr-HR" sz="2300" dirty="0" smtClean="0"/>
            </a:br>
            <a:r>
              <a:rPr lang="hr-HR" sz="2300" dirty="0" smtClean="0"/>
              <a:t>- životinjskim motivima šalje snažne poruke</a:t>
            </a:r>
            <a:br>
              <a:rPr lang="hr-HR" sz="2300" dirty="0" smtClean="0"/>
            </a:br>
            <a:r>
              <a:rPr lang="hr-HR" sz="2300" dirty="0" smtClean="0"/>
              <a:t>- motive dizajnira Melani Grabar iz rijeke</a:t>
            </a:r>
            <a:br>
              <a:rPr lang="hr-HR" sz="2300" dirty="0" smtClean="0"/>
            </a:br>
            <a:r>
              <a:rPr lang="hr-HR" sz="2300" dirty="0" smtClean="0"/>
              <a:t>- proizvode su dosad slali u sve dijelove Hrvatske, u</a:t>
            </a:r>
            <a:br>
              <a:rPr lang="hr-HR" sz="2300" dirty="0" smtClean="0"/>
            </a:br>
            <a:r>
              <a:rPr lang="hr-HR" sz="2300" dirty="0" smtClean="0"/>
              <a:t>  Francusku, Njemačku, Bosnu, Srbiju, Australiju </a:t>
            </a:r>
          </a:p>
          <a:p>
            <a:r>
              <a:rPr lang="hr-HR" sz="2300" dirty="0" smtClean="0"/>
              <a:t/>
            </a:r>
            <a:br>
              <a:rPr lang="hr-HR" sz="2300" dirty="0" smtClean="0"/>
            </a:b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620688"/>
            <a:ext cx="2736304" cy="2512800"/>
          </a:xfrm>
          <a:prstGeom prst="rect">
            <a:avLst/>
          </a:prstGeom>
        </p:spPr>
      </p:pic>
      <p:pic>
        <p:nvPicPr>
          <p:cNvPr id="13313" name="Picture 1" descr="C:\Documents and Settings\Marin\My Document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890589" cy="2513556"/>
          </a:xfrm>
          <a:prstGeom prst="rect">
            <a:avLst/>
          </a:prstGeom>
          <a:noFill/>
        </p:spPr>
      </p:pic>
      <p:pic>
        <p:nvPicPr>
          <p:cNvPr id="2050" name="Picture 2" descr="C:\Documents and Settings\Marin\My Documents\Downloads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5070210" cy="2016224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Downloads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20688"/>
            <a:ext cx="2012242" cy="251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5517232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Njihovi proizvodi mogu se kupiti na </a:t>
            </a:r>
            <a:r>
              <a:rPr lang="hr-HR" dirty="0" smtClean="0">
                <a:hlinkClick r:id="rId6"/>
              </a:rPr>
              <a:t>Facebook stranici</a:t>
            </a:r>
            <a:r>
              <a:rPr lang="hr-HR" dirty="0" smtClean="0"/>
              <a:t>, </a:t>
            </a:r>
            <a:r>
              <a:rPr lang="hr-HR" dirty="0" smtClean="0">
                <a:hlinkClick r:id="rId7"/>
              </a:rPr>
              <a:t>Instagramu</a:t>
            </a:r>
            <a:r>
              <a:rPr lang="hr-HR" dirty="0" smtClean="0"/>
              <a:t> i putem maila: </a:t>
            </a:r>
            <a:r>
              <a:rPr lang="hr-HR" dirty="0" smtClean="0">
                <a:hlinkClick r:id="rId8"/>
              </a:rPr>
              <a:t>info@sugar-ants.com</a:t>
            </a:r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501008"/>
            <a:ext cx="2808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- surađuje i s </a:t>
            </a:r>
            <a:br>
              <a:rPr lang="hr-HR" sz="2300" dirty="0" smtClean="0"/>
            </a:br>
            <a:r>
              <a:rPr lang="hr-HR" sz="2300" dirty="0" smtClean="0"/>
              <a:t>  tvornicom obuće</a:t>
            </a:r>
            <a:br>
              <a:rPr lang="hr-HR" sz="2300" dirty="0" smtClean="0"/>
            </a:br>
            <a:r>
              <a:rPr lang="hr-HR" sz="2300" dirty="0" smtClean="0"/>
              <a:t>  </a:t>
            </a:r>
            <a:r>
              <a:rPr lang="hr-HR" sz="2300" b="1" dirty="0" smtClean="0"/>
              <a:t>Borovo</a:t>
            </a:r>
            <a:r>
              <a:rPr lang="hr-HR" sz="2300" dirty="0" smtClean="0"/>
              <a:t/>
            </a:r>
            <a:br>
              <a:rPr lang="hr-HR" sz="2300" dirty="0" smtClean="0"/>
            </a:b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1196752"/>
            <a:ext cx="3528392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Jelena Petković</a:t>
            </a:r>
            <a:endParaRPr lang="hr-HR" sz="2600" b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44008" y="1333049"/>
            <a:ext cx="3744416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kreira </a:t>
            </a:r>
            <a:r>
              <a:rPr kumimoji="0" lang="hr-HR" sz="230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atraktivnu </a:t>
            </a:r>
            <a:br>
              <a:rPr kumimoji="0" lang="hr-HR" sz="230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odjeću izrađenu od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prirodnih materijala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koja pristaje svima.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dug vijek trajanja</a:t>
            </a: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hr-HR" sz="2300" b="0" i="0" u="none" strike="noStrike" cap="none" normalizeH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pletenih odjevnih </a:t>
            </a:r>
            <a:br>
              <a:rPr kumimoji="0" lang="hr-HR" sz="2300" b="0" i="0" u="none" strike="noStrike" cap="none" normalizeH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predmeta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odgovara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rastućem interesu za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kupovinu tzv. spore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mode i sve većoj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potrebi za održivim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pristupom u proizvodnji i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solidFill>
                  <a:srgbClr val="293642"/>
                </a:solidFill>
                <a:effectLst/>
                <a:latin typeface="Open Sans;sans-serif"/>
                <a:ea typeface="Calibri" pitchFamily="34" charset="0"/>
                <a:cs typeface="Times New Roman" pitchFamily="18" charset="0"/>
              </a:rPr>
              <a:t>  prodaji odjeće </a:t>
            </a:r>
            <a:endParaRPr kumimoji="0" lang="hr-HR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Marin\My Document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639168" cy="3456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1052736"/>
            <a:ext cx="4968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sz="2300" dirty="0" smtClean="0"/>
              <a:t>naziv brenda je</a:t>
            </a:r>
            <a:r>
              <a:rPr lang="hr-HR" sz="2300" b="1" dirty="0" smtClean="0"/>
              <a:t> Mjera</a:t>
            </a:r>
            <a:br>
              <a:rPr lang="hr-HR" sz="2300" b="1" dirty="0" smtClean="0"/>
            </a:br>
            <a:endParaRPr lang="hr-HR" sz="23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91880" y="1484784"/>
            <a:ext cx="4752528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- Trenutno radi na </a:t>
            </a:r>
            <a:r>
              <a:rPr kumimoji="0" lang="hr-HR" sz="23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 </a:t>
            </a:r>
            <a:br>
              <a:rPr kumimoji="0" lang="hr-HR" sz="23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ostvarivanju suradnje s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web shopom i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platformom koja okuplja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europske dizajnere za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 američko tržište </a:t>
            </a:r>
            <a:br>
              <a:rPr kumimoji="0" lang="hr-HR" sz="23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</a:br>
            <a:endParaRPr kumimoji="0" lang="hr-HR" sz="2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5362" name="Picture 2" descr="C:\Documents and Settings\Marin\My Documents\preuz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2266181" cy="3331899"/>
          </a:xfrm>
          <a:prstGeom prst="rect">
            <a:avLst/>
          </a:prstGeom>
          <a:noFill/>
        </p:spPr>
      </p:pic>
      <p:pic>
        <p:nvPicPr>
          <p:cNvPr id="15363" name="Picture 3" descr="C:\Documents and Settings\Marin\My Document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3816424" cy="2137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1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4365104"/>
            <a:ext cx="2304256" cy="2160000"/>
          </a:xfrm>
          <a:prstGeom prst="rect">
            <a:avLst/>
          </a:prstGeom>
        </p:spPr>
      </p:pic>
      <p:pic>
        <p:nvPicPr>
          <p:cNvPr id="4" name="Slika1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268760"/>
            <a:ext cx="3960440" cy="2736304"/>
          </a:xfrm>
          <a:prstGeom prst="rect">
            <a:avLst/>
          </a:prstGeom>
        </p:spPr>
      </p:pic>
      <p:pic>
        <p:nvPicPr>
          <p:cNvPr id="1026" name="Picture 2" descr="C:\Documents and Settings\Marin\My Documents\106810496_714201205813682_8258312512266601053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365103"/>
            <a:ext cx="1788156" cy="216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20688"/>
            <a:ext cx="3096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Ivana Zulumović</a:t>
            </a:r>
            <a:endParaRPr lang="hr-HR" sz="2600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88024" y="1184197"/>
            <a:ext cx="38884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- rođena  Vinkovčanka ,</a:t>
            </a:r>
            <a:r>
              <a:rPr kumimoji="0" lang="hr-HR" sz="2400" b="0" i="0" u="none" strike="noStrike" cap="none" normalizeH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diplomirala na Akademiji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primijenjenih umjetnosti u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Rijeci, gdje se prvi put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susrela s izradom keramike.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- Njezina ljubav prema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keramici tijekom godina je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narasla do te mjere da je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svojem hobiju dala ime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hr-HR" sz="2400" b="1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Studio Jasmin 1159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nabavila peć i počela 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zaprimati razne želje te ih</a:t>
            </a:r>
            <a:b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rgbClr val="121212"/>
                </a:solidFill>
                <a:effectLst/>
                <a:ea typeface="Calibri" pitchFamily="34" charset="0"/>
                <a:cs typeface="Times New Roman" pitchFamily="18" charset="0"/>
              </a:rPr>
              <a:t>  pretvarati u stvarnost.</a:t>
            </a:r>
            <a:r>
              <a:rPr kumimoji="0" lang="hr-H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1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908720"/>
            <a:ext cx="4032448" cy="2952328"/>
          </a:xfrm>
          <a:prstGeom prst="rect">
            <a:avLst/>
          </a:prstGeom>
        </p:spPr>
      </p:pic>
      <p:pic>
        <p:nvPicPr>
          <p:cNvPr id="3" name="Slika8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908720"/>
            <a:ext cx="3168352" cy="2952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450912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>
                <a:solidFill>
                  <a:srgbClr val="121212"/>
                </a:solidFill>
                <a:ea typeface="Calibri" pitchFamily="34" charset="0"/>
                <a:cs typeface="Times New Roman" pitchFamily="18" charset="0"/>
              </a:rPr>
              <a:t>- Osim šalica i tanjura izrađuje i vaze te nakit, a sve </a:t>
            </a:r>
            <a:br>
              <a:rPr lang="hr-HR" sz="2400" dirty="0" smtClean="0">
                <a:solidFill>
                  <a:srgbClr val="121212"/>
                </a:solidFill>
                <a:ea typeface="Calibri" pitchFamily="34" charset="0"/>
                <a:cs typeface="Times New Roman" pitchFamily="18" charset="0"/>
              </a:rPr>
            </a:br>
            <a:r>
              <a:rPr lang="hr-HR" sz="2400" dirty="0" smtClean="0">
                <a:solidFill>
                  <a:srgbClr val="121212"/>
                </a:solidFill>
                <a:ea typeface="Calibri" pitchFamily="34" charset="0"/>
                <a:cs typeface="Times New Roman" pitchFamily="18" charset="0"/>
              </a:rPr>
              <a:t>  predmete krase prepoznatljivi, ručno oslikani ornamenti.</a:t>
            </a:r>
            <a:r>
              <a:rPr lang="hr-HR" sz="2400" dirty="0" smtClean="0">
                <a:ea typeface="Calibri" pitchFamily="34" charset="0"/>
                <a:cs typeface="Times New Roman" pitchFamily="18" charset="0"/>
              </a:rPr>
              <a:t> </a:t>
            </a:r>
            <a:endParaRPr lang="hr-HR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400" dirty="0" smtClean="0">
                <a:solidFill>
                  <a:srgbClr val="121212"/>
                </a:solidFill>
                <a:ea typeface="Calibri" pitchFamily="34" charset="0"/>
                <a:cs typeface="Times New Roman" pitchFamily="18" charset="0"/>
              </a:rPr>
              <a:t>- Svaki izrađeni predmet je unikatan</a:t>
            </a:r>
            <a:endParaRPr lang="hr-H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s://novosti.hr/wp-content/uploads/2020/03/89994664_1286385118416508_7936255464495382528_n-696x87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80831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https://novosti.hr/wp-content/uploads/2020/03/BRC_6067-300x22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4" descr="https://scontent-vie1-1.xx.fbcdn.net/v/t1.0-0/p480x480/126123452_3273881982720689_4415484815133348649_o.jpg?_nc_cat=102&amp;ccb=2&amp;_nc_sid=a26aad&amp;_nc_ohc=Bll9buWGTSQAX_2lJQR&amp;_nc_ht=scontent-vie1-1.xx&amp;tp=6&amp;oh=0f963a7ee9025a55bd0e50531a477464&amp;oe=5FE43FDB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252028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79912" y="980728"/>
            <a:ext cx="47525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r-HR" sz="2300" dirty="0" smtClean="0">
                <a:latin typeface="Calibri" pitchFamily="34" charset="0"/>
              </a:rPr>
              <a:t>  osnovani 2015. godine, uz matičnu</a:t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    tvrtku Efektiv</a:t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-  njihova specijalnost su </a:t>
            </a:r>
            <a:r>
              <a:rPr lang="vi-VN" sz="2300" dirty="0" smtClean="0"/>
              <a:t> </a:t>
            </a:r>
            <a:r>
              <a:rPr lang="hr-HR" sz="2300" dirty="0" smtClean="0"/>
              <a:t> ručno </a:t>
            </a:r>
            <a:r>
              <a:rPr lang="hr-HR" sz="2300" dirty="0" smtClean="0">
                <a:latin typeface="Calibri" pitchFamily="34" charset="0"/>
              </a:rPr>
              <a:t/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  </a:t>
            </a:r>
            <a:r>
              <a:rPr lang="vi-VN" sz="2300" dirty="0" smtClean="0"/>
              <a:t> </a:t>
            </a:r>
            <a:r>
              <a:rPr lang="hr-HR" sz="2300" dirty="0" smtClean="0"/>
              <a:t>rađeni proizvodi od drveta za svaki </a:t>
            </a:r>
            <a:br>
              <a:rPr lang="hr-HR" sz="2300" dirty="0" smtClean="0"/>
            </a:br>
            <a:r>
              <a:rPr lang="hr-HR" sz="2300" dirty="0" smtClean="0"/>
              <a:t>   dom</a:t>
            </a:r>
            <a:endParaRPr lang="hr-HR" sz="23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vi-VN" sz="2300" dirty="0" smtClean="0"/>
              <a:t> </a:t>
            </a:r>
            <a:r>
              <a:rPr lang="hr-HR" sz="2300" dirty="0" smtClean="0">
                <a:latin typeface="Calibri" pitchFamily="34" charset="0"/>
              </a:rPr>
              <a:t>drvene daske, pladnjevi i posudice za</a:t>
            </a:r>
            <a:br>
              <a:rPr lang="hr-HR" sz="2300" dirty="0" smtClean="0">
                <a:latin typeface="Calibri" pitchFamily="34" charset="0"/>
              </a:rPr>
            </a:br>
            <a:r>
              <a:rPr lang="hr-HR" sz="2300" dirty="0" smtClean="0">
                <a:latin typeface="Calibri" pitchFamily="34" charset="0"/>
              </a:rPr>
              <a:t>   posluživanje hrane</a:t>
            </a:r>
            <a:br>
              <a:rPr lang="hr-HR" sz="2300" dirty="0" smtClean="0">
                <a:latin typeface="Calibri" pitchFamily="34" charset="0"/>
              </a:rPr>
            </a:br>
            <a:endParaRPr lang="hr-HR" sz="23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76672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Team Tree</a:t>
            </a:r>
            <a:endParaRPr lang="hr-HR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297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21</cp:revision>
  <dcterms:created xsi:type="dcterms:W3CDTF">2020-11-26T19:19:33Z</dcterms:created>
  <dcterms:modified xsi:type="dcterms:W3CDTF">2020-11-29T15:59:43Z</dcterms:modified>
</cp:coreProperties>
</file>