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58" r:id="rId5"/>
    <p:sldId id="282" r:id="rId6"/>
    <p:sldId id="259" r:id="rId7"/>
    <p:sldId id="260" r:id="rId8"/>
    <p:sldId id="261" r:id="rId9"/>
    <p:sldId id="262" r:id="rId10"/>
    <p:sldId id="276" r:id="rId11"/>
    <p:sldId id="264" r:id="rId12"/>
    <p:sldId id="265" r:id="rId13"/>
    <p:sldId id="275" r:id="rId14"/>
    <p:sldId id="268" r:id="rId15"/>
    <p:sldId id="289" r:id="rId16"/>
    <p:sldId id="283" r:id="rId17"/>
    <p:sldId id="271" r:id="rId18"/>
    <p:sldId id="273" r:id="rId19"/>
    <p:sldId id="274" r:id="rId20"/>
    <p:sldId id="279" r:id="rId21"/>
    <p:sldId id="284" r:id="rId22"/>
    <p:sldId id="285" r:id="rId23"/>
    <p:sldId id="286" r:id="rId24"/>
    <p:sldId id="288" r:id="rId25"/>
    <p:sldId id="287" r:id="rId26"/>
    <p:sldId id="280" r:id="rId27"/>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8B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70" d="100"/>
          <a:sy n="70" d="100"/>
        </p:scale>
        <p:origin x="-894" y="-10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48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35122371-42A4-453C-AD01-5ED3921190A0}" type="datetimeFigureOut">
              <a:rPr lang="hr-HR" smtClean="0"/>
              <a:pPr/>
              <a:t>11.1.2021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35122371-42A4-453C-AD01-5ED3921190A0}" type="datetimeFigureOut">
              <a:rPr lang="hr-HR" smtClean="0"/>
              <a:pPr/>
              <a:t>11.1.2021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35122371-42A4-453C-AD01-5ED3921190A0}" type="datetimeFigureOut">
              <a:rPr lang="hr-HR" smtClean="0"/>
              <a:pPr/>
              <a:t>11.1.2021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35122371-42A4-453C-AD01-5ED3921190A0}" type="datetimeFigureOut">
              <a:rPr lang="hr-HR" smtClean="0"/>
              <a:pPr/>
              <a:t>11.1.2021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122371-42A4-453C-AD01-5ED3921190A0}" type="datetimeFigureOut">
              <a:rPr lang="hr-HR" smtClean="0"/>
              <a:pPr/>
              <a:t>11.1.2021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35122371-42A4-453C-AD01-5ED3921190A0}" type="datetimeFigureOut">
              <a:rPr lang="hr-HR" smtClean="0"/>
              <a:pPr/>
              <a:t>11.1.2021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35122371-42A4-453C-AD01-5ED3921190A0}" type="datetimeFigureOut">
              <a:rPr lang="hr-HR" smtClean="0"/>
              <a:pPr/>
              <a:t>11.1.2021</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35122371-42A4-453C-AD01-5ED3921190A0}" type="datetimeFigureOut">
              <a:rPr lang="hr-HR" smtClean="0"/>
              <a:pPr/>
              <a:t>11.1.2021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122371-42A4-453C-AD01-5ED3921190A0}" type="datetimeFigureOut">
              <a:rPr lang="hr-HR" smtClean="0"/>
              <a:pPr/>
              <a:t>11.1.2021</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122371-42A4-453C-AD01-5ED3921190A0}" type="datetimeFigureOut">
              <a:rPr lang="hr-HR" smtClean="0"/>
              <a:pPr/>
              <a:t>11.1.2021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122371-42A4-453C-AD01-5ED3921190A0}" type="datetimeFigureOut">
              <a:rPr lang="hr-HR" smtClean="0"/>
              <a:pPr/>
              <a:t>11.1.2021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7D8CD701-A56D-4DF5-81CF-A282A58516B7}"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8BFF">
            <a:alpha val="5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22371-42A4-453C-AD01-5ED3921190A0}" type="datetimeFigureOut">
              <a:rPr lang="hr-HR" smtClean="0"/>
              <a:pPr/>
              <a:t>11.1.2021</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8CD701-A56D-4DF5-81CF-A282A58516B7}"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jpe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6672"/>
            <a:ext cx="3384376" cy="1323439"/>
          </a:xfrm>
          <a:prstGeom prst="rect">
            <a:avLst/>
          </a:prstGeom>
          <a:noFill/>
        </p:spPr>
        <p:txBody>
          <a:bodyPr wrap="square" rtlCol="0">
            <a:spAutoFit/>
          </a:bodyPr>
          <a:lstStyle/>
          <a:p>
            <a:r>
              <a:rPr lang="hr-HR" sz="2000" dirty="0" smtClean="0"/>
              <a:t>OŠ Bartola Kašića</a:t>
            </a:r>
            <a:br>
              <a:rPr lang="hr-HR" sz="2000" dirty="0" smtClean="0"/>
            </a:br>
            <a:r>
              <a:rPr lang="hr-HR" sz="2000" dirty="0" smtClean="0"/>
              <a:t>Vinkovci</a:t>
            </a:r>
            <a:br>
              <a:rPr lang="hr-HR" sz="2000" dirty="0" smtClean="0"/>
            </a:br>
            <a:r>
              <a:rPr lang="hr-HR" sz="2000" dirty="0" smtClean="0"/>
              <a:t>Erasmus+ project 2020-2022</a:t>
            </a:r>
            <a:br>
              <a:rPr lang="hr-HR" sz="2000" dirty="0" smtClean="0"/>
            </a:br>
            <a:r>
              <a:rPr lang="hr-HR" sz="2000" b="1" dirty="0" smtClean="0"/>
              <a:t>How Roman are you?</a:t>
            </a:r>
            <a:endParaRPr lang="hr-HR" sz="2000" b="1" dirty="0"/>
          </a:p>
        </p:txBody>
      </p:sp>
      <p:sp>
        <p:nvSpPr>
          <p:cNvPr id="5" name="TextBox 4"/>
          <p:cNvSpPr txBox="1"/>
          <p:nvPr/>
        </p:nvSpPr>
        <p:spPr>
          <a:xfrm>
            <a:off x="1259632" y="3068960"/>
            <a:ext cx="6768752" cy="707886"/>
          </a:xfrm>
          <a:prstGeom prst="rect">
            <a:avLst/>
          </a:prstGeom>
          <a:noFill/>
        </p:spPr>
        <p:txBody>
          <a:bodyPr wrap="square" rtlCol="0">
            <a:spAutoFit/>
          </a:bodyPr>
          <a:lstStyle/>
          <a:p>
            <a:r>
              <a:rPr lang="hr-HR" sz="4000" dirty="0" smtClean="0"/>
              <a:t>The Ancients Walk Among Us</a:t>
            </a:r>
            <a:endParaRPr lang="hr-HR" sz="4000" dirty="0"/>
          </a:p>
        </p:txBody>
      </p:sp>
      <p:pic>
        <p:nvPicPr>
          <p:cNvPr id="6" name="Picture 5" descr="C:\Documents and Settings\Marin\My Documents\ZASTAVE i LOGO, SCC, W.A.T.E.R\DISCLAIMER, LOGO, AMPEU\eu_flag_co_funded_pos_rgb_right.jpg"/>
          <p:cNvPicPr/>
          <p:nvPr/>
        </p:nvPicPr>
        <p:blipFill>
          <a:blip r:embed="rId2" cstate="print"/>
          <a:srcRect/>
          <a:stretch>
            <a:fillRect/>
          </a:stretch>
        </p:blipFill>
        <p:spPr bwMode="auto">
          <a:xfrm>
            <a:off x="4139952" y="5013176"/>
            <a:ext cx="4385681" cy="1253616"/>
          </a:xfrm>
          <a:prstGeom prst="rect">
            <a:avLst/>
          </a:prstGeom>
          <a:noFill/>
          <a:ln w="9525">
            <a:noFill/>
            <a:miter lim="800000"/>
            <a:headEnd/>
            <a:tailEnd/>
          </a:ln>
        </p:spPr>
      </p:pic>
      <p:pic>
        <p:nvPicPr>
          <p:cNvPr id="1026" name="Picture 2" descr="C:\Documents and Settings\Marin\My Documents\ROMAN , logo, 2 banera\logo erasmus_pt.jpg"/>
          <p:cNvPicPr>
            <a:picLocks noChangeAspect="1" noChangeArrowheads="1"/>
          </p:cNvPicPr>
          <p:nvPr/>
        </p:nvPicPr>
        <p:blipFill>
          <a:blip r:embed="rId3" cstate="print"/>
          <a:srcRect/>
          <a:stretch>
            <a:fillRect/>
          </a:stretch>
        </p:blipFill>
        <p:spPr bwMode="auto">
          <a:xfrm>
            <a:off x="6588224" y="404664"/>
            <a:ext cx="2054672" cy="204577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620688"/>
            <a:ext cx="7704856" cy="461665"/>
          </a:xfrm>
          <a:prstGeom prst="rect">
            <a:avLst/>
          </a:prstGeom>
          <a:noFill/>
        </p:spPr>
        <p:txBody>
          <a:bodyPr wrap="square" rtlCol="0">
            <a:spAutoFit/>
          </a:bodyPr>
          <a:lstStyle/>
          <a:p>
            <a:r>
              <a:rPr lang="hr-HR" sz="2400" dirty="0" smtClean="0"/>
              <a:t>MERKUR (Mercury) - </a:t>
            </a:r>
            <a:r>
              <a:rPr lang="en-US" sz="2400" dirty="0" smtClean="0"/>
              <a:t>god of financial gain, commerce</a:t>
            </a:r>
            <a:r>
              <a:rPr lang="hr-HR" sz="2400" dirty="0" smtClean="0"/>
              <a:t>, ... </a:t>
            </a:r>
            <a:endParaRPr lang="hr-HR" sz="2400" dirty="0"/>
          </a:p>
        </p:txBody>
      </p:sp>
      <p:pic>
        <p:nvPicPr>
          <p:cNvPr id="4098" name="Picture 2" descr="C:\Documents and Settings\Marin\My Documents\Roman, shops, klubovi\merkur.jpg"/>
          <p:cNvPicPr>
            <a:picLocks noChangeAspect="1" noChangeArrowheads="1"/>
          </p:cNvPicPr>
          <p:nvPr/>
        </p:nvPicPr>
        <p:blipFill>
          <a:blip r:embed="rId2" cstate="print"/>
          <a:srcRect/>
          <a:stretch>
            <a:fillRect/>
          </a:stretch>
        </p:blipFill>
        <p:spPr bwMode="auto">
          <a:xfrm>
            <a:off x="467544" y="1340768"/>
            <a:ext cx="3836587" cy="2664296"/>
          </a:xfrm>
          <a:prstGeom prst="rect">
            <a:avLst/>
          </a:prstGeom>
          <a:noFill/>
        </p:spPr>
      </p:pic>
      <p:pic>
        <p:nvPicPr>
          <p:cNvPr id="4099" name="Picture 3" descr="C:\Documents and Settings\Marin\My Documents\Roman, shops, klubovi\merkur-trgovina-midi_1625271901.jpg"/>
          <p:cNvPicPr>
            <a:picLocks noChangeAspect="1" noChangeArrowheads="1"/>
          </p:cNvPicPr>
          <p:nvPr/>
        </p:nvPicPr>
        <p:blipFill>
          <a:blip r:embed="rId3" cstate="print"/>
          <a:srcRect/>
          <a:stretch>
            <a:fillRect/>
          </a:stretch>
        </p:blipFill>
        <p:spPr bwMode="auto">
          <a:xfrm>
            <a:off x="2987824" y="3284984"/>
            <a:ext cx="5670633" cy="3240361"/>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17"/>
          <p:cNvPicPr/>
          <p:nvPr/>
        </p:nvPicPr>
        <p:blipFill>
          <a:blip r:embed="rId2" cstate="print"/>
          <a:stretch>
            <a:fillRect/>
          </a:stretch>
        </p:blipFill>
        <p:spPr bwMode="auto">
          <a:xfrm>
            <a:off x="755576" y="1484784"/>
            <a:ext cx="5762847" cy="3242930"/>
          </a:xfrm>
          <a:prstGeom prst="rect">
            <a:avLst/>
          </a:prstGeom>
        </p:spPr>
      </p:pic>
      <p:sp>
        <p:nvSpPr>
          <p:cNvPr id="4" name="TextBox 3"/>
          <p:cNvSpPr txBox="1"/>
          <p:nvPr/>
        </p:nvSpPr>
        <p:spPr>
          <a:xfrm>
            <a:off x="755576" y="620688"/>
            <a:ext cx="7488832" cy="830997"/>
          </a:xfrm>
          <a:prstGeom prst="rect">
            <a:avLst/>
          </a:prstGeom>
          <a:noFill/>
        </p:spPr>
        <p:txBody>
          <a:bodyPr wrap="square" rtlCol="0">
            <a:spAutoFit/>
          </a:bodyPr>
          <a:lstStyle/>
          <a:p>
            <a:r>
              <a:rPr lang="hr-HR" sz="2400" dirty="0" smtClean="0"/>
              <a:t>BAKUS (Bacchus)  - </a:t>
            </a:r>
            <a:r>
              <a:rPr lang="en-US" sz="2400" dirty="0" smtClean="0"/>
              <a:t>god of the grape-harvest, winemaking and wine,</a:t>
            </a:r>
            <a:r>
              <a:rPr lang="hr-HR" sz="2400" dirty="0" smtClean="0"/>
              <a:t>festivity,...</a:t>
            </a:r>
            <a:endParaRPr lang="hr-HR" sz="2400" dirty="0"/>
          </a:p>
        </p:txBody>
      </p:sp>
      <p:pic>
        <p:nvPicPr>
          <p:cNvPr id="13314" name="Picture 2" descr="C:\Documents and Settings\Marin\My Documents\Picture14.png"/>
          <p:cNvPicPr>
            <a:picLocks noChangeAspect="1" noChangeArrowheads="1"/>
          </p:cNvPicPr>
          <p:nvPr/>
        </p:nvPicPr>
        <p:blipFill>
          <a:blip r:embed="rId3" cstate="print"/>
          <a:srcRect/>
          <a:stretch>
            <a:fillRect/>
          </a:stretch>
        </p:blipFill>
        <p:spPr bwMode="auto">
          <a:xfrm>
            <a:off x="3491880" y="3645024"/>
            <a:ext cx="5294464" cy="273630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548680"/>
            <a:ext cx="7920880" cy="461665"/>
          </a:xfrm>
          <a:prstGeom prst="rect">
            <a:avLst/>
          </a:prstGeom>
          <a:noFill/>
        </p:spPr>
        <p:txBody>
          <a:bodyPr wrap="square" rtlCol="0">
            <a:spAutoFit/>
          </a:bodyPr>
          <a:lstStyle/>
          <a:p>
            <a:r>
              <a:rPr lang="hr-HR" sz="2400" dirty="0" smtClean="0"/>
              <a:t>AURORA - goddess of dawn, renews herself every morning</a:t>
            </a:r>
            <a:endParaRPr lang="hr-HR" sz="2400" dirty="0"/>
          </a:p>
        </p:txBody>
      </p:sp>
      <p:pic>
        <p:nvPicPr>
          <p:cNvPr id="10242" name="Picture 2" descr="C:\Documents and Settings\Marin\My Documents\Picture2.png"/>
          <p:cNvPicPr>
            <a:picLocks noChangeAspect="1" noChangeArrowheads="1"/>
          </p:cNvPicPr>
          <p:nvPr/>
        </p:nvPicPr>
        <p:blipFill>
          <a:blip r:embed="rId2" cstate="print"/>
          <a:srcRect/>
          <a:stretch>
            <a:fillRect/>
          </a:stretch>
        </p:blipFill>
        <p:spPr bwMode="auto">
          <a:xfrm>
            <a:off x="539552" y="1412776"/>
            <a:ext cx="4510402" cy="2232248"/>
          </a:xfrm>
          <a:prstGeom prst="rect">
            <a:avLst/>
          </a:prstGeom>
          <a:noFill/>
        </p:spPr>
      </p:pic>
      <p:pic>
        <p:nvPicPr>
          <p:cNvPr id="10243" name="Picture 3" descr="C:\Documents and Settings\Marin\My Documents\Picture3.png"/>
          <p:cNvPicPr>
            <a:picLocks noChangeAspect="1" noChangeArrowheads="1"/>
          </p:cNvPicPr>
          <p:nvPr/>
        </p:nvPicPr>
        <p:blipFill>
          <a:blip r:embed="rId3" cstate="print"/>
          <a:srcRect/>
          <a:stretch>
            <a:fillRect/>
          </a:stretch>
        </p:blipFill>
        <p:spPr bwMode="auto">
          <a:xfrm>
            <a:off x="3779912" y="1412776"/>
            <a:ext cx="4869079" cy="2160240"/>
          </a:xfrm>
          <a:prstGeom prst="rect">
            <a:avLst/>
          </a:prstGeom>
          <a:noFill/>
        </p:spPr>
      </p:pic>
      <p:pic>
        <p:nvPicPr>
          <p:cNvPr id="10244" name="Picture 4" descr="C:\Documents and Settings\Marin\My Documents\Picture4.png"/>
          <p:cNvPicPr>
            <a:picLocks noChangeAspect="1" noChangeArrowheads="1"/>
          </p:cNvPicPr>
          <p:nvPr/>
        </p:nvPicPr>
        <p:blipFill>
          <a:blip r:embed="rId4" cstate="print"/>
          <a:srcRect/>
          <a:stretch>
            <a:fillRect/>
          </a:stretch>
        </p:blipFill>
        <p:spPr bwMode="auto">
          <a:xfrm>
            <a:off x="611560" y="4077072"/>
            <a:ext cx="3954863" cy="1728192"/>
          </a:xfrm>
          <a:prstGeom prst="rect">
            <a:avLst/>
          </a:prstGeom>
          <a:noFill/>
        </p:spPr>
      </p:pic>
      <p:pic>
        <p:nvPicPr>
          <p:cNvPr id="10245" name="Picture 5" descr="C:\Documents and Settings\Marin\My Documents\Picture5.png"/>
          <p:cNvPicPr>
            <a:picLocks noChangeAspect="1" noChangeArrowheads="1"/>
          </p:cNvPicPr>
          <p:nvPr/>
        </p:nvPicPr>
        <p:blipFill>
          <a:blip r:embed="rId5" cstate="print"/>
          <a:srcRect/>
          <a:stretch>
            <a:fillRect/>
          </a:stretch>
        </p:blipFill>
        <p:spPr bwMode="auto">
          <a:xfrm>
            <a:off x="3790924" y="4077072"/>
            <a:ext cx="4953473" cy="167969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Marin\My Documents\Picture6.png"/>
          <p:cNvPicPr>
            <a:picLocks noChangeAspect="1" noChangeArrowheads="1"/>
          </p:cNvPicPr>
          <p:nvPr/>
        </p:nvPicPr>
        <p:blipFill>
          <a:blip r:embed="rId2" cstate="print"/>
          <a:srcRect/>
          <a:stretch>
            <a:fillRect/>
          </a:stretch>
        </p:blipFill>
        <p:spPr bwMode="auto">
          <a:xfrm>
            <a:off x="467544" y="1700808"/>
            <a:ext cx="3968763" cy="2592288"/>
          </a:xfrm>
          <a:prstGeom prst="rect">
            <a:avLst/>
          </a:prstGeom>
          <a:noFill/>
        </p:spPr>
      </p:pic>
      <p:sp>
        <p:nvSpPr>
          <p:cNvPr id="3" name="TextBox 2"/>
          <p:cNvSpPr txBox="1"/>
          <p:nvPr/>
        </p:nvSpPr>
        <p:spPr>
          <a:xfrm>
            <a:off x="1187624" y="620688"/>
            <a:ext cx="5400600" cy="1200329"/>
          </a:xfrm>
          <a:prstGeom prst="rect">
            <a:avLst/>
          </a:prstGeom>
          <a:noFill/>
        </p:spPr>
        <p:txBody>
          <a:bodyPr wrap="square" rtlCol="0">
            <a:spAutoFit/>
          </a:bodyPr>
          <a:lstStyle/>
          <a:p>
            <a:r>
              <a:rPr lang="hr-HR" sz="2400" dirty="0" smtClean="0"/>
              <a:t>LEGIJA, GLADIJATOR, SPARTAK</a:t>
            </a:r>
            <a:br>
              <a:rPr lang="hr-HR" sz="2400" dirty="0" smtClean="0"/>
            </a:br>
            <a:r>
              <a:rPr lang="hr-HR" sz="2400" dirty="0" smtClean="0"/>
              <a:t>(legion,  gladiator,   Spartacus)</a:t>
            </a:r>
            <a:br>
              <a:rPr lang="hr-HR" sz="2400" dirty="0" smtClean="0"/>
            </a:br>
            <a:endParaRPr lang="hr-HR" sz="2400" dirty="0"/>
          </a:p>
        </p:txBody>
      </p:sp>
      <p:pic>
        <p:nvPicPr>
          <p:cNvPr id="11268" name="Picture 4" descr="C:\Documents and Settings\Marin\My Documents\Picture8.png"/>
          <p:cNvPicPr>
            <a:picLocks noChangeAspect="1" noChangeArrowheads="1"/>
          </p:cNvPicPr>
          <p:nvPr/>
        </p:nvPicPr>
        <p:blipFill>
          <a:blip r:embed="rId3" cstate="print"/>
          <a:srcRect/>
          <a:stretch>
            <a:fillRect/>
          </a:stretch>
        </p:blipFill>
        <p:spPr bwMode="auto">
          <a:xfrm>
            <a:off x="3779912" y="1700808"/>
            <a:ext cx="4833937" cy="3157537"/>
          </a:xfrm>
          <a:prstGeom prst="rect">
            <a:avLst/>
          </a:prstGeom>
          <a:noFill/>
        </p:spPr>
      </p:pic>
      <p:pic>
        <p:nvPicPr>
          <p:cNvPr id="11267" name="Picture 3" descr="C:\Documents and Settings\Marin\My Documents\Picture7.png"/>
          <p:cNvPicPr>
            <a:picLocks noChangeAspect="1" noChangeArrowheads="1"/>
          </p:cNvPicPr>
          <p:nvPr/>
        </p:nvPicPr>
        <p:blipFill>
          <a:blip r:embed="rId4" cstate="print"/>
          <a:srcRect/>
          <a:stretch>
            <a:fillRect/>
          </a:stretch>
        </p:blipFill>
        <p:spPr bwMode="auto">
          <a:xfrm>
            <a:off x="1907704" y="3861048"/>
            <a:ext cx="4552757" cy="280831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Documents and Settings\Marin\My Documents\IMG_20201228_111538.jpg"/>
          <p:cNvPicPr>
            <a:picLocks noChangeAspect="1" noChangeArrowheads="1"/>
          </p:cNvPicPr>
          <p:nvPr/>
        </p:nvPicPr>
        <p:blipFill>
          <a:blip r:embed="rId2" cstate="print"/>
          <a:srcRect/>
          <a:stretch>
            <a:fillRect/>
          </a:stretch>
        </p:blipFill>
        <p:spPr bwMode="auto">
          <a:xfrm>
            <a:off x="5652120" y="548680"/>
            <a:ext cx="2937694" cy="3767835"/>
          </a:xfrm>
          <a:prstGeom prst="rect">
            <a:avLst/>
          </a:prstGeom>
          <a:noFill/>
        </p:spPr>
      </p:pic>
      <p:sp>
        <p:nvSpPr>
          <p:cNvPr id="3" name="TextBox 2"/>
          <p:cNvSpPr txBox="1"/>
          <p:nvPr/>
        </p:nvSpPr>
        <p:spPr>
          <a:xfrm>
            <a:off x="611560" y="548680"/>
            <a:ext cx="7992888" cy="1477328"/>
          </a:xfrm>
          <a:prstGeom prst="rect">
            <a:avLst/>
          </a:prstGeom>
          <a:noFill/>
        </p:spPr>
        <p:txBody>
          <a:bodyPr wrap="square" rtlCol="0">
            <a:spAutoFit/>
          </a:bodyPr>
          <a:lstStyle/>
          <a:p>
            <a:r>
              <a:rPr lang="hr-HR" sz="2400" dirty="0" smtClean="0"/>
              <a:t>OKTAVIJAN</a:t>
            </a:r>
            <a:r>
              <a:rPr lang="hr-HR" sz="2400" dirty="0" smtClean="0"/>
              <a:t>, DIOKLECIJAN </a:t>
            </a:r>
            <a:r>
              <a:rPr lang="hr-HR" sz="2400" dirty="0" smtClean="0"/>
              <a:t/>
            </a:r>
            <a:br>
              <a:rPr lang="hr-HR" sz="2400" dirty="0" smtClean="0"/>
            </a:br>
            <a:r>
              <a:rPr lang="hr-HR" sz="2400" dirty="0" smtClean="0"/>
              <a:t>(Octavian</a:t>
            </a:r>
            <a:r>
              <a:rPr lang="hr-HR" sz="2400" dirty="0" smtClean="0"/>
              <a:t>, </a:t>
            </a:r>
            <a:r>
              <a:rPr lang="hr-HR" sz="2400" dirty="0" smtClean="0"/>
              <a:t>Diocletian, Valens)</a:t>
            </a:r>
            <a:br>
              <a:rPr lang="hr-HR" sz="2400" dirty="0" smtClean="0"/>
            </a:br>
            <a:r>
              <a:rPr lang="hr-HR" sz="2400" dirty="0" smtClean="0"/>
              <a:t>roof tiles</a:t>
            </a:r>
            <a:endParaRPr lang="hr-HR" sz="2400" dirty="0" smtClean="0"/>
          </a:p>
          <a:p>
            <a:endParaRPr lang="hr-HR" dirty="0"/>
          </a:p>
        </p:txBody>
      </p:sp>
      <p:pic>
        <p:nvPicPr>
          <p:cNvPr id="1026" name="Picture 2" descr="C:\Documents and Settings\Marin\My Documents\IMG_20201228_111555.jpg"/>
          <p:cNvPicPr>
            <a:picLocks noChangeAspect="1" noChangeArrowheads="1"/>
          </p:cNvPicPr>
          <p:nvPr/>
        </p:nvPicPr>
        <p:blipFill>
          <a:blip r:embed="rId3" cstate="print"/>
          <a:srcRect/>
          <a:stretch>
            <a:fillRect/>
          </a:stretch>
        </p:blipFill>
        <p:spPr bwMode="auto">
          <a:xfrm>
            <a:off x="467544" y="2276872"/>
            <a:ext cx="2895300" cy="3672408"/>
          </a:xfrm>
          <a:prstGeom prst="rect">
            <a:avLst/>
          </a:prstGeom>
          <a:noFill/>
        </p:spPr>
      </p:pic>
      <p:pic>
        <p:nvPicPr>
          <p:cNvPr id="1027" name="Picture 3" descr="C:\Documents and Settings\Marin\My Documents\IMG_20201228_111514.jpg"/>
          <p:cNvPicPr>
            <a:picLocks noChangeAspect="1" noChangeArrowheads="1"/>
          </p:cNvPicPr>
          <p:nvPr/>
        </p:nvPicPr>
        <p:blipFill>
          <a:blip r:embed="rId4" cstate="print"/>
          <a:srcRect/>
          <a:stretch>
            <a:fillRect/>
          </a:stretch>
        </p:blipFill>
        <p:spPr bwMode="auto">
          <a:xfrm>
            <a:off x="3491880" y="2636912"/>
            <a:ext cx="2955418" cy="362379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Marin\My Documents\Roman, shops, klubovi\vinjak-cezar-g2.jpg"/>
          <p:cNvPicPr>
            <a:picLocks noChangeAspect="1" noChangeArrowheads="1"/>
          </p:cNvPicPr>
          <p:nvPr/>
        </p:nvPicPr>
        <p:blipFill>
          <a:blip r:embed="rId2" cstate="print"/>
          <a:srcRect/>
          <a:stretch>
            <a:fillRect/>
          </a:stretch>
        </p:blipFill>
        <p:spPr bwMode="auto">
          <a:xfrm>
            <a:off x="4932040" y="1052736"/>
            <a:ext cx="3528392" cy="5292587"/>
          </a:xfrm>
          <a:prstGeom prst="rect">
            <a:avLst/>
          </a:prstGeom>
          <a:noFill/>
        </p:spPr>
      </p:pic>
      <p:pic>
        <p:nvPicPr>
          <p:cNvPr id="2050" name="Picture 2" descr="C:\Documents and Settings\Marin\My Documents\IMG_20201228_111523.jpg"/>
          <p:cNvPicPr>
            <a:picLocks noChangeAspect="1" noChangeArrowheads="1"/>
          </p:cNvPicPr>
          <p:nvPr/>
        </p:nvPicPr>
        <p:blipFill>
          <a:blip r:embed="rId3" cstate="print"/>
          <a:srcRect/>
          <a:stretch>
            <a:fillRect/>
          </a:stretch>
        </p:blipFill>
        <p:spPr bwMode="auto">
          <a:xfrm>
            <a:off x="539552" y="1052736"/>
            <a:ext cx="4248472" cy="5332071"/>
          </a:xfrm>
          <a:prstGeom prst="rect">
            <a:avLst/>
          </a:prstGeom>
          <a:noFill/>
        </p:spPr>
      </p:pic>
      <p:sp>
        <p:nvSpPr>
          <p:cNvPr id="4" name="TextBox 3"/>
          <p:cNvSpPr txBox="1"/>
          <p:nvPr/>
        </p:nvSpPr>
        <p:spPr>
          <a:xfrm>
            <a:off x="611560" y="548680"/>
            <a:ext cx="3816424" cy="369332"/>
          </a:xfrm>
          <a:prstGeom prst="rect">
            <a:avLst/>
          </a:prstGeom>
          <a:noFill/>
        </p:spPr>
        <p:txBody>
          <a:bodyPr wrap="square" rtlCol="0">
            <a:spAutoFit/>
          </a:bodyPr>
          <a:lstStyle/>
          <a:p>
            <a:r>
              <a:rPr lang="hr-HR" b="1" dirty="0" smtClean="0"/>
              <a:t>CAESAR</a:t>
            </a:r>
            <a:endParaRPr lang="hr-HR"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548680"/>
            <a:ext cx="3744416" cy="1107996"/>
          </a:xfrm>
          <a:prstGeom prst="rect">
            <a:avLst/>
          </a:prstGeom>
          <a:noFill/>
        </p:spPr>
        <p:txBody>
          <a:bodyPr wrap="square" rtlCol="0">
            <a:spAutoFit/>
          </a:bodyPr>
          <a:lstStyle/>
          <a:p>
            <a:r>
              <a:rPr lang="hr-HR" sz="2200" dirty="0" smtClean="0"/>
              <a:t>VALENS (Roman emperor) – Valens beer</a:t>
            </a:r>
            <a:br>
              <a:rPr lang="hr-HR" sz="2200" dirty="0" smtClean="0"/>
            </a:br>
            <a:r>
              <a:rPr lang="hr-HR" sz="2200" dirty="0" smtClean="0"/>
              <a:t>LEGIONAR (legionary) - beer</a:t>
            </a:r>
            <a:endParaRPr lang="hr-HR" sz="2200" dirty="0"/>
          </a:p>
        </p:txBody>
      </p:sp>
      <p:pic>
        <p:nvPicPr>
          <p:cNvPr id="1026" name="Picture 2" descr="C:\Documents and Settings\Marin\My Documents\Valens pivo.jpeg"/>
          <p:cNvPicPr>
            <a:picLocks noChangeAspect="1" noChangeArrowheads="1"/>
          </p:cNvPicPr>
          <p:nvPr/>
        </p:nvPicPr>
        <p:blipFill>
          <a:blip r:embed="rId2" cstate="print"/>
          <a:srcRect/>
          <a:stretch>
            <a:fillRect/>
          </a:stretch>
        </p:blipFill>
        <p:spPr bwMode="auto">
          <a:xfrm>
            <a:off x="467544" y="1700808"/>
            <a:ext cx="3024336" cy="3384823"/>
          </a:xfrm>
          <a:prstGeom prst="rect">
            <a:avLst/>
          </a:prstGeom>
          <a:noFill/>
        </p:spPr>
      </p:pic>
      <p:pic>
        <p:nvPicPr>
          <p:cNvPr id="1027" name="Picture 3" descr="C:\Documents and Settings\Marin\My Documents\Legionar pivo.jpg"/>
          <p:cNvPicPr>
            <a:picLocks noChangeAspect="1" noChangeArrowheads="1"/>
          </p:cNvPicPr>
          <p:nvPr/>
        </p:nvPicPr>
        <p:blipFill>
          <a:blip r:embed="rId3" cstate="print"/>
          <a:srcRect/>
          <a:stretch>
            <a:fillRect/>
          </a:stretch>
        </p:blipFill>
        <p:spPr bwMode="auto">
          <a:xfrm>
            <a:off x="4464185" y="476672"/>
            <a:ext cx="4003723" cy="2664296"/>
          </a:xfrm>
          <a:prstGeom prst="rect">
            <a:avLst/>
          </a:prstGeom>
          <a:noFill/>
        </p:spPr>
      </p:pic>
      <p:pic>
        <p:nvPicPr>
          <p:cNvPr id="1028" name="Picture 4" descr="C:\Documents and Settings\Marin\My Documents\Picture1.png"/>
          <p:cNvPicPr>
            <a:picLocks noChangeAspect="1" noChangeArrowheads="1"/>
          </p:cNvPicPr>
          <p:nvPr/>
        </p:nvPicPr>
        <p:blipFill>
          <a:blip r:embed="rId4" cstate="print"/>
          <a:srcRect/>
          <a:stretch>
            <a:fillRect/>
          </a:stretch>
        </p:blipFill>
        <p:spPr bwMode="auto">
          <a:xfrm>
            <a:off x="5868144" y="3861048"/>
            <a:ext cx="2160240" cy="2654620"/>
          </a:xfrm>
          <a:prstGeom prst="rect">
            <a:avLst/>
          </a:prstGeom>
          <a:noFill/>
        </p:spPr>
      </p:pic>
      <p:sp>
        <p:nvSpPr>
          <p:cNvPr id="7" name="TextBox 6"/>
          <p:cNvSpPr txBox="1"/>
          <p:nvPr/>
        </p:nvSpPr>
        <p:spPr>
          <a:xfrm>
            <a:off x="5292080" y="3501008"/>
            <a:ext cx="3384376" cy="430887"/>
          </a:xfrm>
          <a:prstGeom prst="rect">
            <a:avLst/>
          </a:prstGeom>
          <a:noFill/>
        </p:spPr>
        <p:txBody>
          <a:bodyPr wrap="square" rtlCol="0">
            <a:spAutoFit/>
          </a:bodyPr>
          <a:lstStyle/>
          <a:p>
            <a:r>
              <a:rPr lang="hr-HR" sz="2200" dirty="0" smtClean="0"/>
              <a:t>MMA club Valens, Vinkovci</a:t>
            </a:r>
            <a:endParaRPr lang="hr-HR" sz="2200" dirty="0"/>
          </a:p>
        </p:txBody>
      </p:sp>
      <p:pic>
        <p:nvPicPr>
          <p:cNvPr id="5122" name="Picture 2" descr="C:\Documents and Settings\Marin\My Documents\ANCIENTS\IMG_20201107_114041.jpg"/>
          <p:cNvPicPr>
            <a:picLocks noChangeAspect="1" noChangeArrowheads="1"/>
          </p:cNvPicPr>
          <p:nvPr/>
        </p:nvPicPr>
        <p:blipFill>
          <a:blip r:embed="rId5" cstate="print"/>
          <a:srcRect/>
          <a:stretch>
            <a:fillRect/>
          </a:stretch>
        </p:blipFill>
        <p:spPr bwMode="auto">
          <a:xfrm>
            <a:off x="2555776" y="3356992"/>
            <a:ext cx="2380412" cy="3168352"/>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2448272" cy="461665"/>
          </a:xfrm>
          <a:prstGeom prst="rect">
            <a:avLst/>
          </a:prstGeom>
          <a:noFill/>
        </p:spPr>
        <p:txBody>
          <a:bodyPr wrap="square" rtlCol="0">
            <a:spAutoFit/>
          </a:bodyPr>
          <a:lstStyle/>
          <a:p>
            <a:r>
              <a:rPr lang="hr-HR" sz="2400" dirty="0" smtClean="0"/>
              <a:t>   ARENA</a:t>
            </a:r>
            <a:endParaRPr lang="hr-HR" sz="2400" dirty="0"/>
          </a:p>
        </p:txBody>
      </p:sp>
      <p:pic>
        <p:nvPicPr>
          <p:cNvPr id="3" name="Slika27"/>
          <p:cNvPicPr/>
          <p:nvPr/>
        </p:nvPicPr>
        <p:blipFill>
          <a:blip r:embed="rId2" cstate="print"/>
          <a:stretch>
            <a:fillRect/>
          </a:stretch>
        </p:blipFill>
        <p:spPr bwMode="auto">
          <a:xfrm>
            <a:off x="395536" y="908720"/>
            <a:ext cx="5762847" cy="3242930"/>
          </a:xfrm>
          <a:prstGeom prst="rect">
            <a:avLst/>
          </a:prstGeom>
        </p:spPr>
      </p:pic>
      <p:pic>
        <p:nvPicPr>
          <p:cNvPr id="7170" name="Picture 2" descr="C:\Documents and Settings\Marin\My Documents\Roman, shops, klubovi\arena shop 2.jpg"/>
          <p:cNvPicPr>
            <a:picLocks noChangeAspect="1" noChangeArrowheads="1"/>
          </p:cNvPicPr>
          <p:nvPr/>
        </p:nvPicPr>
        <p:blipFill>
          <a:blip r:embed="rId3" cstate="print"/>
          <a:srcRect/>
          <a:stretch>
            <a:fillRect/>
          </a:stretch>
        </p:blipFill>
        <p:spPr bwMode="auto">
          <a:xfrm>
            <a:off x="395536" y="3068960"/>
            <a:ext cx="3449960" cy="2380472"/>
          </a:xfrm>
          <a:prstGeom prst="rect">
            <a:avLst/>
          </a:prstGeom>
          <a:noFill/>
        </p:spPr>
      </p:pic>
      <p:pic>
        <p:nvPicPr>
          <p:cNvPr id="7171" name="Picture 3" descr="C:\Documents and Settings\Marin\My Documents\Roman, shops, klubovi\arena3.jpg"/>
          <p:cNvPicPr>
            <a:picLocks noChangeAspect="1" noChangeArrowheads="1"/>
          </p:cNvPicPr>
          <p:nvPr/>
        </p:nvPicPr>
        <p:blipFill>
          <a:blip r:embed="rId4" cstate="print"/>
          <a:srcRect/>
          <a:stretch>
            <a:fillRect/>
          </a:stretch>
        </p:blipFill>
        <p:spPr bwMode="auto">
          <a:xfrm>
            <a:off x="4499992" y="764704"/>
            <a:ext cx="4327128" cy="2881868"/>
          </a:xfrm>
          <a:prstGeom prst="rect">
            <a:avLst/>
          </a:prstGeom>
          <a:noFill/>
        </p:spPr>
      </p:pic>
      <p:pic>
        <p:nvPicPr>
          <p:cNvPr id="7172" name="Picture 4" descr="C:\Documents and Settings\Marin\My Documents\Roman, shops, klubovi\arena-casopis-1999g-br-2000-br-2007-vidi-sliku-slika-86427322.jpg"/>
          <p:cNvPicPr>
            <a:picLocks noChangeAspect="1" noChangeArrowheads="1"/>
          </p:cNvPicPr>
          <p:nvPr/>
        </p:nvPicPr>
        <p:blipFill>
          <a:blip r:embed="rId5" cstate="print"/>
          <a:srcRect/>
          <a:stretch>
            <a:fillRect/>
          </a:stretch>
        </p:blipFill>
        <p:spPr bwMode="auto">
          <a:xfrm>
            <a:off x="3491880" y="3861048"/>
            <a:ext cx="3744416" cy="2811367"/>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4"/>
          <p:cNvPicPr/>
          <p:nvPr/>
        </p:nvPicPr>
        <p:blipFill>
          <a:blip r:embed="rId2" cstate="print"/>
          <a:stretch>
            <a:fillRect/>
          </a:stretch>
        </p:blipFill>
        <p:spPr bwMode="auto">
          <a:xfrm>
            <a:off x="467544" y="1052736"/>
            <a:ext cx="6337807" cy="3781705"/>
          </a:xfrm>
          <a:prstGeom prst="rect">
            <a:avLst/>
          </a:prstGeom>
        </p:spPr>
      </p:pic>
      <p:sp>
        <p:nvSpPr>
          <p:cNvPr id="3" name="TextBox 2"/>
          <p:cNvSpPr txBox="1"/>
          <p:nvPr/>
        </p:nvSpPr>
        <p:spPr>
          <a:xfrm>
            <a:off x="539552" y="404664"/>
            <a:ext cx="3384376" cy="461665"/>
          </a:xfrm>
          <a:prstGeom prst="rect">
            <a:avLst/>
          </a:prstGeom>
          <a:noFill/>
        </p:spPr>
        <p:txBody>
          <a:bodyPr wrap="square" rtlCol="0">
            <a:spAutoFit/>
          </a:bodyPr>
          <a:lstStyle/>
          <a:p>
            <a:r>
              <a:rPr lang="hr-HR" sz="2400" dirty="0" smtClean="0"/>
              <a:t>     AMOR (also Cupid)</a:t>
            </a:r>
            <a:endParaRPr lang="hr-HR" sz="2400" dirty="0"/>
          </a:p>
        </p:txBody>
      </p:sp>
      <p:pic>
        <p:nvPicPr>
          <p:cNvPr id="4" name="Slika6"/>
          <p:cNvPicPr/>
          <p:nvPr/>
        </p:nvPicPr>
        <p:blipFill>
          <a:blip r:embed="rId3" cstate="print"/>
          <a:stretch>
            <a:fillRect/>
          </a:stretch>
        </p:blipFill>
        <p:spPr bwMode="auto">
          <a:xfrm>
            <a:off x="2987824" y="3068960"/>
            <a:ext cx="5762847" cy="324293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Marin\My Documents\Roman, shops, klubovi\galija-7.jpg"/>
          <p:cNvPicPr>
            <a:picLocks noChangeAspect="1" noChangeArrowheads="1"/>
          </p:cNvPicPr>
          <p:nvPr/>
        </p:nvPicPr>
        <p:blipFill>
          <a:blip r:embed="rId2" cstate="print"/>
          <a:srcRect/>
          <a:stretch>
            <a:fillRect/>
          </a:stretch>
        </p:blipFill>
        <p:spPr bwMode="auto">
          <a:xfrm>
            <a:off x="2843808" y="1988840"/>
            <a:ext cx="6002885" cy="3495760"/>
          </a:xfrm>
          <a:prstGeom prst="rect">
            <a:avLst/>
          </a:prstGeom>
          <a:noFill/>
        </p:spPr>
      </p:pic>
      <p:sp>
        <p:nvSpPr>
          <p:cNvPr id="3" name="TextBox 2"/>
          <p:cNvSpPr txBox="1"/>
          <p:nvPr/>
        </p:nvSpPr>
        <p:spPr>
          <a:xfrm>
            <a:off x="467544" y="692696"/>
            <a:ext cx="7992888" cy="830997"/>
          </a:xfrm>
          <a:prstGeom prst="rect">
            <a:avLst/>
          </a:prstGeom>
          <a:noFill/>
        </p:spPr>
        <p:txBody>
          <a:bodyPr wrap="square" rtlCol="0">
            <a:spAutoFit/>
          </a:bodyPr>
          <a:lstStyle/>
          <a:p>
            <a:r>
              <a:rPr lang="hr-HR" sz="2400" dirty="0" smtClean="0"/>
              <a:t>GALIJA  (galley) – common name for restaurants near water </a:t>
            </a:r>
            <a:br>
              <a:rPr lang="hr-HR" sz="2400" dirty="0" smtClean="0"/>
            </a:br>
            <a:r>
              <a:rPr lang="hr-HR" sz="2400" dirty="0" smtClean="0"/>
              <a:t>                                                                                  or on ships</a:t>
            </a:r>
            <a:endParaRPr lang="hr-HR" sz="2400" dirty="0"/>
          </a:p>
        </p:txBody>
      </p:sp>
      <p:pic>
        <p:nvPicPr>
          <p:cNvPr id="4" name="Slika2"/>
          <p:cNvPicPr/>
          <p:nvPr/>
        </p:nvPicPr>
        <p:blipFill>
          <a:blip r:embed="rId3" cstate="print"/>
          <a:stretch>
            <a:fillRect/>
          </a:stretch>
        </p:blipFill>
        <p:spPr bwMode="auto">
          <a:xfrm>
            <a:off x="323528" y="1268760"/>
            <a:ext cx="4248472" cy="2376264"/>
          </a:xfrm>
          <a:prstGeom prst="rect">
            <a:avLst/>
          </a:prstGeom>
        </p:spPr>
      </p:pic>
      <p:pic>
        <p:nvPicPr>
          <p:cNvPr id="5" name="Slika3"/>
          <p:cNvPicPr/>
          <p:nvPr/>
        </p:nvPicPr>
        <p:blipFill>
          <a:blip r:embed="rId4" cstate="print"/>
          <a:stretch>
            <a:fillRect/>
          </a:stretch>
        </p:blipFill>
        <p:spPr bwMode="auto">
          <a:xfrm>
            <a:off x="323528" y="4077072"/>
            <a:ext cx="4825640" cy="2413553"/>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124744"/>
            <a:ext cx="7416824" cy="4893647"/>
          </a:xfrm>
          <a:prstGeom prst="rect">
            <a:avLst/>
          </a:prstGeom>
          <a:noFill/>
        </p:spPr>
        <p:txBody>
          <a:bodyPr wrap="square" rtlCol="0">
            <a:spAutoFit/>
          </a:bodyPr>
          <a:lstStyle/>
          <a:p>
            <a:r>
              <a:rPr lang="hr-HR" sz="2400" dirty="0" smtClean="0"/>
              <a:t>Every day, all around us, we encounter words that connect us to the ancient Roman Empire. Companies, their products, beauty salons, sports clubs, etc. have the names of Roman gods and goddesses,  places, significant people and names inspired by myths.</a:t>
            </a:r>
            <a:br>
              <a:rPr lang="hr-HR" sz="2400" dirty="0" smtClean="0"/>
            </a:br>
            <a:r>
              <a:rPr lang="hr-HR" sz="2400" dirty="0" smtClean="0"/>
              <a:t/>
            </a:r>
            <a:br>
              <a:rPr lang="hr-HR" sz="2400" dirty="0" smtClean="0"/>
            </a:br>
            <a:r>
              <a:rPr lang="hr-HR" sz="2400" dirty="0" smtClean="0"/>
              <a:t>There are lots of examples in the world, even planets</a:t>
            </a:r>
          </a:p>
          <a:p>
            <a:r>
              <a:rPr lang="hr-HR" sz="2400" dirty="0" smtClean="0"/>
              <a:t>in our Solar System were named after Roman gods.</a:t>
            </a:r>
            <a:br>
              <a:rPr lang="hr-HR" sz="2400" dirty="0" smtClean="0"/>
            </a:br>
            <a:r>
              <a:rPr lang="hr-HR" sz="2400" dirty="0" smtClean="0"/>
              <a:t/>
            </a:r>
            <a:br>
              <a:rPr lang="hr-HR" sz="2400" dirty="0" smtClean="0"/>
            </a:br>
            <a:r>
              <a:rPr lang="hr-HR" sz="2400" dirty="0" smtClean="0"/>
              <a:t>(We can also see numerous names inspired by ancient Greece. )</a:t>
            </a:r>
            <a:br>
              <a:rPr lang="hr-HR" sz="2400" dirty="0" smtClean="0"/>
            </a:br>
            <a:r>
              <a:rPr lang="hr-HR" sz="2400" dirty="0" smtClean="0"/>
              <a:t/>
            </a:r>
            <a:br>
              <a:rPr lang="hr-HR" sz="2400" dirty="0" smtClean="0"/>
            </a:br>
            <a:endParaRPr lang="hr-HR"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Marin\My Documents\Roman, shops, klubovi\1200px-HNK_Cibalia.svg.png"/>
          <p:cNvPicPr>
            <a:picLocks noChangeAspect="1" noChangeArrowheads="1"/>
          </p:cNvPicPr>
          <p:nvPr/>
        </p:nvPicPr>
        <p:blipFill>
          <a:blip r:embed="rId2" cstate="print"/>
          <a:srcRect/>
          <a:stretch>
            <a:fillRect/>
          </a:stretch>
        </p:blipFill>
        <p:spPr bwMode="auto">
          <a:xfrm>
            <a:off x="4427984" y="1268759"/>
            <a:ext cx="4176464" cy="5196287"/>
          </a:xfrm>
          <a:prstGeom prst="rect">
            <a:avLst/>
          </a:prstGeom>
          <a:noFill/>
        </p:spPr>
      </p:pic>
      <p:pic>
        <p:nvPicPr>
          <p:cNvPr id="8196" name="Picture 4" descr="C:\Documents and Settings\Marin\My Documents\Roman, shops, klubovi\Plakat-Noc-Montovjerne-v3_3, Colonia.jpg"/>
          <p:cNvPicPr>
            <a:picLocks noChangeAspect="1" noChangeArrowheads="1"/>
          </p:cNvPicPr>
          <p:nvPr/>
        </p:nvPicPr>
        <p:blipFill>
          <a:blip r:embed="rId3" cstate="print"/>
          <a:srcRect/>
          <a:stretch>
            <a:fillRect/>
          </a:stretch>
        </p:blipFill>
        <p:spPr bwMode="auto">
          <a:xfrm>
            <a:off x="467544" y="1250987"/>
            <a:ext cx="3672408" cy="5249603"/>
          </a:xfrm>
          <a:prstGeom prst="rect">
            <a:avLst/>
          </a:prstGeom>
          <a:noFill/>
        </p:spPr>
      </p:pic>
      <p:sp>
        <p:nvSpPr>
          <p:cNvPr id="5" name="TextBox 4"/>
          <p:cNvSpPr txBox="1"/>
          <p:nvPr/>
        </p:nvSpPr>
        <p:spPr>
          <a:xfrm>
            <a:off x="899592" y="548680"/>
            <a:ext cx="7344816" cy="461665"/>
          </a:xfrm>
          <a:prstGeom prst="rect">
            <a:avLst/>
          </a:prstGeom>
          <a:noFill/>
        </p:spPr>
        <p:txBody>
          <a:bodyPr wrap="square" rtlCol="0">
            <a:spAutoFit/>
          </a:bodyPr>
          <a:lstStyle/>
          <a:p>
            <a:r>
              <a:rPr lang="hr-HR" sz="2400" dirty="0" smtClean="0"/>
              <a:t>               COLONIA  AURELIA CIBALAE – Vinkovci    </a:t>
            </a:r>
            <a:endParaRPr lang="hr-H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404664"/>
            <a:ext cx="7776864" cy="461665"/>
          </a:xfrm>
          <a:prstGeom prst="rect">
            <a:avLst/>
          </a:prstGeom>
          <a:noFill/>
        </p:spPr>
        <p:txBody>
          <a:bodyPr wrap="square" rtlCol="0">
            <a:spAutoFit/>
          </a:bodyPr>
          <a:lstStyle/>
          <a:p>
            <a:r>
              <a:rPr lang="hr-HR" sz="2400" dirty="0" smtClean="0"/>
              <a:t>Shops and cafes in Vinkovci:</a:t>
            </a:r>
            <a:endParaRPr lang="hr-HR" sz="2400" dirty="0"/>
          </a:p>
        </p:txBody>
      </p:sp>
      <p:pic>
        <p:nvPicPr>
          <p:cNvPr id="1026" name="Picture 2" descr="C:\Documents and Settings\Marin\My Documents\ANCIENTS\IMG_20201107_103905.jpg"/>
          <p:cNvPicPr>
            <a:picLocks noChangeAspect="1" noChangeArrowheads="1"/>
          </p:cNvPicPr>
          <p:nvPr/>
        </p:nvPicPr>
        <p:blipFill>
          <a:blip r:embed="rId2" cstate="print"/>
          <a:srcRect/>
          <a:stretch>
            <a:fillRect/>
          </a:stretch>
        </p:blipFill>
        <p:spPr bwMode="auto">
          <a:xfrm>
            <a:off x="395536" y="980728"/>
            <a:ext cx="3225797" cy="2928272"/>
          </a:xfrm>
          <a:prstGeom prst="rect">
            <a:avLst/>
          </a:prstGeom>
          <a:noFill/>
        </p:spPr>
      </p:pic>
      <p:pic>
        <p:nvPicPr>
          <p:cNvPr id="1027" name="Picture 3" descr="C:\Documents and Settings\Marin\My Documents\ANCIENTS\IMG_20201107_104055.jpg"/>
          <p:cNvPicPr>
            <a:picLocks noChangeAspect="1" noChangeArrowheads="1"/>
          </p:cNvPicPr>
          <p:nvPr/>
        </p:nvPicPr>
        <p:blipFill>
          <a:blip r:embed="rId3" cstate="print"/>
          <a:srcRect/>
          <a:stretch>
            <a:fillRect/>
          </a:stretch>
        </p:blipFill>
        <p:spPr bwMode="auto">
          <a:xfrm>
            <a:off x="323528" y="4149080"/>
            <a:ext cx="3767137" cy="2381250"/>
          </a:xfrm>
          <a:prstGeom prst="rect">
            <a:avLst/>
          </a:prstGeom>
          <a:noFill/>
        </p:spPr>
      </p:pic>
      <p:pic>
        <p:nvPicPr>
          <p:cNvPr id="1028" name="Picture 4" descr="C:\Documents and Settings\Marin\My Documents\ANCIENTS\IMG_20201107_110302.jpg"/>
          <p:cNvPicPr>
            <a:picLocks noChangeAspect="1" noChangeArrowheads="1"/>
          </p:cNvPicPr>
          <p:nvPr/>
        </p:nvPicPr>
        <p:blipFill>
          <a:blip r:embed="rId4" cstate="print"/>
          <a:srcRect/>
          <a:stretch>
            <a:fillRect/>
          </a:stretch>
        </p:blipFill>
        <p:spPr bwMode="auto">
          <a:xfrm>
            <a:off x="4283968" y="980728"/>
            <a:ext cx="4098602" cy="2960392"/>
          </a:xfrm>
          <a:prstGeom prst="rect">
            <a:avLst/>
          </a:prstGeom>
          <a:noFill/>
        </p:spPr>
      </p:pic>
      <p:pic>
        <p:nvPicPr>
          <p:cNvPr id="1029" name="Picture 5" descr="C:\Documents and Settings\Marin\My Documents\ANCIENTS\IMG_20201107_112857.jpg"/>
          <p:cNvPicPr>
            <a:picLocks noChangeAspect="1" noChangeArrowheads="1"/>
          </p:cNvPicPr>
          <p:nvPr/>
        </p:nvPicPr>
        <p:blipFill>
          <a:blip r:embed="rId5" cstate="print"/>
          <a:srcRect/>
          <a:stretch>
            <a:fillRect/>
          </a:stretch>
        </p:blipFill>
        <p:spPr bwMode="auto">
          <a:xfrm>
            <a:off x="4427984" y="4365104"/>
            <a:ext cx="3922965" cy="1872208"/>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Documents and Settings\Marin\My Documents\ANCIENTS\IMG_20201107_105923.jpg"/>
          <p:cNvPicPr>
            <a:picLocks noChangeAspect="1" noChangeArrowheads="1"/>
          </p:cNvPicPr>
          <p:nvPr/>
        </p:nvPicPr>
        <p:blipFill>
          <a:blip r:embed="rId2" cstate="print"/>
          <a:srcRect/>
          <a:stretch>
            <a:fillRect/>
          </a:stretch>
        </p:blipFill>
        <p:spPr bwMode="auto">
          <a:xfrm>
            <a:off x="4788024" y="3356992"/>
            <a:ext cx="3955763" cy="3024336"/>
          </a:xfrm>
          <a:prstGeom prst="rect">
            <a:avLst/>
          </a:prstGeom>
          <a:noFill/>
        </p:spPr>
      </p:pic>
      <p:pic>
        <p:nvPicPr>
          <p:cNvPr id="2051" name="Picture 3" descr="C:\Documents and Settings\Marin\My Documents\ANCIENTS\IMG_20201107_105902.jpg"/>
          <p:cNvPicPr>
            <a:picLocks noChangeAspect="1" noChangeArrowheads="1"/>
          </p:cNvPicPr>
          <p:nvPr/>
        </p:nvPicPr>
        <p:blipFill>
          <a:blip r:embed="rId3" cstate="print"/>
          <a:srcRect/>
          <a:stretch>
            <a:fillRect/>
          </a:stretch>
        </p:blipFill>
        <p:spPr bwMode="auto">
          <a:xfrm>
            <a:off x="539552" y="3789040"/>
            <a:ext cx="4104456" cy="2352356"/>
          </a:xfrm>
          <a:prstGeom prst="rect">
            <a:avLst/>
          </a:prstGeom>
          <a:noFill/>
        </p:spPr>
      </p:pic>
      <p:pic>
        <p:nvPicPr>
          <p:cNvPr id="2052" name="Picture 4" descr="C:\Documents and Settings\Marin\My Documents\ANCIENTS\IMG_20201107_113556.jpg"/>
          <p:cNvPicPr>
            <a:picLocks noChangeAspect="1" noChangeArrowheads="1"/>
          </p:cNvPicPr>
          <p:nvPr/>
        </p:nvPicPr>
        <p:blipFill>
          <a:blip r:embed="rId4" cstate="print"/>
          <a:srcRect/>
          <a:stretch>
            <a:fillRect/>
          </a:stretch>
        </p:blipFill>
        <p:spPr bwMode="auto">
          <a:xfrm>
            <a:off x="1043608" y="764704"/>
            <a:ext cx="6889081" cy="2376264"/>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rin\My Documents\ANCIENTS\IMG_20201107_105256.jpg"/>
          <p:cNvPicPr>
            <a:picLocks noChangeAspect="1" noChangeArrowheads="1"/>
          </p:cNvPicPr>
          <p:nvPr/>
        </p:nvPicPr>
        <p:blipFill>
          <a:blip r:embed="rId2" cstate="print"/>
          <a:srcRect/>
          <a:stretch>
            <a:fillRect/>
          </a:stretch>
        </p:blipFill>
        <p:spPr bwMode="auto">
          <a:xfrm>
            <a:off x="395536" y="692696"/>
            <a:ext cx="4392488" cy="2605713"/>
          </a:xfrm>
          <a:prstGeom prst="rect">
            <a:avLst/>
          </a:prstGeom>
          <a:noFill/>
        </p:spPr>
      </p:pic>
      <p:pic>
        <p:nvPicPr>
          <p:cNvPr id="3075" name="Picture 3" descr="C:\Documents and Settings\Marin\My Documents\ANCIENTS\IMG_20201107_105451.jpg"/>
          <p:cNvPicPr>
            <a:picLocks noChangeAspect="1" noChangeArrowheads="1"/>
          </p:cNvPicPr>
          <p:nvPr/>
        </p:nvPicPr>
        <p:blipFill>
          <a:blip r:embed="rId3" cstate="print"/>
          <a:srcRect/>
          <a:stretch>
            <a:fillRect/>
          </a:stretch>
        </p:blipFill>
        <p:spPr bwMode="auto">
          <a:xfrm>
            <a:off x="395536" y="3645024"/>
            <a:ext cx="4392488" cy="2578967"/>
          </a:xfrm>
          <a:prstGeom prst="rect">
            <a:avLst/>
          </a:prstGeom>
          <a:noFill/>
        </p:spPr>
      </p:pic>
      <p:pic>
        <p:nvPicPr>
          <p:cNvPr id="3076" name="Picture 4" descr="C:\Documents and Settings\Marin\My Documents\ANCIENTS\IMG_20201107_110018.jpg"/>
          <p:cNvPicPr>
            <a:picLocks noChangeAspect="1" noChangeArrowheads="1"/>
          </p:cNvPicPr>
          <p:nvPr/>
        </p:nvPicPr>
        <p:blipFill>
          <a:blip r:embed="rId4" cstate="print"/>
          <a:srcRect/>
          <a:stretch>
            <a:fillRect/>
          </a:stretch>
        </p:blipFill>
        <p:spPr bwMode="auto">
          <a:xfrm>
            <a:off x="4860032" y="1556792"/>
            <a:ext cx="3960440" cy="3985381"/>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ocuments and Settings\Marin\My Documents\IMG_20210104_140529.jpg"/>
          <p:cNvPicPr>
            <a:picLocks noChangeAspect="1" noChangeArrowheads="1"/>
          </p:cNvPicPr>
          <p:nvPr/>
        </p:nvPicPr>
        <p:blipFill>
          <a:blip r:embed="rId2" cstate="print"/>
          <a:srcRect/>
          <a:stretch>
            <a:fillRect/>
          </a:stretch>
        </p:blipFill>
        <p:spPr bwMode="auto">
          <a:xfrm>
            <a:off x="467544" y="620688"/>
            <a:ext cx="3528392" cy="2022138"/>
          </a:xfrm>
          <a:prstGeom prst="rect">
            <a:avLst/>
          </a:prstGeom>
          <a:noFill/>
        </p:spPr>
      </p:pic>
      <p:pic>
        <p:nvPicPr>
          <p:cNvPr id="1028" name="Picture 4" descr="C:\Documents and Settings\Marin\My Documents\IMG_20210104_155222.jpg"/>
          <p:cNvPicPr>
            <a:picLocks noChangeAspect="1" noChangeArrowheads="1"/>
          </p:cNvPicPr>
          <p:nvPr/>
        </p:nvPicPr>
        <p:blipFill>
          <a:blip r:embed="rId3" cstate="print"/>
          <a:srcRect/>
          <a:stretch>
            <a:fillRect/>
          </a:stretch>
        </p:blipFill>
        <p:spPr bwMode="auto">
          <a:xfrm>
            <a:off x="4139952" y="620688"/>
            <a:ext cx="4646555" cy="2016224"/>
          </a:xfrm>
          <a:prstGeom prst="rect">
            <a:avLst/>
          </a:prstGeom>
          <a:noFill/>
        </p:spPr>
      </p:pic>
      <p:sp>
        <p:nvSpPr>
          <p:cNvPr id="5" name="TextBox 4"/>
          <p:cNvSpPr txBox="1"/>
          <p:nvPr/>
        </p:nvSpPr>
        <p:spPr>
          <a:xfrm>
            <a:off x="467544" y="2708920"/>
            <a:ext cx="8280920" cy="707886"/>
          </a:xfrm>
          <a:prstGeom prst="rect">
            <a:avLst/>
          </a:prstGeom>
          <a:noFill/>
        </p:spPr>
        <p:txBody>
          <a:bodyPr wrap="square" rtlCol="0">
            <a:spAutoFit/>
          </a:bodyPr>
          <a:lstStyle/>
          <a:p>
            <a:r>
              <a:rPr lang="hr-HR" sz="2000" b="1" dirty="0" smtClean="0"/>
              <a:t>PROPRIUM</a:t>
            </a:r>
            <a:r>
              <a:rPr lang="hr-HR" sz="2000" dirty="0" smtClean="0"/>
              <a:t> – special feature,                    </a:t>
            </a:r>
            <a:r>
              <a:rPr lang="hr-HR" sz="2000" b="1" dirty="0" smtClean="0"/>
              <a:t>PORTA </a:t>
            </a:r>
            <a:r>
              <a:rPr lang="hr-HR" sz="2000" dirty="0" smtClean="0"/>
              <a:t>– gate, entrance</a:t>
            </a:r>
            <a:br>
              <a:rPr lang="hr-HR" sz="2000" dirty="0" smtClean="0"/>
            </a:br>
            <a:r>
              <a:rPr lang="hr-HR" sz="2000" dirty="0" smtClean="0"/>
              <a:t>                         property, possession          </a:t>
            </a:r>
            <a:r>
              <a:rPr lang="hr-HR" sz="2000" b="1" dirty="0" smtClean="0"/>
              <a:t>NOVUS, NOVA </a:t>
            </a:r>
            <a:r>
              <a:rPr lang="hr-HR" sz="2000" dirty="0" smtClean="0"/>
              <a:t>- new</a:t>
            </a:r>
            <a:endParaRPr lang="hr-HR" sz="2000" dirty="0"/>
          </a:p>
        </p:txBody>
      </p:sp>
      <p:pic>
        <p:nvPicPr>
          <p:cNvPr id="1029" name="Picture 5" descr="C:\Documents and Settings\Marin\My Documents\Copy of IMG_20210104_135715.jpg"/>
          <p:cNvPicPr>
            <a:picLocks noChangeAspect="1" noChangeArrowheads="1"/>
          </p:cNvPicPr>
          <p:nvPr/>
        </p:nvPicPr>
        <p:blipFill>
          <a:blip r:embed="rId4" cstate="print"/>
          <a:srcRect/>
          <a:stretch>
            <a:fillRect/>
          </a:stretch>
        </p:blipFill>
        <p:spPr bwMode="auto">
          <a:xfrm>
            <a:off x="1187624" y="3933056"/>
            <a:ext cx="4248472" cy="2415614"/>
          </a:xfrm>
          <a:prstGeom prst="rect">
            <a:avLst/>
          </a:prstGeom>
          <a:noFill/>
        </p:spPr>
      </p:pic>
      <p:sp>
        <p:nvSpPr>
          <p:cNvPr id="7" name="TextBox 6"/>
          <p:cNvSpPr txBox="1"/>
          <p:nvPr/>
        </p:nvSpPr>
        <p:spPr>
          <a:xfrm>
            <a:off x="5508104" y="4509120"/>
            <a:ext cx="3024336" cy="400110"/>
          </a:xfrm>
          <a:prstGeom prst="rect">
            <a:avLst/>
          </a:prstGeom>
          <a:noFill/>
        </p:spPr>
        <p:txBody>
          <a:bodyPr wrap="square" rtlCol="0">
            <a:spAutoFit/>
          </a:bodyPr>
          <a:lstStyle/>
          <a:p>
            <a:r>
              <a:rPr lang="hr-HR" sz="2000" b="1" dirty="0" smtClean="0"/>
              <a:t>OCULUS</a:t>
            </a:r>
            <a:r>
              <a:rPr lang="hr-HR" sz="2000" dirty="0" smtClean="0"/>
              <a:t> – an eye</a:t>
            </a:r>
            <a:endParaRPr lang="hr-HR" sz="2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Marin\My Documents\ANCIENTS\IMG_20201107_105800.jpg"/>
          <p:cNvPicPr>
            <a:picLocks noChangeAspect="1" noChangeArrowheads="1"/>
          </p:cNvPicPr>
          <p:nvPr/>
        </p:nvPicPr>
        <p:blipFill>
          <a:blip r:embed="rId2" cstate="print"/>
          <a:srcRect/>
          <a:stretch>
            <a:fillRect/>
          </a:stretch>
        </p:blipFill>
        <p:spPr bwMode="auto">
          <a:xfrm>
            <a:off x="539552" y="1340768"/>
            <a:ext cx="3744416" cy="4520698"/>
          </a:xfrm>
          <a:prstGeom prst="rect">
            <a:avLst/>
          </a:prstGeom>
          <a:noFill/>
        </p:spPr>
      </p:pic>
      <p:pic>
        <p:nvPicPr>
          <p:cNvPr id="4099" name="Picture 3" descr="C:\Documents and Settings\Marin\My Documents\ANCIENTS\IMG_20201107_110727.jpg"/>
          <p:cNvPicPr>
            <a:picLocks noChangeAspect="1" noChangeArrowheads="1"/>
          </p:cNvPicPr>
          <p:nvPr/>
        </p:nvPicPr>
        <p:blipFill>
          <a:blip r:embed="rId3" cstate="print"/>
          <a:srcRect/>
          <a:stretch>
            <a:fillRect/>
          </a:stretch>
        </p:blipFill>
        <p:spPr bwMode="auto">
          <a:xfrm>
            <a:off x="4427984" y="1340768"/>
            <a:ext cx="4177307" cy="446449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Marin\My Documents\Roman, shops, klubovi\Marsonija.jpg"/>
          <p:cNvPicPr>
            <a:picLocks noChangeAspect="1" noChangeArrowheads="1"/>
          </p:cNvPicPr>
          <p:nvPr/>
        </p:nvPicPr>
        <p:blipFill>
          <a:blip r:embed="rId2" cstate="print"/>
          <a:srcRect/>
          <a:stretch>
            <a:fillRect/>
          </a:stretch>
        </p:blipFill>
        <p:spPr bwMode="auto">
          <a:xfrm>
            <a:off x="1043608" y="1412776"/>
            <a:ext cx="2088232" cy="2165217"/>
          </a:xfrm>
          <a:prstGeom prst="rect">
            <a:avLst/>
          </a:prstGeom>
          <a:noFill/>
        </p:spPr>
      </p:pic>
      <p:pic>
        <p:nvPicPr>
          <p:cNvPr id="9219" name="Picture 3" descr="C:\Documents and Settings\Marin\My Documents\Roman, shops, klubovi\Marsonija 2.png"/>
          <p:cNvPicPr>
            <a:picLocks noChangeAspect="1" noChangeArrowheads="1"/>
          </p:cNvPicPr>
          <p:nvPr/>
        </p:nvPicPr>
        <p:blipFill>
          <a:blip r:embed="rId3" cstate="print"/>
          <a:srcRect/>
          <a:stretch>
            <a:fillRect/>
          </a:stretch>
        </p:blipFill>
        <p:spPr bwMode="auto">
          <a:xfrm>
            <a:off x="899592" y="3717032"/>
            <a:ext cx="2448272" cy="2448272"/>
          </a:xfrm>
          <a:prstGeom prst="rect">
            <a:avLst/>
          </a:prstGeom>
          <a:noFill/>
        </p:spPr>
      </p:pic>
      <p:pic>
        <p:nvPicPr>
          <p:cNvPr id="9220" name="Picture 4" descr="C:\Documents and Settings\Marin\My Documents\Roman, shops, klubovi\vaterpolo-mursa-e1592656139965.jpg"/>
          <p:cNvPicPr>
            <a:picLocks noChangeAspect="1" noChangeArrowheads="1"/>
          </p:cNvPicPr>
          <p:nvPr/>
        </p:nvPicPr>
        <p:blipFill>
          <a:blip r:embed="rId4" cstate="print"/>
          <a:srcRect/>
          <a:stretch>
            <a:fillRect/>
          </a:stretch>
        </p:blipFill>
        <p:spPr bwMode="auto">
          <a:xfrm>
            <a:off x="4499992" y="3284983"/>
            <a:ext cx="4104456" cy="2820533"/>
          </a:xfrm>
          <a:prstGeom prst="rect">
            <a:avLst/>
          </a:prstGeom>
          <a:noFill/>
        </p:spPr>
      </p:pic>
      <p:pic>
        <p:nvPicPr>
          <p:cNvPr id="9221" name="Picture 5" descr="C:\Documents and Settings\Marin\My Documents\Roman, shops, klubovi\mursa odbojka .jpg"/>
          <p:cNvPicPr>
            <a:picLocks noChangeAspect="1" noChangeArrowheads="1"/>
          </p:cNvPicPr>
          <p:nvPr/>
        </p:nvPicPr>
        <p:blipFill>
          <a:blip r:embed="rId5" cstate="print"/>
          <a:srcRect/>
          <a:stretch>
            <a:fillRect/>
          </a:stretch>
        </p:blipFill>
        <p:spPr bwMode="auto">
          <a:xfrm>
            <a:off x="4499992" y="1484784"/>
            <a:ext cx="4068680" cy="1605533"/>
          </a:xfrm>
          <a:prstGeom prst="rect">
            <a:avLst/>
          </a:prstGeom>
          <a:noFill/>
        </p:spPr>
      </p:pic>
      <p:sp>
        <p:nvSpPr>
          <p:cNvPr id="6" name="TextBox 5"/>
          <p:cNvSpPr txBox="1"/>
          <p:nvPr/>
        </p:nvSpPr>
        <p:spPr>
          <a:xfrm>
            <a:off x="539552" y="692696"/>
            <a:ext cx="7560840" cy="461665"/>
          </a:xfrm>
          <a:prstGeom prst="rect">
            <a:avLst/>
          </a:prstGeom>
          <a:noFill/>
        </p:spPr>
        <p:txBody>
          <a:bodyPr wrap="square" rtlCol="0">
            <a:spAutoFit/>
          </a:bodyPr>
          <a:lstStyle/>
          <a:p>
            <a:r>
              <a:rPr lang="hr-HR" sz="2400" dirty="0" smtClean="0"/>
              <a:t>    MARSONIA  - Slavonski Brod                 MURSA - Osijek</a:t>
            </a:r>
            <a:endParaRPr lang="hr-HR"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620688"/>
            <a:ext cx="2592288" cy="461665"/>
          </a:xfrm>
          <a:prstGeom prst="rect">
            <a:avLst/>
          </a:prstGeom>
          <a:noFill/>
        </p:spPr>
        <p:txBody>
          <a:bodyPr wrap="square" rtlCol="0">
            <a:spAutoFit/>
          </a:bodyPr>
          <a:lstStyle/>
          <a:p>
            <a:r>
              <a:rPr lang="hr-HR" sz="2400" dirty="0" smtClean="0"/>
              <a:t>APOLON (Apollo) </a:t>
            </a:r>
            <a:endParaRPr lang="hr-HR" sz="2400" dirty="0"/>
          </a:p>
        </p:txBody>
      </p:sp>
      <p:pic>
        <p:nvPicPr>
          <p:cNvPr id="14338" name="Picture 2" descr="C:\Documents and Settings\Marin\My Documents\Picture15.png"/>
          <p:cNvPicPr>
            <a:picLocks noChangeAspect="1" noChangeArrowheads="1"/>
          </p:cNvPicPr>
          <p:nvPr/>
        </p:nvPicPr>
        <p:blipFill>
          <a:blip r:embed="rId2" cstate="print"/>
          <a:srcRect/>
          <a:stretch>
            <a:fillRect/>
          </a:stretch>
        </p:blipFill>
        <p:spPr bwMode="auto">
          <a:xfrm>
            <a:off x="611560" y="1546194"/>
            <a:ext cx="4533453" cy="2600382"/>
          </a:xfrm>
          <a:prstGeom prst="rect">
            <a:avLst/>
          </a:prstGeom>
          <a:noFill/>
        </p:spPr>
      </p:pic>
      <p:pic>
        <p:nvPicPr>
          <p:cNvPr id="1026" name="Picture 2" descr="C:\Documents and Settings\Marin\My Documents\Picture1.png"/>
          <p:cNvPicPr>
            <a:picLocks noChangeAspect="1" noChangeArrowheads="1"/>
          </p:cNvPicPr>
          <p:nvPr/>
        </p:nvPicPr>
        <p:blipFill>
          <a:blip r:embed="rId3" cstate="print"/>
          <a:srcRect/>
          <a:stretch>
            <a:fillRect/>
          </a:stretch>
        </p:blipFill>
        <p:spPr bwMode="auto">
          <a:xfrm>
            <a:off x="3419871" y="3429000"/>
            <a:ext cx="5173865" cy="302433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3"/>
          <p:cNvPicPr/>
          <p:nvPr/>
        </p:nvPicPr>
        <p:blipFill>
          <a:blip r:embed="rId2" cstate="print"/>
          <a:stretch>
            <a:fillRect/>
          </a:stretch>
        </p:blipFill>
        <p:spPr bwMode="auto">
          <a:xfrm>
            <a:off x="755576" y="1844824"/>
            <a:ext cx="7632848" cy="4464496"/>
          </a:xfrm>
          <a:prstGeom prst="rect">
            <a:avLst/>
          </a:prstGeom>
        </p:spPr>
      </p:pic>
      <p:sp>
        <p:nvSpPr>
          <p:cNvPr id="3" name="TextBox 2"/>
          <p:cNvSpPr txBox="1"/>
          <p:nvPr/>
        </p:nvSpPr>
        <p:spPr>
          <a:xfrm>
            <a:off x="899592" y="836712"/>
            <a:ext cx="2520280" cy="461665"/>
          </a:xfrm>
          <a:prstGeom prst="rect">
            <a:avLst/>
          </a:prstGeom>
          <a:noFill/>
        </p:spPr>
        <p:txBody>
          <a:bodyPr wrap="square" rtlCol="0">
            <a:spAutoFit/>
          </a:bodyPr>
          <a:lstStyle/>
          <a:p>
            <a:r>
              <a:rPr lang="hr-HR" sz="2400" dirty="0" smtClean="0"/>
              <a:t>VULKAN (Vulcan)</a:t>
            </a:r>
            <a:endParaRPr lang="hr-HR" sz="2400" dirty="0"/>
          </a:p>
        </p:txBody>
      </p:sp>
      <p:sp>
        <p:nvSpPr>
          <p:cNvPr id="4" name="Rectangle 3"/>
          <p:cNvSpPr/>
          <p:nvPr/>
        </p:nvSpPr>
        <p:spPr>
          <a:xfrm>
            <a:off x="827584" y="1268760"/>
            <a:ext cx="6480720" cy="430887"/>
          </a:xfrm>
          <a:prstGeom prst="rect">
            <a:avLst/>
          </a:prstGeom>
        </p:spPr>
        <p:txBody>
          <a:bodyPr wrap="square">
            <a:spAutoFit/>
          </a:bodyPr>
          <a:lstStyle/>
          <a:p>
            <a:r>
              <a:rPr lang="hr-HR" dirty="0" smtClean="0"/>
              <a:t>god </a:t>
            </a:r>
            <a:r>
              <a:rPr lang="en-US" dirty="0" smtClean="0"/>
              <a:t>of fire</a:t>
            </a:r>
            <a:r>
              <a:rPr lang="hr-HR" dirty="0" smtClean="0"/>
              <a:t>,</a:t>
            </a:r>
            <a:r>
              <a:rPr lang="en-US" dirty="0" smtClean="0"/>
              <a:t> deserts, </a:t>
            </a:r>
            <a:r>
              <a:rPr lang="en-US" sz="2200" u="sng" dirty="0" smtClean="0"/>
              <a:t>metalworking</a:t>
            </a:r>
            <a:r>
              <a:rPr lang="en-US" dirty="0" smtClean="0"/>
              <a:t> and the forge</a:t>
            </a:r>
            <a:endParaRPr lang="hr-H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C:\Documents and Settings\Marin\My Documents\thumb_neptun.jpg"/>
          <p:cNvPicPr>
            <a:picLocks noChangeAspect="1" noChangeArrowheads="1"/>
          </p:cNvPicPr>
          <p:nvPr/>
        </p:nvPicPr>
        <p:blipFill>
          <a:blip r:embed="rId2" cstate="print"/>
          <a:srcRect/>
          <a:stretch>
            <a:fillRect/>
          </a:stretch>
        </p:blipFill>
        <p:spPr bwMode="auto">
          <a:xfrm>
            <a:off x="2411760" y="3140968"/>
            <a:ext cx="3333750" cy="1905000"/>
          </a:xfrm>
          <a:prstGeom prst="rect">
            <a:avLst/>
          </a:prstGeom>
          <a:noFill/>
        </p:spPr>
      </p:pic>
      <p:sp>
        <p:nvSpPr>
          <p:cNvPr id="2" name="TextBox 1"/>
          <p:cNvSpPr txBox="1"/>
          <p:nvPr/>
        </p:nvSpPr>
        <p:spPr>
          <a:xfrm>
            <a:off x="899592" y="404664"/>
            <a:ext cx="7344816" cy="1754326"/>
          </a:xfrm>
          <a:prstGeom prst="rect">
            <a:avLst/>
          </a:prstGeom>
          <a:noFill/>
        </p:spPr>
        <p:txBody>
          <a:bodyPr wrap="square" rtlCol="0">
            <a:spAutoFit/>
          </a:bodyPr>
          <a:lstStyle/>
          <a:p>
            <a:pPr>
              <a:lnSpc>
                <a:spcPct val="150000"/>
              </a:lnSpc>
            </a:pPr>
            <a:r>
              <a:rPr lang="en-US" dirty="0" smtClean="0"/>
              <a:t> </a:t>
            </a:r>
            <a:r>
              <a:rPr lang="hr-HR" sz="2400" dirty="0" smtClean="0"/>
              <a:t>NEPTUN (Neptune) - god</a:t>
            </a:r>
            <a:r>
              <a:rPr lang="en-US" sz="2400" dirty="0" smtClean="0"/>
              <a:t> of freshwater and the sea</a:t>
            </a:r>
            <a:r>
              <a:rPr lang="hr-HR" sz="2400" dirty="0" smtClean="0"/>
              <a:t> </a:t>
            </a:r>
            <a:br>
              <a:rPr lang="hr-HR" sz="2400" dirty="0" smtClean="0"/>
            </a:br>
            <a:r>
              <a:rPr lang="hr-HR" sz="2400" dirty="0" smtClean="0"/>
              <a:t>  - </a:t>
            </a:r>
            <a:r>
              <a:rPr lang="hr-HR" sz="2400" i="1" dirty="0" smtClean="0"/>
              <a:t>restaurants with sea food, hotels, diving clubs</a:t>
            </a:r>
            <a:r>
              <a:rPr lang="hr-HR" sz="2400" dirty="0" smtClean="0"/>
              <a:t/>
            </a:r>
            <a:br>
              <a:rPr lang="hr-HR" sz="2400" dirty="0" smtClean="0"/>
            </a:br>
            <a:endParaRPr lang="hr-HR" sz="2400" dirty="0"/>
          </a:p>
        </p:txBody>
      </p:sp>
      <p:pic>
        <p:nvPicPr>
          <p:cNvPr id="31749" name="Picture 5" descr="C:\Documents and Settings\Marin\My Documents\hotel-neptun-front.jpg"/>
          <p:cNvPicPr>
            <a:picLocks noChangeAspect="1" noChangeArrowheads="1"/>
          </p:cNvPicPr>
          <p:nvPr/>
        </p:nvPicPr>
        <p:blipFill>
          <a:blip r:embed="rId3" cstate="print"/>
          <a:srcRect/>
          <a:stretch>
            <a:fillRect/>
          </a:stretch>
        </p:blipFill>
        <p:spPr bwMode="auto">
          <a:xfrm>
            <a:off x="5364088" y="1628800"/>
            <a:ext cx="3456384" cy="4615350"/>
          </a:xfrm>
          <a:prstGeom prst="rect">
            <a:avLst/>
          </a:prstGeom>
          <a:noFill/>
        </p:spPr>
      </p:pic>
      <p:pic>
        <p:nvPicPr>
          <p:cNvPr id="31746" name="Picture 2" descr="C:\Documents and Settings\Marin\My Documents\Picture2.png"/>
          <p:cNvPicPr>
            <a:picLocks noChangeAspect="1" noChangeArrowheads="1"/>
          </p:cNvPicPr>
          <p:nvPr/>
        </p:nvPicPr>
        <p:blipFill>
          <a:blip r:embed="rId4" cstate="print"/>
          <a:srcRect/>
          <a:stretch>
            <a:fillRect/>
          </a:stretch>
        </p:blipFill>
        <p:spPr bwMode="auto">
          <a:xfrm>
            <a:off x="3059832" y="5157192"/>
            <a:ext cx="4109453" cy="1296219"/>
          </a:xfrm>
          <a:prstGeom prst="rect">
            <a:avLst/>
          </a:prstGeom>
          <a:noFill/>
        </p:spPr>
      </p:pic>
      <p:pic>
        <p:nvPicPr>
          <p:cNvPr id="31751" name="Picture 7" descr="C:\Documents and Settings\Marin\My Documents\VKNEPTUN-1.jpg"/>
          <p:cNvPicPr>
            <a:picLocks noChangeAspect="1" noChangeArrowheads="1"/>
          </p:cNvPicPr>
          <p:nvPr/>
        </p:nvPicPr>
        <p:blipFill>
          <a:blip r:embed="rId5" cstate="print"/>
          <a:srcRect/>
          <a:stretch>
            <a:fillRect/>
          </a:stretch>
        </p:blipFill>
        <p:spPr bwMode="auto">
          <a:xfrm>
            <a:off x="323528" y="4005064"/>
            <a:ext cx="2499057" cy="2520280"/>
          </a:xfrm>
          <a:prstGeom prst="rect">
            <a:avLst/>
          </a:prstGeom>
          <a:noFill/>
        </p:spPr>
      </p:pic>
      <p:pic>
        <p:nvPicPr>
          <p:cNvPr id="31752" name="Picture 8" descr="C:\Documents and Settings\Marin\My Documents\Copy of Picture3.jpg"/>
          <p:cNvPicPr>
            <a:picLocks noChangeAspect="1" noChangeArrowheads="1"/>
          </p:cNvPicPr>
          <p:nvPr/>
        </p:nvPicPr>
        <p:blipFill>
          <a:blip r:embed="rId6" cstate="print"/>
          <a:srcRect/>
          <a:stretch>
            <a:fillRect/>
          </a:stretch>
        </p:blipFill>
        <p:spPr bwMode="auto">
          <a:xfrm>
            <a:off x="395536" y="1628800"/>
            <a:ext cx="4434791" cy="18002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99592" y="692696"/>
            <a:ext cx="2232248" cy="461665"/>
          </a:xfrm>
          <a:prstGeom prst="rect">
            <a:avLst/>
          </a:prstGeom>
          <a:noFill/>
        </p:spPr>
        <p:txBody>
          <a:bodyPr wrap="square" rtlCol="0">
            <a:spAutoFit/>
          </a:bodyPr>
          <a:lstStyle/>
          <a:p>
            <a:r>
              <a:rPr lang="hr-HR" sz="2400" dirty="0" smtClean="0"/>
              <a:t>JUNONA (Juno)</a:t>
            </a:r>
            <a:endParaRPr lang="hr-HR" sz="2400" dirty="0"/>
          </a:p>
        </p:txBody>
      </p:sp>
      <p:pic>
        <p:nvPicPr>
          <p:cNvPr id="2050" name="Picture 2" descr="C:\Documents and Settings\Marin\My Documents\Picture2.png"/>
          <p:cNvPicPr>
            <a:picLocks noChangeAspect="1" noChangeArrowheads="1"/>
          </p:cNvPicPr>
          <p:nvPr/>
        </p:nvPicPr>
        <p:blipFill>
          <a:blip r:embed="rId2" cstate="print"/>
          <a:srcRect/>
          <a:stretch>
            <a:fillRect/>
          </a:stretch>
        </p:blipFill>
        <p:spPr bwMode="auto">
          <a:xfrm>
            <a:off x="683568" y="1628800"/>
            <a:ext cx="7659368" cy="4392488"/>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5"/>
          <p:cNvPicPr/>
          <p:nvPr/>
        </p:nvPicPr>
        <p:blipFill>
          <a:blip r:embed="rId2" cstate="print"/>
          <a:stretch>
            <a:fillRect/>
          </a:stretch>
        </p:blipFill>
        <p:spPr bwMode="auto">
          <a:xfrm>
            <a:off x="539552" y="1988840"/>
            <a:ext cx="6552728" cy="3672408"/>
          </a:xfrm>
          <a:prstGeom prst="rect">
            <a:avLst/>
          </a:prstGeom>
        </p:spPr>
      </p:pic>
      <p:sp>
        <p:nvSpPr>
          <p:cNvPr id="3" name="TextBox 2"/>
          <p:cNvSpPr txBox="1"/>
          <p:nvPr/>
        </p:nvSpPr>
        <p:spPr>
          <a:xfrm>
            <a:off x="755576" y="764704"/>
            <a:ext cx="5616624" cy="830997"/>
          </a:xfrm>
          <a:prstGeom prst="rect">
            <a:avLst/>
          </a:prstGeom>
          <a:noFill/>
        </p:spPr>
        <p:txBody>
          <a:bodyPr wrap="square" rtlCol="0">
            <a:spAutoFit/>
          </a:bodyPr>
          <a:lstStyle/>
          <a:p>
            <a:r>
              <a:rPr lang="hr-HR" sz="2400" dirty="0" smtClean="0"/>
              <a:t>DIANA</a:t>
            </a:r>
            <a:br>
              <a:rPr lang="hr-HR" sz="2400" dirty="0" smtClean="0"/>
            </a:br>
            <a:r>
              <a:rPr lang="hr-HR" sz="2400" dirty="0" smtClean="0"/>
              <a:t> patroness of the countryside, hunters,...</a:t>
            </a:r>
            <a:endParaRPr lang="hr-HR" sz="2400" dirty="0"/>
          </a:p>
        </p:txBody>
      </p:sp>
      <p:pic>
        <p:nvPicPr>
          <p:cNvPr id="1026" name="Picture 2" descr="C:\Documents and Settings\Marin\My Documents\Roman, shops, klubovi\Diana  lovačko društvo.jpg"/>
          <p:cNvPicPr>
            <a:picLocks noChangeAspect="1" noChangeArrowheads="1"/>
          </p:cNvPicPr>
          <p:nvPr/>
        </p:nvPicPr>
        <p:blipFill>
          <a:blip r:embed="rId3" cstate="print"/>
          <a:srcRect/>
          <a:stretch>
            <a:fillRect/>
          </a:stretch>
        </p:blipFill>
        <p:spPr bwMode="auto">
          <a:xfrm>
            <a:off x="3956920" y="3212976"/>
            <a:ext cx="4523753" cy="311085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6"/>
          <p:cNvPicPr/>
          <p:nvPr/>
        </p:nvPicPr>
        <p:blipFill>
          <a:blip r:embed="rId2" cstate="print"/>
          <a:stretch>
            <a:fillRect/>
          </a:stretch>
        </p:blipFill>
        <p:spPr bwMode="auto">
          <a:xfrm>
            <a:off x="323528" y="3284984"/>
            <a:ext cx="5762847" cy="3242930"/>
          </a:xfrm>
          <a:prstGeom prst="rect">
            <a:avLst/>
          </a:prstGeom>
        </p:spPr>
      </p:pic>
      <p:sp>
        <p:nvSpPr>
          <p:cNvPr id="3" name="TextBox 2"/>
          <p:cNvSpPr txBox="1"/>
          <p:nvPr/>
        </p:nvSpPr>
        <p:spPr>
          <a:xfrm>
            <a:off x="683568" y="764704"/>
            <a:ext cx="6408712" cy="830997"/>
          </a:xfrm>
          <a:prstGeom prst="rect">
            <a:avLst/>
          </a:prstGeom>
          <a:noFill/>
        </p:spPr>
        <p:txBody>
          <a:bodyPr wrap="square" rtlCol="0">
            <a:spAutoFit/>
          </a:bodyPr>
          <a:lstStyle/>
          <a:p>
            <a:r>
              <a:rPr lang="hr-HR" sz="2400" dirty="0" smtClean="0"/>
              <a:t>VENERA  (Venus) – goddess of love and beauty</a:t>
            </a:r>
          </a:p>
          <a:p>
            <a:endParaRPr lang="hr-HR" sz="2400" dirty="0"/>
          </a:p>
        </p:txBody>
      </p:sp>
      <p:pic>
        <p:nvPicPr>
          <p:cNvPr id="13313" name="Picture 1" descr="C:\Documents and Settings\Marin\My Documents\Picture1.png"/>
          <p:cNvPicPr>
            <a:picLocks noChangeAspect="1" noChangeArrowheads="1"/>
          </p:cNvPicPr>
          <p:nvPr/>
        </p:nvPicPr>
        <p:blipFill>
          <a:blip r:embed="rId3" cstate="print"/>
          <a:srcRect/>
          <a:stretch>
            <a:fillRect/>
          </a:stretch>
        </p:blipFill>
        <p:spPr bwMode="auto">
          <a:xfrm>
            <a:off x="539552" y="1412776"/>
            <a:ext cx="4023996" cy="2520280"/>
          </a:xfrm>
          <a:prstGeom prst="rect">
            <a:avLst/>
          </a:prstGeom>
          <a:noFill/>
        </p:spPr>
      </p:pic>
      <p:pic>
        <p:nvPicPr>
          <p:cNvPr id="13315" name="Picture 3" descr="C:\Documents and Settings\Marin\My Documents\72647812587350p.jpg"/>
          <p:cNvPicPr>
            <a:picLocks noChangeAspect="1" noChangeArrowheads="1"/>
          </p:cNvPicPr>
          <p:nvPr/>
        </p:nvPicPr>
        <p:blipFill>
          <a:blip r:embed="rId4" cstate="print"/>
          <a:srcRect/>
          <a:stretch>
            <a:fillRect/>
          </a:stretch>
        </p:blipFill>
        <p:spPr bwMode="auto">
          <a:xfrm>
            <a:off x="4788024" y="2060848"/>
            <a:ext cx="3960440" cy="396044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5576" y="548680"/>
            <a:ext cx="2736304" cy="461665"/>
          </a:xfrm>
          <a:prstGeom prst="rect">
            <a:avLst/>
          </a:prstGeom>
          <a:noFill/>
        </p:spPr>
        <p:txBody>
          <a:bodyPr wrap="square" rtlCol="0">
            <a:spAutoFit/>
          </a:bodyPr>
          <a:lstStyle/>
          <a:p>
            <a:r>
              <a:rPr lang="hr-HR" sz="2400" dirty="0" smtClean="0"/>
              <a:t>MINERVA</a:t>
            </a:r>
            <a:endParaRPr lang="hr-HR" sz="2400" dirty="0"/>
          </a:p>
        </p:txBody>
      </p:sp>
      <p:pic>
        <p:nvPicPr>
          <p:cNvPr id="12290" name="Picture 2" descr="C:\Documents and Settings\Marin\My Documents\Picture9.png"/>
          <p:cNvPicPr>
            <a:picLocks noChangeAspect="1" noChangeArrowheads="1"/>
          </p:cNvPicPr>
          <p:nvPr/>
        </p:nvPicPr>
        <p:blipFill>
          <a:blip r:embed="rId2" cstate="print"/>
          <a:srcRect/>
          <a:stretch>
            <a:fillRect/>
          </a:stretch>
        </p:blipFill>
        <p:spPr bwMode="auto">
          <a:xfrm>
            <a:off x="683568" y="1484784"/>
            <a:ext cx="3113310" cy="1237233"/>
          </a:xfrm>
          <a:prstGeom prst="rect">
            <a:avLst/>
          </a:prstGeom>
          <a:noFill/>
        </p:spPr>
      </p:pic>
      <p:pic>
        <p:nvPicPr>
          <p:cNvPr id="12291" name="Picture 3" descr="C:\Documents and Settings\Marin\My Documents\Picture10.png"/>
          <p:cNvPicPr>
            <a:picLocks noChangeAspect="1" noChangeArrowheads="1"/>
          </p:cNvPicPr>
          <p:nvPr/>
        </p:nvPicPr>
        <p:blipFill>
          <a:blip r:embed="rId3" cstate="print"/>
          <a:srcRect/>
          <a:stretch>
            <a:fillRect/>
          </a:stretch>
        </p:blipFill>
        <p:spPr bwMode="auto">
          <a:xfrm>
            <a:off x="683568" y="2852936"/>
            <a:ext cx="3176587" cy="1195387"/>
          </a:xfrm>
          <a:prstGeom prst="rect">
            <a:avLst/>
          </a:prstGeom>
          <a:noFill/>
        </p:spPr>
      </p:pic>
      <p:pic>
        <p:nvPicPr>
          <p:cNvPr id="12292" name="Picture 4" descr="C:\Documents and Settings\Marin\My Documents\Picture13.png"/>
          <p:cNvPicPr>
            <a:picLocks noChangeAspect="1" noChangeArrowheads="1"/>
          </p:cNvPicPr>
          <p:nvPr/>
        </p:nvPicPr>
        <p:blipFill>
          <a:blip r:embed="rId4" cstate="print"/>
          <a:srcRect/>
          <a:stretch>
            <a:fillRect/>
          </a:stretch>
        </p:blipFill>
        <p:spPr bwMode="auto">
          <a:xfrm>
            <a:off x="611560" y="4236064"/>
            <a:ext cx="3240360" cy="2073256"/>
          </a:xfrm>
          <a:prstGeom prst="rect">
            <a:avLst/>
          </a:prstGeom>
          <a:noFill/>
        </p:spPr>
      </p:pic>
      <p:pic>
        <p:nvPicPr>
          <p:cNvPr id="12293" name="Picture 5" descr="C:\Documents and Settings\Marin\My Documents\Picture12.png"/>
          <p:cNvPicPr>
            <a:picLocks noChangeAspect="1" noChangeArrowheads="1"/>
          </p:cNvPicPr>
          <p:nvPr/>
        </p:nvPicPr>
        <p:blipFill>
          <a:blip r:embed="rId5" cstate="print"/>
          <a:srcRect/>
          <a:stretch>
            <a:fillRect/>
          </a:stretch>
        </p:blipFill>
        <p:spPr bwMode="auto">
          <a:xfrm>
            <a:off x="4572000" y="3979704"/>
            <a:ext cx="3528392" cy="2385516"/>
          </a:xfrm>
          <a:prstGeom prst="rect">
            <a:avLst/>
          </a:prstGeom>
          <a:noFill/>
        </p:spPr>
      </p:pic>
      <p:pic>
        <p:nvPicPr>
          <p:cNvPr id="12294" name="Picture 6" descr="C:\Documents and Settings\Marin\My Documents\Picture11.png"/>
          <p:cNvPicPr>
            <a:picLocks noChangeAspect="1" noChangeArrowheads="1"/>
          </p:cNvPicPr>
          <p:nvPr/>
        </p:nvPicPr>
        <p:blipFill>
          <a:blip r:embed="rId6" cstate="print"/>
          <a:srcRect/>
          <a:stretch>
            <a:fillRect/>
          </a:stretch>
        </p:blipFill>
        <p:spPr bwMode="auto">
          <a:xfrm>
            <a:off x="4572000" y="1556792"/>
            <a:ext cx="3528392" cy="2365626"/>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199</Words>
  <Application>Microsoft Office PowerPoint</Application>
  <PresentationFormat>On-screen Show (4:3)</PresentationFormat>
  <Paragraphs>28</Paragraphs>
  <Slides>26</Slides>
  <Notes>0</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Marin Marsic</dc:creator>
  <cp:lastModifiedBy>Marin Marsic</cp:lastModifiedBy>
  <cp:revision>24</cp:revision>
  <dcterms:created xsi:type="dcterms:W3CDTF">2020-10-17T13:52:13Z</dcterms:created>
  <dcterms:modified xsi:type="dcterms:W3CDTF">2021-01-11T12:01:43Z</dcterms:modified>
</cp:coreProperties>
</file>