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7" r:id="rId10"/>
    <p:sldId id="265" r:id="rId11"/>
    <p:sldId id="266" r:id="rId12"/>
    <p:sldId id="259" r:id="rId13"/>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4D808232-E556-491F-B68E-A7ACA3F86381}" type="datetimeFigureOut">
              <a:rPr lang="hr-HR" smtClean="0"/>
              <a:pPr/>
              <a:t>24.3.2021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8CE1BE7-A384-4F9D-960A-6A0E1B0825D4}"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D808232-E556-491F-B68E-A7ACA3F86381}" type="datetimeFigureOut">
              <a:rPr lang="hr-HR" smtClean="0"/>
              <a:pPr/>
              <a:t>24.3.2021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8CE1BE7-A384-4F9D-960A-6A0E1B0825D4}"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D808232-E556-491F-B68E-A7ACA3F86381}" type="datetimeFigureOut">
              <a:rPr lang="hr-HR" smtClean="0"/>
              <a:pPr/>
              <a:t>24.3.2021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8CE1BE7-A384-4F9D-960A-6A0E1B0825D4}"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D808232-E556-491F-B68E-A7ACA3F86381}" type="datetimeFigureOut">
              <a:rPr lang="hr-HR" smtClean="0"/>
              <a:pPr/>
              <a:t>24.3.2021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8CE1BE7-A384-4F9D-960A-6A0E1B0825D4}"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808232-E556-491F-B68E-A7ACA3F86381}" type="datetimeFigureOut">
              <a:rPr lang="hr-HR" smtClean="0"/>
              <a:pPr/>
              <a:t>24.3.2021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8CE1BE7-A384-4F9D-960A-6A0E1B0825D4}"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4D808232-E556-491F-B68E-A7ACA3F86381}" type="datetimeFigureOut">
              <a:rPr lang="hr-HR" smtClean="0"/>
              <a:pPr/>
              <a:t>24.3.2021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8CE1BE7-A384-4F9D-960A-6A0E1B0825D4}"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4D808232-E556-491F-B68E-A7ACA3F86381}" type="datetimeFigureOut">
              <a:rPr lang="hr-HR" smtClean="0"/>
              <a:pPr/>
              <a:t>24.3.2021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F8CE1BE7-A384-4F9D-960A-6A0E1B0825D4}"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4D808232-E556-491F-B68E-A7ACA3F86381}" type="datetimeFigureOut">
              <a:rPr lang="hr-HR" smtClean="0"/>
              <a:pPr/>
              <a:t>24.3.2021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F8CE1BE7-A384-4F9D-960A-6A0E1B0825D4}"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08232-E556-491F-B68E-A7ACA3F86381}" type="datetimeFigureOut">
              <a:rPr lang="hr-HR" smtClean="0"/>
              <a:pPr/>
              <a:t>24.3.2021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F8CE1BE7-A384-4F9D-960A-6A0E1B0825D4}"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08232-E556-491F-B68E-A7ACA3F86381}" type="datetimeFigureOut">
              <a:rPr lang="hr-HR" smtClean="0"/>
              <a:pPr/>
              <a:t>24.3.2021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8CE1BE7-A384-4F9D-960A-6A0E1B0825D4}"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08232-E556-491F-B68E-A7ACA3F86381}" type="datetimeFigureOut">
              <a:rPr lang="hr-HR" smtClean="0"/>
              <a:pPr/>
              <a:t>24.3.2021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8CE1BE7-A384-4F9D-960A-6A0E1B0825D4}"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08232-E556-491F-B68E-A7ACA3F86381}" type="datetimeFigureOut">
              <a:rPr lang="hr-HR" smtClean="0"/>
              <a:pPr/>
              <a:t>24.3.2021</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E1BE7-A384-4F9D-960A-6A0E1B0825D4}"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hyperlink" Target="https://www.romanbaths.co.uk/roman-games" TargetMode="External"/><Relationship Id="rId3" Type="http://schemas.openxmlformats.org/officeDocument/2006/relationships/hyperlink" Target="https://mentalitch.com/learn-about-these-ancient-roman-sports/" TargetMode="External"/><Relationship Id="rId7" Type="http://schemas.openxmlformats.org/officeDocument/2006/relationships/hyperlink" Target="https://exarc.net/events/my-roman-board-games" TargetMode="External"/><Relationship Id="rId12" Type="http://schemas.openxmlformats.org/officeDocument/2006/relationships/hyperlink" Target="http://persweb.wabash.edu/facstaff/royaltyr/AncientCities/web/bradleyj/Project%201/Games.html" TargetMode="External"/><Relationship Id="rId2" Type="http://schemas.openxmlformats.org/officeDocument/2006/relationships/hyperlink" Target="https://www.ancient.eu/article/98/athletics-leisure-and-entertainment-in-ancient-rom/" TargetMode="External"/><Relationship Id="rId1" Type="http://schemas.openxmlformats.org/officeDocument/2006/relationships/slideLayout" Target="../slideLayouts/slideLayout7.xml"/><Relationship Id="rId6" Type="http://schemas.openxmlformats.org/officeDocument/2006/relationships/hyperlink" Target="https://coriniummuseum.org/event/roman-games-2/" TargetMode="External"/><Relationship Id="rId11" Type="http://schemas.openxmlformats.org/officeDocument/2006/relationships/hyperlink" Target="https://www.historyforkids.net/ancient-rome/daily-life/roman-sports.html/" TargetMode="External"/><Relationship Id="rId5" Type="http://schemas.openxmlformats.org/officeDocument/2006/relationships/hyperlink" Target="https://museumbrochurep6.weebly.com/roman-sports.html" TargetMode="External"/><Relationship Id="rId10" Type="http://schemas.openxmlformats.org/officeDocument/2006/relationships/hyperlink" Target="https://www.ancientgames.org/nine-mens-morris/" TargetMode="External"/><Relationship Id="rId4" Type="http://schemas.openxmlformats.org/officeDocument/2006/relationships/hyperlink" Target="http://factsanddetails.com/world/cat56/sub399/entry-6336.html" TargetMode="External"/><Relationship Id="rId9" Type="http://schemas.openxmlformats.org/officeDocument/2006/relationships/hyperlink" Target="https://www.praetorian.com/challenges/rot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620688"/>
            <a:ext cx="3960440" cy="1477328"/>
          </a:xfrm>
          <a:prstGeom prst="rect">
            <a:avLst/>
          </a:prstGeom>
          <a:noFill/>
        </p:spPr>
        <p:txBody>
          <a:bodyPr wrap="square" rtlCol="0">
            <a:spAutoFit/>
          </a:bodyPr>
          <a:lstStyle/>
          <a:p>
            <a:r>
              <a:rPr lang="hr-HR" dirty="0" smtClean="0"/>
              <a:t>Osnovna škola Bartola Kašića</a:t>
            </a:r>
            <a:br>
              <a:rPr lang="hr-HR" dirty="0" smtClean="0"/>
            </a:br>
            <a:r>
              <a:rPr lang="hr-HR" dirty="0" smtClean="0"/>
              <a:t>Vinkovci</a:t>
            </a:r>
            <a:br>
              <a:rPr lang="hr-HR" dirty="0" smtClean="0"/>
            </a:br>
            <a:r>
              <a:rPr lang="hr-HR" dirty="0" smtClean="0"/>
              <a:t>Erasmus+ project 2020-2022</a:t>
            </a:r>
            <a:br>
              <a:rPr lang="hr-HR" dirty="0" smtClean="0"/>
            </a:br>
            <a:r>
              <a:rPr lang="hr-HR" b="1" dirty="0" smtClean="0"/>
              <a:t>How Roman are you</a:t>
            </a:r>
            <a:r>
              <a:rPr lang="hr-HR" b="1" dirty="0" smtClean="0"/>
              <a:t>?</a:t>
            </a:r>
            <a:br>
              <a:rPr lang="hr-HR" b="1" dirty="0" smtClean="0"/>
            </a:br>
            <a:r>
              <a:rPr lang="hr-HR" dirty="0" smtClean="0"/>
              <a:t>2020-1-DE03-KA229-077527_5</a:t>
            </a:r>
            <a:endParaRPr lang="hr-HR" dirty="0"/>
          </a:p>
        </p:txBody>
      </p:sp>
      <p:pic>
        <p:nvPicPr>
          <p:cNvPr id="1026" name="Picture 2" descr="C:\Documents and Settings\Marin\My Documents\ZASTAVE i LOGO, SCC, W.A.T.E.R\ROMAN, logo.jpg"/>
          <p:cNvPicPr>
            <a:picLocks noChangeAspect="1" noChangeArrowheads="1"/>
          </p:cNvPicPr>
          <p:nvPr/>
        </p:nvPicPr>
        <p:blipFill>
          <a:blip r:embed="rId2" cstate="print"/>
          <a:srcRect/>
          <a:stretch>
            <a:fillRect/>
          </a:stretch>
        </p:blipFill>
        <p:spPr bwMode="auto">
          <a:xfrm>
            <a:off x="7092280" y="476672"/>
            <a:ext cx="1517272" cy="1512610"/>
          </a:xfrm>
          <a:prstGeom prst="rect">
            <a:avLst/>
          </a:prstGeom>
          <a:noFill/>
        </p:spPr>
      </p:pic>
      <p:pic>
        <p:nvPicPr>
          <p:cNvPr id="6" name="Picture 5" descr="C:\Documents and Settings\Marin\My Documents\ZASTAVE i LOGO, SCC, W.A.T.E.R\DISCLAIMER, LOGO, AMPEU\eu_flag_co_funded_pos_rgb_right.jpg"/>
          <p:cNvPicPr/>
          <p:nvPr/>
        </p:nvPicPr>
        <p:blipFill>
          <a:blip r:embed="rId3" cstate="print"/>
          <a:srcRect/>
          <a:stretch>
            <a:fillRect/>
          </a:stretch>
        </p:blipFill>
        <p:spPr bwMode="auto">
          <a:xfrm>
            <a:off x="2411760" y="5445224"/>
            <a:ext cx="3600400" cy="1058856"/>
          </a:xfrm>
          <a:prstGeom prst="rect">
            <a:avLst/>
          </a:prstGeom>
          <a:noFill/>
          <a:ln w="9525">
            <a:noFill/>
            <a:miter lim="800000"/>
            <a:headEnd/>
            <a:tailEnd/>
          </a:ln>
        </p:spPr>
      </p:pic>
      <p:sp>
        <p:nvSpPr>
          <p:cNvPr id="7" name="TextBox 6"/>
          <p:cNvSpPr txBox="1"/>
          <p:nvPr/>
        </p:nvSpPr>
        <p:spPr>
          <a:xfrm>
            <a:off x="971600" y="3068960"/>
            <a:ext cx="7200800" cy="615553"/>
          </a:xfrm>
          <a:prstGeom prst="rect">
            <a:avLst/>
          </a:prstGeom>
          <a:noFill/>
        </p:spPr>
        <p:txBody>
          <a:bodyPr wrap="square" rtlCol="0">
            <a:spAutoFit/>
          </a:bodyPr>
          <a:lstStyle/>
          <a:p>
            <a:r>
              <a:rPr lang="hr-HR" sz="3400" spc="-150" dirty="0" smtClean="0">
                <a:effectLst>
                  <a:outerShdw blurRad="38100" dist="38100" dir="2700000" algn="tl">
                    <a:srgbClr val="000000">
                      <a:alpha val="43137"/>
                    </a:srgbClr>
                  </a:outerShdw>
                </a:effectLst>
              </a:rPr>
              <a:t>ANCIENT  ROMAN  SPORTS  AND  GAMES</a:t>
            </a:r>
            <a:endParaRPr lang="hr-HR" sz="3400" spc="-15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628800"/>
            <a:ext cx="7632848" cy="769441"/>
          </a:xfrm>
          <a:prstGeom prst="rect">
            <a:avLst/>
          </a:prstGeom>
        </p:spPr>
        <p:txBody>
          <a:bodyPr wrap="square">
            <a:spAutoFit/>
          </a:bodyPr>
          <a:lstStyle/>
          <a:p>
            <a:r>
              <a:rPr lang="en-US" sz="2200" dirty="0" smtClean="0"/>
              <a:t>Inside </a:t>
            </a:r>
            <a:r>
              <a:rPr lang="en-US" sz="2200" dirty="0"/>
              <a:t>the </a:t>
            </a:r>
            <a:r>
              <a:rPr lang="en-US" sz="2200" dirty="0" err="1" smtClean="0"/>
              <a:t>aren</a:t>
            </a:r>
            <a:r>
              <a:rPr lang="hr-HR" sz="2200" dirty="0" smtClean="0"/>
              <a:t>as</a:t>
            </a:r>
            <a:r>
              <a:rPr lang="en-US" sz="2200" dirty="0" smtClean="0"/>
              <a:t>, </a:t>
            </a:r>
            <a:r>
              <a:rPr lang="en-US" sz="2200" dirty="0"/>
              <a:t>people would gather to watch and play sports, but the arena would also be a place for animal games.</a:t>
            </a:r>
          </a:p>
        </p:txBody>
      </p:sp>
      <p:sp>
        <p:nvSpPr>
          <p:cNvPr id="3" name="Rectangle 2"/>
          <p:cNvSpPr/>
          <p:nvPr/>
        </p:nvSpPr>
        <p:spPr>
          <a:xfrm>
            <a:off x="683568" y="2420888"/>
            <a:ext cx="7344816" cy="1107996"/>
          </a:xfrm>
          <a:prstGeom prst="rect">
            <a:avLst/>
          </a:prstGeom>
        </p:spPr>
        <p:txBody>
          <a:bodyPr wrap="square">
            <a:spAutoFit/>
          </a:bodyPr>
          <a:lstStyle/>
          <a:p>
            <a:r>
              <a:rPr lang="en-US" sz="2200" dirty="0"/>
              <a:t>The biggest sport that happened in the arena was between the gladiators.  </a:t>
            </a:r>
            <a:r>
              <a:rPr lang="en-US" sz="2200" dirty="0" smtClean="0"/>
              <a:t>Gladiators train</a:t>
            </a:r>
            <a:r>
              <a:rPr lang="hr-HR" sz="2200" dirty="0" smtClean="0"/>
              <a:t>ed </a:t>
            </a:r>
            <a:r>
              <a:rPr lang="en-US" sz="2200" dirty="0" smtClean="0"/>
              <a:t>and </a:t>
            </a:r>
            <a:r>
              <a:rPr lang="en-US" sz="2200" dirty="0"/>
              <a:t>learned to fight. Even the slaves trained and learned how to </a:t>
            </a:r>
            <a:r>
              <a:rPr lang="en-US" sz="2200" dirty="0" smtClean="0"/>
              <a:t>fight</a:t>
            </a:r>
            <a:r>
              <a:rPr lang="hr-HR" sz="2200" dirty="0" smtClean="0"/>
              <a:t>.</a:t>
            </a:r>
            <a:r>
              <a:rPr lang="en-US" sz="2200" dirty="0" smtClean="0"/>
              <a:t> </a:t>
            </a:r>
            <a:endParaRPr lang="en-US" sz="2200" dirty="0"/>
          </a:p>
        </p:txBody>
      </p:sp>
      <p:sp>
        <p:nvSpPr>
          <p:cNvPr id="4" name="Rectangle 3"/>
          <p:cNvSpPr/>
          <p:nvPr/>
        </p:nvSpPr>
        <p:spPr>
          <a:xfrm>
            <a:off x="683568" y="620688"/>
            <a:ext cx="7488832" cy="1107996"/>
          </a:xfrm>
          <a:prstGeom prst="rect">
            <a:avLst/>
          </a:prstGeom>
        </p:spPr>
        <p:txBody>
          <a:bodyPr wrap="square">
            <a:spAutoFit/>
          </a:bodyPr>
          <a:lstStyle/>
          <a:p>
            <a:r>
              <a:rPr lang="en-US" sz="2200" dirty="0"/>
              <a:t>The remains of </a:t>
            </a:r>
            <a:r>
              <a:rPr lang="hr-HR" sz="2200" dirty="0" smtClean="0"/>
              <a:t>more than 200 </a:t>
            </a:r>
            <a:r>
              <a:rPr lang="en-US" sz="2200" dirty="0" smtClean="0"/>
              <a:t>Roman amphitheatre</a:t>
            </a:r>
            <a:r>
              <a:rPr lang="hr-HR" sz="2200" dirty="0" smtClean="0"/>
              <a:t>s </a:t>
            </a:r>
            <a:r>
              <a:rPr lang="en-US" sz="2200" dirty="0" smtClean="0"/>
              <a:t>have </a:t>
            </a:r>
            <a:r>
              <a:rPr lang="en-US" sz="2200" dirty="0"/>
              <a:t>been found </a:t>
            </a:r>
            <a:r>
              <a:rPr lang="hr-HR" sz="2200" dirty="0" smtClean="0"/>
              <a:t>thorughout the </a:t>
            </a:r>
            <a:r>
              <a:rPr lang="en-US" sz="2200" dirty="0"/>
              <a:t> </a:t>
            </a:r>
            <a:r>
              <a:rPr lang="hr-HR" sz="2200" dirty="0" smtClean="0"/>
              <a:t>Roman Empire. The Colosseum is the largest of all.</a:t>
            </a:r>
            <a:endParaRPr lang="hr-HR" sz="2200" dirty="0"/>
          </a:p>
        </p:txBody>
      </p:sp>
      <p:pic>
        <p:nvPicPr>
          <p:cNvPr id="22530" name="Picture 2" descr="C:\Documents and Settings\Marin\My Documents\Roman board games\IMG_0112.JPG"/>
          <p:cNvPicPr>
            <a:picLocks noChangeAspect="1" noChangeArrowheads="1"/>
          </p:cNvPicPr>
          <p:nvPr/>
        </p:nvPicPr>
        <p:blipFill>
          <a:blip r:embed="rId2" cstate="print"/>
          <a:srcRect/>
          <a:stretch>
            <a:fillRect/>
          </a:stretch>
        </p:blipFill>
        <p:spPr bwMode="auto">
          <a:xfrm>
            <a:off x="755576" y="3573016"/>
            <a:ext cx="4896544" cy="2959995"/>
          </a:xfrm>
          <a:prstGeom prst="rect">
            <a:avLst/>
          </a:prstGeom>
          <a:noFill/>
        </p:spPr>
      </p:pic>
      <p:sp>
        <p:nvSpPr>
          <p:cNvPr id="6" name="TextBox 5"/>
          <p:cNvSpPr txBox="1"/>
          <p:nvPr/>
        </p:nvSpPr>
        <p:spPr>
          <a:xfrm>
            <a:off x="5796136" y="4005064"/>
            <a:ext cx="2808312" cy="923330"/>
          </a:xfrm>
          <a:prstGeom prst="rect">
            <a:avLst/>
          </a:prstGeom>
          <a:noFill/>
        </p:spPr>
        <p:txBody>
          <a:bodyPr wrap="square" rtlCol="0">
            <a:spAutoFit/>
          </a:bodyPr>
          <a:lstStyle/>
          <a:p>
            <a:r>
              <a:rPr lang="hr-HR" dirty="0" smtClean="0"/>
              <a:t>Remains of Roman amphitheatre in Pula, Croatia</a:t>
            </a:r>
            <a:endParaRPr lang="hr-H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Documents and Settings\Marin\My Documents\Roman board games\DSC07198.JPG"/>
          <p:cNvPicPr>
            <a:picLocks noChangeAspect="1" noChangeArrowheads="1"/>
          </p:cNvPicPr>
          <p:nvPr/>
        </p:nvPicPr>
        <p:blipFill>
          <a:blip r:embed="rId2" cstate="print"/>
          <a:srcRect/>
          <a:stretch>
            <a:fillRect/>
          </a:stretch>
        </p:blipFill>
        <p:spPr bwMode="auto">
          <a:xfrm>
            <a:off x="539552" y="3429000"/>
            <a:ext cx="4104456" cy="3217516"/>
          </a:xfrm>
          <a:prstGeom prst="rect">
            <a:avLst/>
          </a:prstGeom>
          <a:noFill/>
        </p:spPr>
      </p:pic>
      <p:pic>
        <p:nvPicPr>
          <p:cNvPr id="23554" name="Picture 2" descr="C:\Documents and Settings\Marin\My Documents\Roman board games\DSC07192.JPG"/>
          <p:cNvPicPr>
            <a:picLocks noChangeAspect="1" noChangeArrowheads="1"/>
          </p:cNvPicPr>
          <p:nvPr/>
        </p:nvPicPr>
        <p:blipFill>
          <a:blip r:embed="rId3" cstate="print"/>
          <a:srcRect/>
          <a:stretch>
            <a:fillRect/>
          </a:stretch>
        </p:blipFill>
        <p:spPr bwMode="auto">
          <a:xfrm>
            <a:off x="539552" y="332656"/>
            <a:ext cx="4104455" cy="3323114"/>
          </a:xfrm>
          <a:prstGeom prst="rect">
            <a:avLst/>
          </a:prstGeom>
          <a:noFill/>
        </p:spPr>
      </p:pic>
      <p:pic>
        <p:nvPicPr>
          <p:cNvPr id="23556" name="Picture 4" descr="C:\Documents and Settings\Marin\My Documents\Roman board games\DSC07239.JPG"/>
          <p:cNvPicPr>
            <a:picLocks noChangeAspect="1" noChangeArrowheads="1"/>
          </p:cNvPicPr>
          <p:nvPr/>
        </p:nvPicPr>
        <p:blipFill>
          <a:blip r:embed="rId4" cstate="print"/>
          <a:srcRect/>
          <a:stretch>
            <a:fillRect/>
          </a:stretch>
        </p:blipFill>
        <p:spPr bwMode="auto">
          <a:xfrm>
            <a:off x="4932040" y="332656"/>
            <a:ext cx="3600400" cy="4748127"/>
          </a:xfrm>
          <a:prstGeom prst="rect">
            <a:avLst/>
          </a:prstGeom>
          <a:noFill/>
        </p:spPr>
      </p:pic>
      <p:sp>
        <p:nvSpPr>
          <p:cNvPr id="5" name="TextBox 4"/>
          <p:cNvSpPr txBox="1"/>
          <p:nvPr/>
        </p:nvSpPr>
        <p:spPr>
          <a:xfrm>
            <a:off x="5652120" y="5229200"/>
            <a:ext cx="2304256" cy="707886"/>
          </a:xfrm>
          <a:prstGeom prst="rect">
            <a:avLst/>
          </a:prstGeom>
          <a:noFill/>
        </p:spPr>
        <p:txBody>
          <a:bodyPr wrap="square" rtlCol="0">
            <a:spAutoFit/>
          </a:bodyPr>
          <a:lstStyle/>
          <a:p>
            <a:r>
              <a:rPr lang="hr-HR" sz="2000" dirty="0" smtClean="0"/>
              <a:t>Gladiators used different weapons</a:t>
            </a:r>
            <a:endParaRPr lang="hr-H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83568" y="743665"/>
            <a:ext cx="823413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pPr>
            <a:r>
              <a:rPr kumimoji="0" lang="hr-HR" b="0" i="0" u="sng" strike="noStrike" cap="none" normalizeH="0" baseline="0" dirty="0" smtClean="0">
                <a:ln>
                  <a:noFill/>
                </a:ln>
                <a:solidFill>
                  <a:srgbClr val="333333"/>
                </a:solidFill>
                <a:effectLst/>
                <a:latin typeface="Palatino Linotype" pitchFamily="18" charset="0"/>
                <a:ea typeface="Times New Roman" pitchFamily="18" charset="0"/>
                <a:hlinkClick r:id="rId2"/>
              </a:rPr>
              <a:t>https://www.ancient.eu/article/98/athletics-leisure-and-entertainment-in-ancient-rom/</a:t>
            </a:r>
            <a:endParaRPr kumimoji="0" lang="hr-HR" b="0" i="0" u="none" strike="noStrike" cap="none" normalizeH="0" baseline="0" dirty="0" smtClean="0">
              <a:ln>
                <a:noFill/>
              </a:ln>
              <a:solidFill>
                <a:schemeClr val="tx1"/>
              </a:solidFill>
              <a:effectLst/>
              <a:latin typeface="Arial" pitchFamily="34" charset="0"/>
              <a:ea typeface="Times New Roman" pitchFamily="18" charset="0"/>
            </a:endParaRPr>
          </a:p>
          <a:p>
            <a:pPr lvl="0" eaLnBrk="0" fontAlgn="base" hangingPunct="0">
              <a:lnSpc>
                <a:spcPct val="150000"/>
              </a:lnSpc>
              <a:spcBef>
                <a:spcPct val="0"/>
              </a:spcBef>
              <a:spcAft>
                <a:spcPct val="0"/>
              </a:spcAft>
            </a:pPr>
            <a:r>
              <a:rPr kumimoji="0" lang="hr-HR" b="0" i="0" u="none" strike="noStrike" cap="none" normalizeH="0" baseline="0" dirty="0" smtClean="0">
                <a:ln>
                  <a:noFill/>
                </a:ln>
                <a:solidFill>
                  <a:schemeClr val="tx1"/>
                </a:solidFill>
                <a:effectLst/>
                <a:latin typeface="Palatino Linotype" pitchFamily="18" charset="0"/>
                <a:ea typeface="Times New Roman" pitchFamily="18" charset="0"/>
                <a:hlinkClick r:id="rId3"/>
              </a:rPr>
              <a:t>https://mentalitch.com/learn-about-these-ancient-roman-sports/</a:t>
            </a:r>
            <a:endParaRPr kumimoji="0" lang="hr-HR" b="0" i="0" u="none" strike="noStrike" cap="none" normalizeH="0" baseline="0" dirty="0" smtClean="0">
              <a:ln>
                <a:noFill/>
              </a:ln>
              <a:solidFill>
                <a:schemeClr val="tx1"/>
              </a:solidFill>
              <a:effectLst/>
              <a:latin typeface="Arial" pitchFamily="34" charset="0"/>
              <a:ea typeface="Times New Roman" pitchFamily="18" charset="0"/>
            </a:endParaRPr>
          </a:p>
          <a:p>
            <a:pPr lvl="0" eaLnBrk="0" fontAlgn="base" hangingPunct="0">
              <a:lnSpc>
                <a:spcPct val="150000"/>
              </a:lnSpc>
              <a:spcBef>
                <a:spcPct val="0"/>
              </a:spcBef>
              <a:spcAft>
                <a:spcPct val="0"/>
              </a:spcAft>
            </a:pPr>
            <a:r>
              <a:rPr kumimoji="0" lang="hr-HR" b="0" i="0" u="none" strike="noStrike" cap="none" normalizeH="0" baseline="0" dirty="0" smtClean="0">
                <a:ln>
                  <a:noFill/>
                </a:ln>
                <a:solidFill>
                  <a:schemeClr val="tx1"/>
                </a:solidFill>
                <a:effectLst/>
                <a:latin typeface="Palatino Linotype" pitchFamily="18" charset="0"/>
                <a:ea typeface="Times New Roman" pitchFamily="18" charset="0"/>
                <a:hlinkClick r:id="rId4"/>
              </a:rPr>
              <a:t>http://factsanddetails.com/world/cat56/sub399/entry-6336.html</a:t>
            </a:r>
            <a:endParaRPr kumimoji="0" lang="hr-HR" b="0" i="0" u="none" strike="noStrike" cap="none" normalizeH="0" baseline="0" dirty="0" smtClean="0">
              <a:ln>
                <a:noFill/>
              </a:ln>
              <a:solidFill>
                <a:schemeClr val="tx1"/>
              </a:solidFill>
              <a:effectLst/>
              <a:latin typeface="Arial" pitchFamily="34" charset="0"/>
              <a:ea typeface="Times New Roman" pitchFamily="18" charset="0"/>
            </a:endParaRPr>
          </a:p>
          <a:p>
            <a:pPr lvl="0" eaLnBrk="0" fontAlgn="base" hangingPunct="0">
              <a:lnSpc>
                <a:spcPct val="150000"/>
              </a:lnSpc>
              <a:spcBef>
                <a:spcPct val="0"/>
              </a:spcBef>
              <a:spcAft>
                <a:spcPct val="0"/>
              </a:spcAft>
            </a:pPr>
            <a:r>
              <a:rPr kumimoji="0" lang="hr-HR" b="0" i="0" u="none" strike="noStrike" cap="none" normalizeH="0" baseline="0" dirty="0" smtClean="0">
                <a:ln>
                  <a:noFill/>
                </a:ln>
                <a:solidFill>
                  <a:schemeClr val="tx1"/>
                </a:solidFill>
                <a:effectLst/>
                <a:latin typeface="Palatino Linotype" pitchFamily="18" charset="0"/>
                <a:ea typeface="Times New Roman" pitchFamily="18" charset="0"/>
                <a:hlinkClick r:id="rId5"/>
              </a:rPr>
              <a:t>https://museumbrochurep6.weebly.com/roman-sports.html</a:t>
            </a:r>
            <a:endParaRPr kumimoji="0" lang="hr-HR" b="0" i="0" u="none" strike="noStrike" cap="none" normalizeH="0" baseline="0" dirty="0" smtClean="0">
              <a:ln>
                <a:noFill/>
              </a:ln>
              <a:solidFill>
                <a:schemeClr val="tx1"/>
              </a:solidFill>
              <a:effectLst/>
              <a:latin typeface="Arial" pitchFamily="34" charset="0"/>
              <a:ea typeface="Times New Roman" pitchFamily="18" charset="0"/>
            </a:endParaRPr>
          </a:p>
          <a:p>
            <a:pPr lvl="0" eaLnBrk="0" fontAlgn="base" hangingPunct="0">
              <a:lnSpc>
                <a:spcPct val="150000"/>
              </a:lnSpc>
              <a:spcBef>
                <a:spcPct val="0"/>
              </a:spcBef>
              <a:spcAft>
                <a:spcPct val="0"/>
              </a:spcAft>
            </a:pPr>
            <a:r>
              <a:rPr kumimoji="0" lang="hr-HR" b="0" i="0" u="none" strike="noStrike" cap="none" normalizeH="0" baseline="0" dirty="0" smtClean="0">
                <a:ln>
                  <a:noFill/>
                </a:ln>
                <a:solidFill>
                  <a:schemeClr val="tx1"/>
                </a:solidFill>
                <a:effectLst/>
                <a:latin typeface="Palatino Linotype" pitchFamily="18" charset="0"/>
                <a:ea typeface="Times New Roman" pitchFamily="18" charset="0"/>
                <a:hlinkClick r:id="rId6"/>
              </a:rPr>
              <a:t>https://coriniummuseum.org/event/roman-games-2/</a:t>
            </a:r>
            <a:endParaRPr kumimoji="0" lang="hr-HR" b="0" i="0" u="none" strike="noStrike" cap="none" normalizeH="0" baseline="0" dirty="0" smtClean="0">
              <a:ln>
                <a:noFill/>
              </a:ln>
              <a:solidFill>
                <a:schemeClr val="tx1"/>
              </a:solidFill>
              <a:effectLst/>
              <a:latin typeface="Arial" pitchFamily="34" charset="0"/>
              <a:ea typeface="Times New Roman" pitchFamily="18" charset="0"/>
            </a:endParaRPr>
          </a:p>
          <a:p>
            <a:pPr lvl="0" eaLnBrk="0" fontAlgn="base" hangingPunct="0">
              <a:lnSpc>
                <a:spcPct val="150000"/>
              </a:lnSpc>
              <a:spcBef>
                <a:spcPct val="0"/>
              </a:spcBef>
              <a:spcAft>
                <a:spcPct val="0"/>
              </a:spcAft>
            </a:pPr>
            <a:r>
              <a:rPr kumimoji="0" lang="hr-HR" b="0" i="0" u="none" strike="noStrike" cap="none" normalizeH="0" baseline="0" dirty="0" smtClean="0">
                <a:ln>
                  <a:noFill/>
                </a:ln>
                <a:solidFill>
                  <a:schemeClr val="tx1"/>
                </a:solidFill>
                <a:effectLst/>
                <a:latin typeface="Palatino Linotype" pitchFamily="18" charset="0"/>
                <a:ea typeface="Times New Roman" pitchFamily="18" charset="0"/>
                <a:hlinkClick r:id="rId7"/>
              </a:rPr>
              <a:t>https://exarc.net/events/my-roman-board-games</a:t>
            </a:r>
            <a:endParaRPr kumimoji="0" lang="hr-HR" b="0" i="0" u="none" strike="noStrike" cap="none" normalizeH="0" baseline="0" dirty="0" smtClean="0">
              <a:ln>
                <a:noFill/>
              </a:ln>
              <a:solidFill>
                <a:schemeClr val="tx1"/>
              </a:solidFill>
              <a:effectLst/>
              <a:latin typeface="Arial" pitchFamily="34" charset="0"/>
              <a:ea typeface="Times New Roman" pitchFamily="18" charset="0"/>
            </a:endParaRPr>
          </a:p>
          <a:p>
            <a:pPr lvl="0" eaLnBrk="0" fontAlgn="base" hangingPunct="0">
              <a:lnSpc>
                <a:spcPct val="150000"/>
              </a:lnSpc>
              <a:spcBef>
                <a:spcPct val="0"/>
              </a:spcBef>
              <a:spcAft>
                <a:spcPct val="0"/>
              </a:spcAft>
            </a:pPr>
            <a:r>
              <a:rPr kumimoji="0" lang="hr-HR" b="0" i="0" u="none" strike="noStrike" cap="none" normalizeH="0" baseline="0" dirty="0" smtClean="0">
                <a:ln>
                  <a:noFill/>
                </a:ln>
                <a:solidFill>
                  <a:schemeClr val="tx1"/>
                </a:solidFill>
                <a:effectLst/>
                <a:latin typeface="Palatino Linotype" pitchFamily="18" charset="0"/>
                <a:ea typeface="Times New Roman" pitchFamily="18" charset="0"/>
                <a:hlinkClick r:id="rId8"/>
              </a:rPr>
              <a:t>https://www.romanbaths.co.uk/roman-games</a:t>
            </a:r>
            <a:endParaRPr kumimoji="0" lang="hr-HR" b="0" i="0" u="none" strike="noStrike" cap="none" normalizeH="0" baseline="0" dirty="0" smtClean="0">
              <a:ln>
                <a:noFill/>
              </a:ln>
              <a:solidFill>
                <a:schemeClr val="tx1"/>
              </a:solidFill>
              <a:effectLst/>
              <a:latin typeface="Arial" pitchFamily="34" charset="0"/>
              <a:ea typeface="Times New Roman" pitchFamily="18" charset="0"/>
            </a:endParaRPr>
          </a:p>
          <a:p>
            <a:pPr lvl="0" eaLnBrk="0" fontAlgn="base" hangingPunct="0">
              <a:lnSpc>
                <a:spcPct val="150000"/>
              </a:lnSpc>
              <a:spcBef>
                <a:spcPct val="0"/>
              </a:spcBef>
              <a:spcAft>
                <a:spcPct val="0"/>
              </a:spcAft>
            </a:pPr>
            <a:r>
              <a:rPr kumimoji="0" lang="hr-HR" b="0" i="0" u="none" strike="noStrike" cap="none" normalizeH="0" baseline="0" dirty="0" smtClean="0">
                <a:ln>
                  <a:noFill/>
                </a:ln>
                <a:solidFill>
                  <a:schemeClr val="tx1"/>
                </a:solidFill>
                <a:effectLst/>
                <a:latin typeface="Palatino Linotype" pitchFamily="18" charset="0"/>
                <a:ea typeface="Times New Roman" pitchFamily="18" charset="0"/>
                <a:hlinkClick r:id="rId9"/>
              </a:rPr>
              <a:t>https://www.praetorian.com/challenges/rota/</a:t>
            </a:r>
            <a:endParaRPr kumimoji="0" lang="hr-HR" b="0" i="0" u="none" strike="noStrike" cap="none" normalizeH="0" baseline="0" dirty="0" smtClean="0">
              <a:ln>
                <a:noFill/>
              </a:ln>
              <a:solidFill>
                <a:schemeClr val="tx1"/>
              </a:solidFill>
              <a:effectLst/>
              <a:latin typeface="Arial" pitchFamily="34" charset="0"/>
              <a:ea typeface="Times New Roman" pitchFamily="18" charset="0"/>
            </a:endParaRPr>
          </a:p>
          <a:p>
            <a:pPr lvl="0" eaLnBrk="0" fontAlgn="base" hangingPunct="0">
              <a:lnSpc>
                <a:spcPct val="150000"/>
              </a:lnSpc>
              <a:spcBef>
                <a:spcPct val="0"/>
              </a:spcBef>
              <a:spcAft>
                <a:spcPct val="0"/>
              </a:spcAft>
            </a:pPr>
            <a:r>
              <a:rPr kumimoji="0" lang="hr-HR" b="0" i="0" u="none" strike="noStrike" cap="none" normalizeH="0" baseline="0" dirty="0" smtClean="0">
                <a:ln>
                  <a:noFill/>
                </a:ln>
                <a:solidFill>
                  <a:schemeClr val="tx1"/>
                </a:solidFill>
                <a:effectLst/>
                <a:latin typeface="Palatino Linotype" pitchFamily="18" charset="0"/>
                <a:ea typeface="Times New Roman" pitchFamily="18" charset="0"/>
                <a:hlinkClick r:id="rId10"/>
              </a:rPr>
              <a:t>https://www.ancientgames.org/nine-mens-morris/</a:t>
            </a:r>
            <a:endParaRPr kumimoji="0" lang="hr-HR" sz="2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755576" y="548680"/>
            <a:ext cx="2016224" cy="369332"/>
          </a:xfrm>
          <a:prstGeom prst="rect">
            <a:avLst/>
          </a:prstGeom>
          <a:noFill/>
        </p:spPr>
        <p:txBody>
          <a:bodyPr wrap="square" rtlCol="0">
            <a:spAutoFit/>
          </a:bodyPr>
          <a:lstStyle/>
          <a:p>
            <a:r>
              <a:rPr lang="hr-HR" dirty="0" smtClean="0"/>
              <a:t>Sources:</a:t>
            </a:r>
            <a:endParaRPr lang="hr-HR" dirty="0"/>
          </a:p>
        </p:txBody>
      </p:sp>
      <p:sp>
        <p:nvSpPr>
          <p:cNvPr id="4" name="Rectangle 3"/>
          <p:cNvSpPr/>
          <p:nvPr/>
        </p:nvSpPr>
        <p:spPr>
          <a:xfrm>
            <a:off x="683568" y="4941168"/>
            <a:ext cx="8136904" cy="923330"/>
          </a:xfrm>
          <a:prstGeom prst="rect">
            <a:avLst/>
          </a:prstGeom>
        </p:spPr>
        <p:txBody>
          <a:bodyPr wrap="square">
            <a:spAutoFit/>
          </a:bodyPr>
          <a:lstStyle/>
          <a:p>
            <a:r>
              <a:rPr lang="hr-HR" dirty="0" smtClean="0">
                <a:hlinkClick r:id="rId11"/>
              </a:rPr>
              <a:t>https://www.historyforkids.net/ancient-rome/daily-life/roman-sports.html/</a:t>
            </a:r>
            <a:r>
              <a:rPr lang="hr-HR" dirty="0" smtClean="0"/>
              <a:t/>
            </a:r>
            <a:br>
              <a:rPr lang="hr-HR" dirty="0" smtClean="0"/>
            </a:br>
            <a:endParaRPr lang="hr-HR" dirty="0" smtClean="0"/>
          </a:p>
          <a:p>
            <a:endParaRPr lang="hr-HR" dirty="0"/>
          </a:p>
        </p:txBody>
      </p:sp>
      <p:sp>
        <p:nvSpPr>
          <p:cNvPr id="5" name="Rectangle 4"/>
          <p:cNvSpPr/>
          <p:nvPr/>
        </p:nvSpPr>
        <p:spPr>
          <a:xfrm>
            <a:off x="683568" y="5229199"/>
            <a:ext cx="7416824" cy="923330"/>
          </a:xfrm>
          <a:prstGeom prst="rect">
            <a:avLst/>
          </a:prstGeom>
        </p:spPr>
        <p:txBody>
          <a:bodyPr wrap="square">
            <a:spAutoFit/>
          </a:bodyPr>
          <a:lstStyle/>
          <a:p>
            <a:r>
              <a:rPr lang="hr-HR" dirty="0" smtClean="0">
                <a:hlinkClick r:id="rId12"/>
              </a:rPr>
              <a:t>http://persweb.wabash.edu/facstaff/royaltyr/AncientCities/web/bradleyj/Project%201/Games.html</a:t>
            </a:r>
            <a:endParaRPr lang="hr-HR" dirty="0" smtClean="0"/>
          </a:p>
          <a:p>
            <a:endParaRPr lang="hr-HR" dirty="0"/>
          </a:p>
        </p:txBody>
      </p:sp>
      <p:sp>
        <p:nvSpPr>
          <p:cNvPr id="6" name="Rectangle 5"/>
          <p:cNvSpPr/>
          <p:nvPr/>
        </p:nvSpPr>
        <p:spPr>
          <a:xfrm>
            <a:off x="683568" y="5805264"/>
            <a:ext cx="7488832" cy="923330"/>
          </a:xfrm>
          <a:prstGeom prst="rect">
            <a:avLst/>
          </a:prstGeom>
        </p:spPr>
        <p:txBody>
          <a:bodyPr wrap="square">
            <a:spAutoFit/>
          </a:bodyPr>
          <a:lstStyle/>
          <a:p>
            <a:r>
              <a:rPr lang="hr-HR" dirty="0" smtClean="0">
                <a:hlinkClick r:id="rId2"/>
              </a:rPr>
              <a:t>https://www.ancient.eu/article/98/athletics-leisure-and-entertainment-in-ancient-rom/</a:t>
            </a:r>
            <a:endParaRPr lang="hr-HR" dirty="0" smtClean="0"/>
          </a:p>
          <a:p>
            <a:endParaRPr lang="hr-H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692696"/>
            <a:ext cx="3744416" cy="4524315"/>
          </a:xfrm>
          <a:prstGeom prst="rect">
            <a:avLst/>
          </a:prstGeom>
          <a:noFill/>
        </p:spPr>
        <p:txBody>
          <a:bodyPr wrap="square" rtlCol="0">
            <a:spAutoFit/>
          </a:bodyPr>
          <a:lstStyle/>
          <a:p>
            <a:r>
              <a:rPr lang="hr-HR" sz="2400" dirty="0" smtClean="0"/>
              <a:t>In ancient Rome people enjoyed lots of sports activities. They did them to keep fit and helathy. Lots of different sports and games were popular, but there were also activities organised to keep the people of Rome content and to prevent uprisings (rulers offered people </a:t>
            </a:r>
            <a:r>
              <a:rPr lang="hr-HR" sz="2400" i="1" dirty="0" smtClean="0"/>
              <a:t>panem et circenses).</a:t>
            </a:r>
            <a:endParaRPr lang="hr-HR" sz="2400" i="1" dirty="0"/>
          </a:p>
        </p:txBody>
      </p:sp>
      <p:pic>
        <p:nvPicPr>
          <p:cNvPr id="4098" name="Picture 2" descr="C:\Documents and Settings\Marin\My Documents\Downloads\107433013_1423962071124300_3378957907430173536_o.jpg"/>
          <p:cNvPicPr>
            <a:picLocks noChangeAspect="1" noChangeArrowheads="1"/>
          </p:cNvPicPr>
          <p:nvPr/>
        </p:nvPicPr>
        <p:blipFill>
          <a:blip r:embed="rId2" cstate="print"/>
          <a:srcRect/>
          <a:stretch>
            <a:fillRect/>
          </a:stretch>
        </p:blipFill>
        <p:spPr bwMode="auto">
          <a:xfrm>
            <a:off x="4860032" y="404664"/>
            <a:ext cx="3672408" cy="60446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92696"/>
            <a:ext cx="7344816" cy="1785104"/>
          </a:xfrm>
          <a:prstGeom prst="rect">
            <a:avLst/>
          </a:prstGeom>
          <a:noFill/>
        </p:spPr>
        <p:txBody>
          <a:bodyPr wrap="square" rtlCol="0">
            <a:spAutoFit/>
          </a:bodyPr>
          <a:lstStyle/>
          <a:p>
            <a:r>
              <a:rPr lang="hr-HR" sz="2200" dirty="0" smtClean="0"/>
              <a:t>Boys </a:t>
            </a:r>
            <a:r>
              <a:rPr lang="hr-HR" sz="2200" dirty="0"/>
              <a:t>would start playing sports at a very young age. They would engage in ball games, wrestling, fishing and hunting, and horseback riding. Romans believed that in order to stay fit and strong, they had to play sports.</a:t>
            </a:r>
            <a:br>
              <a:rPr lang="hr-HR" sz="2200" dirty="0"/>
            </a:br>
            <a:endParaRPr lang="hr-HR" sz="2200" dirty="0"/>
          </a:p>
        </p:txBody>
      </p:sp>
      <p:sp>
        <p:nvSpPr>
          <p:cNvPr id="3073" name="Rectangle 1"/>
          <p:cNvSpPr>
            <a:spLocks noChangeArrowheads="1"/>
          </p:cNvSpPr>
          <p:nvPr/>
        </p:nvSpPr>
        <p:spPr bwMode="auto">
          <a:xfrm>
            <a:off x="683568" y="2133335"/>
            <a:ext cx="784887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200" b="1" i="0" u="none" strike="noStrike" cap="none" normalizeH="0" baseline="0" dirty="0" smtClean="0">
                <a:ln>
                  <a:noFill/>
                </a:ln>
                <a:solidFill>
                  <a:srgbClr val="333333"/>
                </a:solidFill>
                <a:effectLst/>
                <a:ea typeface="Times New Roman" pitchFamily="18" charset="0"/>
              </a:rPr>
              <a:t>Swimming: </a:t>
            </a:r>
            <a:r>
              <a:rPr kumimoji="0" lang="hr-HR" sz="2200" b="0" i="0" u="none" strike="noStrike" cap="none" normalizeH="0" baseline="0" dirty="0" smtClean="0">
                <a:ln>
                  <a:noFill/>
                </a:ln>
                <a:solidFill>
                  <a:srgbClr val="333333"/>
                </a:solidFill>
                <a:effectLst/>
                <a:ea typeface="Times New Roman" pitchFamily="18" charset="0"/>
              </a:rPr>
              <a:t>Swimming was one of the favorite activities of Roman boys, and it was widely practiced in the Tiber River.</a:t>
            </a:r>
            <a:r>
              <a:rPr kumimoji="0" lang="hr-HR" sz="2200" b="0" i="0" u="none" strike="noStrike" cap="none" normalizeH="0" dirty="0" smtClean="0">
                <a:ln>
                  <a:noFill/>
                </a:ln>
                <a:solidFill>
                  <a:srgbClr val="333333"/>
                </a:solidFill>
                <a:effectLst/>
                <a:ea typeface="Times New Roman" pitchFamily="18" charset="0"/>
              </a:rPr>
              <a:t> </a:t>
            </a:r>
            <a:br>
              <a:rPr kumimoji="0" lang="hr-HR" sz="2200" b="0" i="0" u="none" strike="noStrike" cap="none" normalizeH="0" dirty="0" smtClean="0">
                <a:ln>
                  <a:noFill/>
                </a:ln>
                <a:solidFill>
                  <a:srgbClr val="333333"/>
                </a:solidFill>
                <a:effectLst/>
                <a:ea typeface="Times New Roman" pitchFamily="18" charset="0"/>
              </a:rPr>
            </a:br>
            <a:r>
              <a:rPr kumimoji="0" lang="hr-HR" sz="2200" b="0" i="0" u="none" strike="noStrike" cap="none" normalizeH="0" baseline="0" dirty="0" smtClean="0">
                <a:ln>
                  <a:noFill/>
                </a:ln>
                <a:solidFill>
                  <a:srgbClr val="333333"/>
                </a:solidFill>
                <a:effectLst/>
                <a:ea typeface="Times New Roman" pitchFamily="18" charset="0"/>
              </a:rPr>
              <a:t>There are also some accounts of women who knew how to swim in ancient times.</a:t>
            </a:r>
            <a:endParaRPr kumimoji="0" lang="hr-HR" sz="2200" b="0" i="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2200" b="1" i="0" u="none" strike="noStrike" cap="none" normalizeH="0" baseline="0" dirty="0" smtClean="0">
                <a:ln>
                  <a:noFill/>
                </a:ln>
                <a:solidFill>
                  <a:srgbClr val="333333"/>
                </a:solidFill>
                <a:effectLst/>
                <a:ea typeface="Times New Roman" pitchFamily="18" charset="0"/>
              </a:rPr>
              <a:t>Horseback Riding: </a:t>
            </a:r>
            <a:r>
              <a:rPr kumimoji="0" lang="hr-HR" sz="2200" b="0" i="0" u="none" strike="noStrike" cap="none" normalizeH="0" baseline="0" dirty="0" smtClean="0">
                <a:ln>
                  <a:noFill/>
                </a:ln>
                <a:solidFill>
                  <a:srgbClr val="333333"/>
                </a:solidFill>
                <a:effectLst/>
                <a:ea typeface="Times New Roman" pitchFamily="18" charset="0"/>
              </a:rPr>
              <a:t>horseback riding was a preferred activity of lots of Roman boys from a young age.</a:t>
            </a:r>
            <a:endParaRPr kumimoji="0" lang="hr-HR" sz="2200" b="0" i="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2200" b="1" i="0" u="none" strike="noStrike" cap="none" normalizeH="0" baseline="0" dirty="0" smtClean="0">
                <a:ln>
                  <a:noFill/>
                </a:ln>
                <a:solidFill>
                  <a:srgbClr val="333333"/>
                </a:solidFill>
                <a:effectLst/>
                <a:ea typeface="Times New Roman" pitchFamily="18" charset="0"/>
              </a:rPr>
              <a:t>Wrestling and Boxing: </a:t>
            </a:r>
            <a:r>
              <a:rPr kumimoji="0" lang="hr-HR" sz="2200" b="0" i="0" u="none" strike="noStrike" cap="none" normalizeH="0" baseline="0" dirty="0" smtClean="0">
                <a:ln>
                  <a:noFill/>
                </a:ln>
                <a:solidFill>
                  <a:srgbClr val="333333"/>
                </a:solidFill>
                <a:effectLst/>
                <a:ea typeface="Times New Roman" pitchFamily="18" charset="0"/>
              </a:rPr>
              <a:t>Wrestling and boxing were popular sports that were usually practiced in the </a:t>
            </a:r>
            <a:r>
              <a:rPr kumimoji="0" lang="hr-HR" sz="2200" b="0" i="1" u="none" strike="noStrike" cap="none" normalizeH="0" baseline="0" dirty="0" smtClean="0">
                <a:ln>
                  <a:noFill/>
                </a:ln>
                <a:solidFill>
                  <a:srgbClr val="333333"/>
                </a:solidFill>
                <a:effectLst/>
                <a:ea typeface="Times New Roman" pitchFamily="18" charset="0"/>
              </a:rPr>
              <a:t>palaestra</a:t>
            </a:r>
            <a:r>
              <a:rPr kumimoji="0" lang="hr-HR" sz="2200" b="0" i="0" u="none" strike="noStrike" cap="none" normalizeH="0" baseline="0" dirty="0" smtClean="0">
                <a:ln>
                  <a:noFill/>
                </a:ln>
                <a:solidFill>
                  <a:srgbClr val="333333"/>
                </a:solidFill>
                <a:effectLst/>
                <a:ea typeface="Times New Roman" pitchFamily="18" charset="0"/>
              </a:rPr>
              <a:t> (a central field) of Roman baths. Both activities helped to improve fitness and build strength and stamina, and they were popular</a:t>
            </a:r>
            <a:r>
              <a:rPr kumimoji="0" lang="hr-HR" sz="2200" b="0" i="0" u="none" strike="noStrike" cap="none" normalizeH="0" dirty="0" smtClean="0">
                <a:ln>
                  <a:noFill/>
                </a:ln>
                <a:solidFill>
                  <a:srgbClr val="333333"/>
                </a:solidFill>
                <a:effectLst/>
                <a:ea typeface="Times New Roman" pitchFamily="18" charset="0"/>
              </a:rPr>
              <a:t> among </a:t>
            </a:r>
            <a:r>
              <a:rPr kumimoji="0" lang="hr-HR" sz="2200" b="0" i="0" u="none" strike="noStrike" cap="none" normalizeH="0" baseline="0" dirty="0" smtClean="0">
                <a:ln>
                  <a:noFill/>
                </a:ln>
                <a:solidFill>
                  <a:srgbClr val="333333"/>
                </a:solidFill>
                <a:effectLst/>
                <a:ea typeface="Times New Roman" pitchFamily="18" charset="0"/>
              </a:rPr>
              <a:t>Romans. Because there were no such things as boxing gloves, athletes tightly wrapped their hands in layers of cloth.</a:t>
            </a:r>
            <a:endParaRPr kumimoji="0" lang="hr-HR" sz="22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3960" y="917104"/>
            <a:ext cx="7200800" cy="369332"/>
          </a:xfrm>
          <a:prstGeom prst="rect">
            <a:avLst/>
          </a:prstGeom>
          <a:noFill/>
        </p:spPr>
        <p:txBody>
          <a:bodyPr wrap="square" rtlCol="0">
            <a:spAutoFit/>
          </a:bodyPr>
          <a:lstStyle/>
          <a:p>
            <a:endParaRPr lang="hr-HR" dirty="0"/>
          </a:p>
        </p:txBody>
      </p:sp>
      <p:sp>
        <p:nvSpPr>
          <p:cNvPr id="18433" name="Rectangle 1"/>
          <p:cNvSpPr>
            <a:spLocks noChangeArrowheads="1"/>
          </p:cNvSpPr>
          <p:nvPr/>
        </p:nvSpPr>
        <p:spPr bwMode="auto">
          <a:xfrm>
            <a:off x="755576" y="838228"/>
            <a:ext cx="748883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200" b="1" i="0" u="none" strike="noStrike" cap="none" normalizeH="0" baseline="0" dirty="0" smtClean="0">
                <a:ln>
                  <a:noFill/>
                </a:ln>
                <a:solidFill>
                  <a:srgbClr val="333333"/>
                </a:solidFill>
                <a:effectLst/>
                <a:ea typeface="Times New Roman" pitchFamily="18" charset="0"/>
              </a:rPr>
              <a:t>Running: </a:t>
            </a:r>
            <a:r>
              <a:rPr kumimoji="0" lang="hr-HR" sz="2200" b="0" i="0" u="none" strike="noStrike" cap="none" normalizeH="0" baseline="0" dirty="0" smtClean="0">
                <a:ln>
                  <a:noFill/>
                </a:ln>
                <a:solidFill>
                  <a:srgbClr val="333333"/>
                </a:solidFill>
                <a:effectLst/>
                <a:ea typeface="Times New Roman" pitchFamily="18" charset="0"/>
              </a:rPr>
              <a:t>Running was another favorite activity in ancient Rome. Boys competed in footraces with one another.</a:t>
            </a:r>
            <a:br>
              <a:rPr kumimoji="0" lang="hr-HR" sz="2200" b="0" i="0" u="none" strike="noStrike" cap="none" normalizeH="0" baseline="0" dirty="0" smtClean="0">
                <a:ln>
                  <a:noFill/>
                </a:ln>
                <a:solidFill>
                  <a:srgbClr val="333333"/>
                </a:solidFill>
                <a:effectLst/>
                <a:ea typeface="Times New Roman" pitchFamily="18" charset="0"/>
              </a:rPr>
            </a:br>
            <a:endParaRPr kumimoji="0" lang="hr-HR" sz="2200" b="0" i="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2200" b="1" i="0" u="none" strike="noStrike" cap="none" normalizeH="0" baseline="0" dirty="0" smtClean="0">
                <a:ln>
                  <a:noFill/>
                </a:ln>
                <a:solidFill>
                  <a:srgbClr val="333333"/>
                </a:solidFill>
                <a:effectLst/>
                <a:ea typeface="Times New Roman" pitchFamily="18" charset="0"/>
              </a:rPr>
              <a:t>Hunting and Fishing: </a:t>
            </a:r>
            <a:r>
              <a:rPr kumimoji="0" lang="hr-HR" sz="2200" b="0" i="0" u="none" strike="noStrike" cap="none" normalizeH="0" baseline="0" dirty="0" smtClean="0">
                <a:ln>
                  <a:noFill/>
                </a:ln>
                <a:solidFill>
                  <a:srgbClr val="333333"/>
                </a:solidFill>
                <a:effectLst/>
                <a:ea typeface="Times New Roman" pitchFamily="18" charset="0"/>
              </a:rPr>
              <a:t>Hunting was one of the oldest and most popular sports among the Roman elite, and boys often accompanied their fathers on hunting expeditions. </a:t>
            </a:r>
            <a:r>
              <a:rPr lang="hr-HR" sz="2200" dirty="0">
                <a:solidFill>
                  <a:srgbClr val="333333"/>
                </a:solidFill>
                <a:ea typeface="Times New Roman" pitchFamily="18" charset="0"/>
              </a:rPr>
              <a:t/>
            </a:r>
            <a:br>
              <a:rPr lang="hr-HR" sz="2200" dirty="0">
                <a:solidFill>
                  <a:srgbClr val="333333"/>
                </a:solidFill>
                <a:ea typeface="Times New Roman" pitchFamily="18" charset="0"/>
              </a:rPr>
            </a:br>
            <a:r>
              <a:rPr kumimoji="0" lang="hr-HR" sz="2200" b="0" i="0" u="none" strike="noStrike" cap="none" normalizeH="0" baseline="0" dirty="0" smtClean="0">
                <a:ln>
                  <a:noFill/>
                </a:ln>
                <a:solidFill>
                  <a:srgbClr val="333333"/>
                </a:solidFill>
                <a:effectLst/>
                <a:ea typeface="Times New Roman" pitchFamily="18" charset="0"/>
              </a:rPr>
              <a:t>In the country, fishing was among the favorite pastimes.  </a:t>
            </a:r>
            <a:br>
              <a:rPr kumimoji="0" lang="hr-HR" sz="2200" b="0" i="0" u="none" strike="noStrike" cap="none" normalizeH="0" baseline="0" dirty="0" smtClean="0">
                <a:ln>
                  <a:noFill/>
                </a:ln>
                <a:solidFill>
                  <a:srgbClr val="333333"/>
                </a:solidFill>
                <a:effectLst/>
                <a:ea typeface="Times New Roman" pitchFamily="18" charset="0"/>
              </a:rPr>
            </a:br>
            <a:endParaRPr kumimoji="0" lang="hr-HR" sz="2200" b="0" i="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2200" b="1" i="0" u="none" strike="noStrike" cap="none" normalizeH="0" baseline="0" dirty="0" smtClean="0">
                <a:ln>
                  <a:noFill/>
                </a:ln>
                <a:solidFill>
                  <a:srgbClr val="333333"/>
                </a:solidFill>
                <a:effectLst/>
                <a:ea typeface="Times New Roman" pitchFamily="18" charset="0"/>
              </a:rPr>
              <a:t>Ball Games: </a:t>
            </a:r>
            <a:r>
              <a:rPr kumimoji="0" lang="hr-HR" sz="2200" b="0" i="0" u="none" strike="noStrike" cap="none" normalizeH="0" baseline="0" dirty="0" smtClean="0">
                <a:ln>
                  <a:noFill/>
                </a:ln>
                <a:solidFill>
                  <a:srgbClr val="333333"/>
                </a:solidFill>
                <a:effectLst/>
                <a:ea typeface="Times New Roman" pitchFamily="18" charset="0"/>
              </a:rPr>
              <a:t>During their exercises, Romans also took</a:t>
            </a:r>
            <a:r>
              <a:rPr kumimoji="0" lang="hr-HR" sz="2200" b="0" i="0" u="none" strike="noStrike" cap="none" normalizeH="0" dirty="0" smtClean="0">
                <a:ln>
                  <a:noFill/>
                </a:ln>
                <a:solidFill>
                  <a:srgbClr val="333333"/>
                </a:solidFill>
                <a:effectLst/>
                <a:ea typeface="Times New Roman" pitchFamily="18" charset="0"/>
              </a:rPr>
              <a:t> part </a:t>
            </a:r>
            <a:r>
              <a:rPr kumimoji="0" lang="hr-HR" sz="2200" b="0" i="0" u="none" strike="noStrike" cap="none" normalizeH="0" baseline="0" dirty="0" smtClean="0">
                <a:ln>
                  <a:noFill/>
                </a:ln>
                <a:solidFill>
                  <a:srgbClr val="333333"/>
                </a:solidFill>
                <a:effectLst/>
                <a:ea typeface="Times New Roman" pitchFamily="18" charset="0"/>
              </a:rPr>
              <a:t> in a variety of sporting activities involving balls, including handball, soccer, field hockey, catch games, and perhaps even dodge ball. These usually took place in the </a:t>
            </a:r>
            <a:r>
              <a:rPr kumimoji="0" lang="hr-HR" sz="2200" b="0" i="1" u="none" strike="noStrike" cap="none" normalizeH="0" baseline="0" dirty="0" smtClean="0">
                <a:ln>
                  <a:noFill/>
                </a:ln>
                <a:solidFill>
                  <a:srgbClr val="333333"/>
                </a:solidFill>
                <a:effectLst/>
                <a:ea typeface="Times New Roman" pitchFamily="18" charset="0"/>
              </a:rPr>
              <a:t>palaestra</a:t>
            </a:r>
            <a:r>
              <a:rPr kumimoji="0" lang="hr-HR" sz="2200" b="0" i="0" u="none" strike="noStrike" cap="none" normalizeH="0" baseline="0" dirty="0" smtClean="0">
                <a:ln>
                  <a:noFill/>
                </a:ln>
                <a:solidFill>
                  <a:srgbClr val="333333"/>
                </a:solidFill>
                <a:effectLst/>
                <a:ea typeface="Times New Roman" pitchFamily="18" charset="0"/>
              </a:rPr>
              <a:t> or</a:t>
            </a:r>
            <a:r>
              <a:rPr kumimoji="0" lang="hr-HR" sz="2200" b="0" i="1" u="none" strike="noStrike" cap="none" normalizeH="0" baseline="0" dirty="0" smtClean="0">
                <a:ln>
                  <a:noFill/>
                </a:ln>
                <a:solidFill>
                  <a:srgbClr val="333333"/>
                </a:solidFill>
                <a:effectLst/>
                <a:ea typeface="Times New Roman" pitchFamily="18" charset="0"/>
              </a:rPr>
              <a:t> sphaerista</a:t>
            </a:r>
            <a:r>
              <a:rPr kumimoji="0" lang="hr-HR" sz="2200" b="0" i="0" u="none" strike="noStrike" cap="none" normalizeH="0" baseline="0" dirty="0" smtClean="0">
                <a:ln>
                  <a:noFill/>
                </a:ln>
                <a:solidFill>
                  <a:srgbClr val="333333"/>
                </a:solidFill>
                <a:effectLst/>
                <a:ea typeface="Times New Roman" pitchFamily="18" charset="0"/>
              </a:rPr>
              <a:t> (ball-courts). There are some accounts of females participating in ball games.</a:t>
            </a:r>
            <a:endParaRPr kumimoji="0" lang="hr-HR" sz="22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043608" y="478963"/>
            <a:ext cx="756084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200" b="1" i="0" u="none" strike="noStrike" cap="none" normalizeH="0" baseline="0" dirty="0" smtClean="0">
                <a:ln>
                  <a:noFill/>
                </a:ln>
                <a:solidFill>
                  <a:srgbClr val="333333"/>
                </a:solidFill>
                <a:effectLst/>
                <a:ea typeface="Times New Roman" pitchFamily="18" charset="0"/>
              </a:rPr>
              <a:t>Board Games: </a:t>
            </a:r>
            <a:br>
              <a:rPr kumimoji="0" lang="hr-HR" sz="2200" b="1" i="0" u="none" strike="noStrike" cap="none" normalizeH="0" baseline="0" dirty="0" smtClean="0">
                <a:ln>
                  <a:noFill/>
                </a:ln>
                <a:solidFill>
                  <a:srgbClr val="333333"/>
                </a:solidFill>
                <a:effectLst/>
                <a:ea typeface="Times New Roman" pitchFamily="18" charset="0"/>
              </a:rPr>
            </a:br>
            <a:r>
              <a:rPr kumimoji="0" lang="hr-HR" sz="2200" b="0" i="0" u="none" strike="noStrike" cap="none" normalizeH="0" baseline="0" dirty="0" smtClean="0">
                <a:ln>
                  <a:noFill/>
                </a:ln>
                <a:solidFill>
                  <a:srgbClr val="333333"/>
                </a:solidFill>
                <a:effectLst/>
                <a:ea typeface="Times New Roman" pitchFamily="18" charset="0"/>
              </a:rPr>
              <a:t>Ancient Romans played a wide variety of board games:</a:t>
            </a:r>
            <a:endParaRPr kumimoji="0" lang="hr-HR" sz="2200" b="0" i="0" u="none" strike="noStrike" cap="none" normalizeH="0" baseline="0" dirty="0" smtClean="0">
              <a:ln>
                <a:noFill/>
              </a:ln>
              <a:solidFill>
                <a:schemeClr val="tx1"/>
              </a:solidFill>
              <a:effectLst/>
            </a:endParaRPr>
          </a:p>
        </p:txBody>
      </p:sp>
      <p:pic>
        <p:nvPicPr>
          <p:cNvPr id="4" name="Slika 5" descr="Nine Men's Morris - Ancient Games - Playing the Board Games of the Ancient  World"/>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971600" y="1340768"/>
            <a:ext cx="3168352" cy="1944216"/>
          </a:xfrm>
          <a:prstGeom prst="rect">
            <a:avLst/>
          </a:prstGeom>
          <a:noFill/>
          <a:ln>
            <a:noFill/>
          </a:ln>
        </p:spPr>
      </p:pic>
      <p:sp>
        <p:nvSpPr>
          <p:cNvPr id="5" name="TextBox 4"/>
          <p:cNvSpPr txBox="1"/>
          <p:nvPr/>
        </p:nvSpPr>
        <p:spPr>
          <a:xfrm>
            <a:off x="827584" y="3212976"/>
            <a:ext cx="5688632" cy="369332"/>
          </a:xfrm>
          <a:prstGeom prst="rect">
            <a:avLst/>
          </a:prstGeom>
          <a:noFill/>
        </p:spPr>
        <p:txBody>
          <a:bodyPr wrap="square" rtlCol="0">
            <a:spAutoFit/>
          </a:bodyPr>
          <a:lstStyle/>
          <a:p>
            <a:r>
              <a:rPr lang="hr-HR" b="1" dirty="0" smtClean="0"/>
              <a:t>                      merellus</a:t>
            </a:r>
            <a:endParaRPr lang="hr-HR" b="1" dirty="0"/>
          </a:p>
        </p:txBody>
      </p:sp>
      <p:pic>
        <p:nvPicPr>
          <p:cNvPr id="6" name="Slika 8" descr="Rota carved into the floor tiles of Via Arcadia in Ephesus, Turkey. Photo: Juan Carlos Campos, July 2011."/>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971600" y="3789040"/>
            <a:ext cx="3168352" cy="2232248"/>
          </a:xfrm>
          <a:prstGeom prst="rect">
            <a:avLst/>
          </a:prstGeom>
          <a:noFill/>
          <a:ln>
            <a:noFill/>
          </a:ln>
        </p:spPr>
      </p:pic>
      <p:pic>
        <p:nvPicPr>
          <p:cNvPr id="7" name="Slika 6" descr="Roman Rota Game in the Old Forum, Leptis Magna, Libya. Photo: Pablo Novoa Alvarez, 2011."/>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499992" y="3789040"/>
            <a:ext cx="2952328" cy="2232248"/>
          </a:xfrm>
          <a:prstGeom prst="rect">
            <a:avLst/>
          </a:prstGeom>
          <a:noFill/>
          <a:ln>
            <a:noFill/>
          </a:ln>
        </p:spPr>
      </p:pic>
      <p:sp>
        <p:nvSpPr>
          <p:cNvPr id="8" name="TextBox 7"/>
          <p:cNvSpPr txBox="1"/>
          <p:nvPr/>
        </p:nvSpPr>
        <p:spPr>
          <a:xfrm>
            <a:off x="683568" y="6093296"/>
            <a:ext cx="6120680" cy="369332"/>
          </a:xfrm>
          <a:prstGeom prst="rect">
            <a:avLst/>
          </a:prstGeom>
          <a:noFill/>
        </p:spPr>
        <p:txBody>
          <a:bodyPr wrap="square" rtlCol="0">
            <a:spAutoFit/>
          </a:bodyPr>
          <a:lstStyle/>
          <a:p>
            <a:r>
              <a:rPr lang="hr-HR" b="1" dirty="0" smtClean="0"/>
              <a:t>                           Terni lapilli </a:t>
            </a:r>
            <a:r>
              <a:rPr lang="hr-HR" dirty="0" smtClean="0"/>
              <a:t>(also known as Rota)</a:t>
            </a:r>
            <a:endParaRPr lang="hr-HR" dirty="0"/>
          </a:p>
        </p:txBody>
      </p:sp>
      <p:sp>
        <p:nvSpPr>
          <p:cNvPr id="9" name="Rectangle 8"/>
          <p:cNvSpPr/>
          <p:nvPr/>
        </p:nvSpPr>
        <p:spPr>
          <a:xfrm>
            <a:off x="4067944" y="3284984"/>
            <a:ext cx="3888432" cy="369332"/>
          </a:xfrm>
          <a:prstGeom prst="rect">
            <a:avLst/>
          </a:prstGeom>
        </p:spPr>
        <p:txBody>
          <a:bodyPr wrap="square">
            <a:spAutoFit/>
          </a:bodyPr>
          <a:lstStyle/>
          <a:p>
            <a:r>
              <a:rPr lang="hr-HR" b="1" dirty="0" smtClean="0"/>
              <a:t>                  Ludus latrunculorum</a:t>
            </a:r>
            <a:r>
              <a:rPr lang="hr-HR" dirty="0"/>
              <a:t> </a:t>
            </a:r>
          </a:p>
        </p:txBody>
      </p:sp>
      <p:pic>
        <p:nvPicPr>
          <p:cNvPr id="10" name="Slika 3" descr="Ludus Latrunculorum, medium - The Historic Games Shop"/>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788024" y="1340768"/>
            <a:ext cx="2520280" cy="19440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67544" y="774590"/>
            <a:ext cx="8676456"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57200" algn="l"/>
              </a:tabLst>
            </a:pPr>
            <a:r>
              <a:rPr kumimoji="0" lang="hr-HR" b="0" i="0" u="none" strike="noStrike" cap="none" normalizeH="0" baseline="0" dirty="0" smtClean="0">
                <a:ln>
                  <a:noFill/>
                </a:ln>
                <a:solidFill>
                  <a:srgbClr val="0D0D28"/>
                </a:solidFill>
                <a:effectLst/>
                <a:ea typeface="Times New Roman" pitchFamily="18" charset="0"/>
                <a:cs typeface="Times New Roman" pitchFamily="18" charset="0"/>
              </a:rPr>
              <a:t>The Rules for the Game of </a:t>
            </a:r>
            <a:r>
              <a:rPr kumimoji="0" lang="hr-HR" i="0" u="none" strike="noStrike" cap="none" normalizeH="0" baseline="0" dirty="0" smtClean="0">
                <a:ln>
                  <a:noFill/>
                </a:ln>
                <a:solidFill>
                  <a:srgbClr val="0D0D28"/>
                </a:solidFill>
                <a:effectLst/>
                <a:ea typeface="Times New Roman" pitchFamily="18" charset="0"/>
                <a:cs typeface="Times New Roman" pitchFamily="18" charset="0"/>
              </a:rPr>
              <a:t>ROTA/</a:t>
            </a:r>
            <a:r>
              <a:rPr kumimoji="0" lang="hr-HR" b="1" i="0" u="none" strike="noStrike" cap="none" normalizeH="0" baseline="0" dirty="0" smtClean="0">
                <a:ln>
                  <a:noFill/>
                </a:ln>
                <a:solidFill>
                  <a:srgbClr val="0D0D28"/>
                </a:solidFill>
                <a:effectLst/>
                <a:ea typeface="Times New Roman" pitchFamily="18" charset="0"/>
                <a:cs typeface="Times New Roman" pitchFamily="18" charset="0"/>
              </a:rPr>
              <a:t>TERNI LAPILLI:</a:t>
            </a:r>
            <a:endParaRPr kumimoji="0" lang="hr-HR" b="1" i="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tabLst>
                <a:tab pos="457200" algn="l"/>
              </a:tabLst>
            </a:pPr>
            <a:r>
              <a:rPr kumimoji="0" lang="hr-HR" sz="1200" b="0" i="0" u="none" strike="noStrike" cap="none" normalizeH="0" baseline="0" dirty="0" smtClean="0">
                <a:ln>
                  <a:noFill/>
                </a:ln>
                <a:solidFill>
                  <a:srgbClr val="0D0D28"/>
                </a:solidFill>
                <a:effectLst/>
                <a:ea typeface="Times New Roman" pitchFamily="18" charset="0"/>
                <a:cs typeface="Arial" pitchFamily="34" charset="0"/>
              </a:rPr>
              <a:t/>
            </a:r>
            <a:br>
              <a:rPr kumimoji="0" lang="hr-HR" sz="1200" b="0" i="0" u="none" strike="noStrike" cap="none" normalizeH="0" baseline="0" dirty="0" smtClean="0">
                <a:ln>
                  <a:noFill/>
                </a:ln>
                <a:solidFill>
                  <a:srgbClr val="0D0D28"/>
                </a:solidFill>
                <a:effectLst/>
                <a:ea typeface="Times New Roman" pitchFamily="18" charset="0"/>
                <a:cs typeface="Arial" pitchFamily="34" charset="0"/>
              </a:rPr>
            </a:br>
            <a:r>
              <a:rPr kumimoji="0" lang="hr-HR" b="0" i="0" u="none" strike="noStrike" cap="none" normalizeH="0" baseline="0" dirty="0" smtClean="0">
                <a:ln>
                  <a:noFill/>
                </a:ln>
                <a:solidFill>
                  <a:srgbClr val="0D0D28"/>
                </a:solidFill>
                <a:effectLst/>
                <a:ea typeface="Times New Roman" pitchFamily="18" charset="0"/>
                <a:cs typeface="Arial" pitchFamily="34" charset="0"/>
              </a:rPr>
              <a:t>- Each player gets THREE pieces.</a:t>
            </a:r>
            <a:endParaRPr kumimoji="0" lang="hr-H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hr-HR" b="0" i="0" u="none" strike="noStrike" cap="none" normalizeH="0" baseline="0" dirty="0" smtClean="0">
                <a:ln>
                  <a:noFill/>
                </a:ln>
                <a:solidFill>
                  <a:srgbClr val="0D0D28"/>
                </a:solidFill>
                <a:effectLst/>
                <a:ea typeface="Times New Roman" pitchFamily="18" charset="0"/>
                <a:cs typeface="Arial" pitchFamily="34" charset="0"/>
              </a:rPr>
              <a:t>-Each turn, players can put one piece on the board in any open spot.</a:t>
            </a:r>
            <a:endParaRPr kumimoji="0" lang="hr-H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hr-HR" b="0" i="0" u="none" strike="noStrike" cap="none" normalizeH="0" baseline="0" dirty="0" smtClean="0">
                <a:ln>
                  <a:noFill/>
                </a:ln>
                <a:solidFill>
                  <a:srgbClr val="0D0D28"/>
                </a:solidFill>
                <a:effectLst/>
                <a:ea typeface="Times New Roman" pitchFamily="18" charset="0"/>
                <a:cs typeface="Arial" pitchFamily="34" charset="0"/>
              </a:rPr>
              <a:t>-After all three pieces are on the board, a player must move one piece each turn.</a:t>
            </a:r>
            <a:endParaRPr kumimoji="0" lang="hr-H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hr-HR" b="0" i="0" u="none" strike="noStrike" cap="none" normalizeH="0" baseline="0" dirty="0" smtClean="0">
                <a:ln>
                  <a:noFill/>
                </a:ln>
                <a:solidFill>
                  <a:srgbClr val="0D0D28"/>
                </a:solidFill>
                <a:effectLst/>
                <a:ea typeface="Times New Roman" pitchFamily="18" charset="0"/>
                <a:cs typeface="Arial" pitchFamily="34" charset="0"/>
              </a:rPr>
              <a:t>-A piece may move along any line or curving edge of the circle to the next empty spot.</a:t>
            </a:r>
            <a:endParaRPr kumimoji="0" lang="hr-H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hr-HR" b="0" i="0" u="none" strike="noStrike" cap="none" normalizeH="0" baseline="0" dirty="0" smtClean="0">
                <a:ln>
                  <a:noFill/>
                </a:ln>
                <a:solidFill>
                  <a:srgbClr val="0D0D28"/>
                </a:solidFill>
                <a:effectLst/>
                <a:ea typeface="Times New Roman" pitchFamily="18" charset="0"/>
                <a:cs typeface="Arial" pitchFamily="34" charset="0"/>
              </a:rPr>
              <a:t>-A piece may not jump other pieces nor move more than one spot.</a:t>
            </a:r>
            <a:endParaRPr kumimoji="0" lang="hr-H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hr-HR" b="0" i="0" u="none" strike="noStrike" cap="none" normalizeH="0" baseline="0" dirty="0" smtClean="0">
                <a:ln>
                  <a:noFill/>
                </a:ln>
                <a:solidFill>
                  <a:srgbClr val="0D0D28"/>
                </a:solidFill>
                <a:effectLst/>
                <a:ea typeface="Times New Roman" pitchFamily="18" charset="0"/>
                <a:cs typeface="Arial" pitchFamily="34" charset="0"/>
              </a:rPr>
              <a:t>-The first person to get three in a row wins.</a:t>
            </a:r>
            <a:endParaRPr kumimoji="0" lang="hr-HR" b="0" i="0" u="none" strike="noStrike" cap="none" normalizeH="0" baseline="0" dirty="0" smtClean="0">
              <a:ln>
                <a:noFill/>
              </a:ln>
              <a:solidFill>
                <a:schemeClr val="tx1"/>
              </a:solidFill>
              <a:effectLst/>
            </a:endParaRPr>
          </a:p>
        </p:txBody>
      </p:sp>
      <p:sp>
        <p:nvSpPr>
          <p:cNvPr id="4" name="TextBox 3"/>
          <p:cNvSpPr txBox="1"/>
          <p:nvPr/>
        </p:nvSpPr>
        <p:spPr>
          <a:xfrm>
            <a:off x="539552" y="476672"/>
            <a:ext cx="4714176" cy="369332"/>
          </a:xfrm>
          <a:prstGeom prst="rect">
            <a:avLst/>
          </a:prstGeom>
          <a:noFill/>
        </p:spPr>
        <p:txBody>
          <a:bodyPr wrap="none" rtlCol="0">
            <a:spAutoFit/>
          </a:bodyPr>
          <a:lstStyle/>
          <a:p>
            <a:r>
              <a:rPr lang="hr-HR" dirty="0" smtClean="0"/>
              <a:t>We played two interesting ancient board games:</a:t>
            </a:r>
            <a:endParaRPr lang="hr-HR" dirty="0"/>
          </a:p>
        </p:txBody>
      </p:sp>
      <p:pic>
        <p:nvPicPr>
          <p:cNvPr id="19458" name="Picture 2" descr="C:\Documents and Settings\Marin\My Documents\Roman board games\IMG_20210308_174321.jpg"/>
          <p:cNvPicPr>
            <a:picLocks noChangeAspect="1" noChangeArrowheads="1"/>
          </p:cNvPicPr>
          <p:nvPr/>
        </p:nvPicPr>
        <p:blipFill>
          <a:blip r:embed="rId2" cstate="print"/>
          <a:srcRect/>
          <a:stretch>
            <a:fillRect/>
          </a:stretch>
        </p:blipFill>
        <p:spPr bwMode="auto">
          <a:xfrm>
            <a:off x="611560" y="3068960"/>
            <a:ext cx="2520280" cy="3410034"/>
          </a:xfrm>
          <a:prstGeom prst="rect">
            <a:avLst/>
          </a:prstGeom>
          <a:noFill/>
        </p:spPr>
      </p:pic>
      <p:pic>
        <p:nvPicPr>
          <p:cNvPr id="19459" name="Picture 3" descr="C:\Documents and Settings\Marin\My Documents\Roman board games\IMG_20210308_174404.jpg"/>
          <p:cNvPicPr>
            <a:picLocks noChangeAspect="1" noChangeArrowheads="1"/>
          </p:cNvPicPr>
          <p:nvPr/>
        </p:nvPicPr>
        <p:blipFill>
          <a:blip r:embed="rId3" cstate="print"/>
          <a:srcRect/>
          <a:stretch>
            <a:fillRect/>
          </a:stretch>
        </p:blipFill>
        <p:spPr bwMode="auto">
          <a:xfrm>
            <a:off x="3275856" y="3068960"/>
            <a:ext cx="2556900" cy="3409200"/>
          </a:xfrm>
          <a:prstGeom prst="rect">
            <a:avLst/>
          </a:prstGeom>
          <a:noFill/>
        </p:spPr>
      </p:pic>
      <p:pic>
        <p:nvPicPr>
          <p:cNvPr id="19460" name="Picture 4" descr="C:\Documents and Settings\Marin\My Documents\Roman board games\IMG_20210308_190829.jpg"/>
          <p:cNvPicPr>
            <a:picLocks noChangeAspect="1" noChangeArrowheads="1"/>
          </p:cNvPicPr>
          <p:nvPr/>
        </p:nvPicPr>
        <p:blipFill>
          <a:blip r:embed="rId4" cstate="print"/>
          <a:srcRect/>
          <a:stretch>
            <a:fillRect/>
          </a:stretch>
        </p:blipFill>
        <p:spPr bwMode="auto">
          <a:xfrm>
            <a:off x="5940152" y="3068960"/>
            <a:ext cx="2496617" cy="3409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Marin\My Documents\Roman board games\Roman board games.jpg"/>
          <p:cNvPicPr>
            <a:picLocks noChangeAspect="1" noChangeArrowheads="1"/>
          </p:cNvPicPr>
          <p:nvPr/>
        </p:nvPicPr>
        <p:blipFill>
          <a:blip r:embed="rId2" cstate="print"/>
          <a:srcRect/>
          <a:stretch>
            <a:fillRect/>
          </a:stretch>
        </p:blipFill>
        <p:spPr bwMode="auto">
          <a:xfrm>
            <a:off x="539552" y="476672"/>
            <a:ext cx="4464496" cy="5952661"/>
          </a:xfrm>
          <a:prstGeom prst="rect">
            <a:avLst/>
          </a:prstGeom>
          <a:noFill/>
        </p:spPr>
      </p:pic>
      <p:sp>
        <p:nvSpPr>
          <p:cNvPr id="3" name="TextBox 2"/>
          <p:cNvSpPr txBox="1"/>
          <p:nvPr/>
        </p:nvSpPr>
        <p:spPr>
          <a:xfrm>
            <a:off x="5220072" y="764704"/>
            <a:ext cx="3384376" cy="4493538"/>
          </a:xfrm>
          <a:prstGeom prst="rect">
            <a:avLst/>
          </a:prstGeom>
          <a:noFill/>
        </p:spPr>
        <p:txBody>
          <a:bodyPr wrap="square" rtlCol="0">
            <a:spAutoFit/>
          </a:bodyPr>
          <a:lstStyle/>
          <a:p>
            <a:r>
              <a:rPr lang="hr-HR" sz="2200" dirty="0" smtClean="0"/>
              <a:t>The mill game </a:t>
            </a:r>
            <a:br>
              <a:rPr lang="hr-HR" sz="2200" dirty="0" smtClean="0"/>
            </a:br>
            <a:r>
              <a:rPr lang="hr-HR" sz="2200" dirty="0" smtClean="0"/>
              <a:t>(Nine men’s morris, merellus)</a:t>
            </a:r>
            <a:br>
              <a:rPr lang="hr-HR" sz="2200" dirty="0" smtClean="0"/>
            </a:br>
            <a:r>
              <a:rPr lang="hr-HR" sz="2200" dirty="0" smtClean="0"/>
              <a:t>It is estimated that it was palyed as early as 1400 BC. It was popular in ancient Rome and it is still popular. </a:t>
            </a:r>
            <a:br>
              <a:rPr lang="hr-HR" sz="2200" dirty="0" smtClean="0"/>
            </a:br>
            <a:r>
              <a:rPr lang="hr-HR" sz="2200" dirty="0" smtClean="0"/>
              <a:t/>
            </a:r>
            <a:br>
              <a:rPr lang="hr-HR" sz="2200" dirty="0" smtClean="0"/>
            </a:br>
            <a:r>
              <a:rPr lang="hr-HR" sz="2200" dirty="0" smtClean="0"/>
              <a:t>This game and other games were </a:t>
            </a:r>
            <a:r>
              <a:rPr lang="en-US" sz="2200" dirty="0" smtClean="0"/>
              <a:t>found </a:t>
            </a:r>
            <a:r>
              <a:rPr lang="en-US" sz="2200" dirty="0"/>
              <a:t>carved into stones on many Roman roads and buildings around the Roman Empire.</a:t>
            </a:r>
            <a:endParaRPr lang="hr-HR"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Marin\My Documents\Roman board games\IMG_20210311_114358.jpg"/>
          <p:cNvPicPr>
            <a:picLocks noChangeAspect="1" noChangeArrowheads="1"/>
          </p:cNvPicPr>
          <p:nvPr/>
        </p:nvPicPr>
        <p:blipFill>
          <a:blip r:embed="rId2" cstate="print"/>
          <a:srcRect/>
          <a:stretch>
            <a:fillRect/>
          </a:stretch>
        </p:blipFill>
        <p:spPr bwMode="auto">
          <a:xfrm>
            <a:off x="2339752" y="3861048"/>
            <a:ext cx="3888432" cy="2841148"/>
          </a:xfrm>
          <a:prstGeom prst="rect">
            <a:avLst/>
          </a:prstGeom>
          <a:noFill/>
        </p:spPr>
      </p:pic>
      <p:pic>
        <p:nvPicPr>
          <p:cNvPr id="20483" name="Picture 3" descr="C:\Documents and Settings\Marin\My Documents\Roman board games\IMG_20210311_114132.jpg"/>
          <p:cNvPicPr>
            <a:picLocks noChangeAspect="1" noChangeArrowheads="1"/>
          </p:cNvPicPr>
          <p:nvPr/>
        </p:nvPicPr>
        <p:blipFill>
          <a:blip r:embed="rId3" cstate="print"/>
          <a:srcRect/>
          <a:stretch>
            <a:fillRect/>
          </a:stretch>
        </p:blipFill>
        <p:spPr bwMode="auto">
          <a:xfrm>
            <a:off x="4355976" y="332656"/>
            <a:ext cx="4200897" cy="3823604"/>
          </a:xfrm>
          <a:prstGeom prst="rect">
            <a:avLst/>
          </a:prstGeom>
          <a:noFill/>
        </p:spPr>
      </p:pic>
      <p:pic>
        <p:nvPicPr>
          <p:cNvPr id="20484" name="Picture 4" descr="C:\Documents and Settings\Marin\My Documents\Roman board games\IMG_20210311_114742.jpg"/>
          <p:cNvPicPr>
            <a:picLocks noChangeAspect="1" noChangeArrowheads="1"/>
          </p:cNvPicPr>
          <p:nvPr/>
        </p:nvPicPr>
        <p:blipFill>
          <a:blip r:embed="rId4" cstate="print"/>
          <a:srcRect/>
          <a:stretch>
            <a:fillRect/>
          </a:stretch>
        </p:blipFill>
        <p:spPr bwMode="auto">
          <a:xfrm>
            <a:off x="611561" y="332656"/>
            <a:ext cx="3481249" cy="3823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Chariot racin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123728" y="2924944"/>
            <a:ext cx="5256584" cy="3312368"/>
          </a:xfrm>
          <a:prstGeom prst="rect">
            <a:avLst/>
          </a:prstGeom>
          <a:noFill/>
          <a:ln>
            <a:noFill/>
          </a:ln>
        </p:spPr>
      </p:pic>
      <p:sp>
        <p:nvSpPr>
          <p:cNvPr id="3" name="TextBox 2"/>
          <p:cNvSpPr txBox="1"/>
          <p:nvPr/>
        </p:nvSpPr>
        <p:spPr>
          <a:xfrm>
            <a:off x="683568" y="692696"/>
            <a:ext cx="7920880" cy="3416320"/>
          </a:xfrm>
          <a:prstGeom prst="rect">
            <a:avLst/>
          </a:prstGeom>
          <a:noFill/>
        </p:spPr>
        <p:txBody>
          <a:bodyPr wrap="square" rtlCol="0">
            <a:spAutoFit/>
          </a:bodyPr>
          <a:lstStyle/>
          <a:p>
            <a:r>
              <a:rPr lang="hr-HR" sz="2200" b="1" dirty="0" smtClean="0"/>
              <a:t>Chariot racing</a:t>
            </a:r>
            <a:r>
              <a:rPr lang="hr-HR" sz="2200" dirty="0" smtClean="0"/>
              <a:t/>
            </a:r>
            <a:br>
              <a:rPr lang="hr-HR" sz="2200" dirty="0" smtClean="0"/>
            </a:br>
            <a:r>
              <a:rPr lang="hr-HR" sz="2200" dirty="0" smtClean="0"/>
              <a:t>Chariot </a:t>
            </a:r>
            <a:r>
              <a:rPr lang="hr-HR" sz="2200" dirty="0"/>
              <a:t>racing is one of the most popular among the ancient Roman sports. This sport was also played in Greece which was probably the inspiration for Roman chariot racing. </a:t>
            </a:r>
          </a:p>
          <a:p>
            <a:r>
              <a:rPr lang="hr-HR" sz="2200" dirty="0"/>
              <a:t>The Romans had </a:t>
            </a:r>
            <a:r>
              <a:rPr lang="hr-HR" sz="2200" dirty="0" smtClean="0"/>
              <a:t>a great interest </a:t>
            </a:r>
            <a:r>
              <a:rPr lang="hr-HR" sz="2200" dirty="0"/>
              <a:t>in this game. </a:t>
            </a:r>
            <a:r>
              <a:rPr lang="hr-HR" sz="2200" dirty="0" smtClean="0"/>
              <a:t>It even  </a:t>
            </a:r>
            <a:r>
              <a:rPr lang="hr-HR" sz="2200" dirty="0"/>
              <a:t>resulted in conflicts between the fans of different teams and </a:t>
            </a:r>
            <a:r>
              <a:rPr lang="hr-HR" sz="2200" dirty="0" smtClean="0"/>
              <a:t> </a:t>
            </a:r>
            <a:r>
              <a:rPr lang="hr-HR" sz="2200" dirty="0"/>
              <a:t>caused political clashes. </a:t>
            </a:r>
            <a:r>
              <a:rPr lang="hr-HR" sz="2200" dirty="0" smtClean="0"/>
              <a:t/>
            </a:r>
            <a:br>
              <a:rPr lang="hr-HR" sz="2200" dirty="0" smtClean="0"/>
            </a:br>
            <a:endParaRPr lang="hr-HR" sz="2200" dirty="0"/>
          </a:p>
          <a:p>
            <a:r>
              <a:rPr lang="hr-HR" sz="2200" dirty="0"/>
              <a:t> </a:t>
            </a:r>
          </a:p>
          <a:p>
            <a:endParaRPr lang="hr-H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260</Words>
  <Application>Microsoft Office PowerPoint</Application>
  <PresentationFormat>On-screen Show (4:3)</PresentationFormat>
  <Paragraphs>44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Marin Marsic</dc:creator>
  <cp:lastModifiedBy>Marin Marsic</cp:lastModifiedBy>
  <cp:revision>11</cp:revision>
  <dcterms:created xsi:type="dcterms:W3CDTF">2021-03-24T13:05:05Z</dcterms:created>
  <dcterms:modified xsi:type="dcterms:W3CDTF">2021-03-24T14:41:27Z</dcterms:modified>
</cp:coreProperties>
</file>