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8" r:id="rId4"/>
    <p:sldId id="269" r:id="rId5"/>
    <p:sldId id="264" r:id="rId6"/>
    <p:sldId id="257" r:id="rId7"/>
    <p:sldId id="265" r:id="rId8"/>
    <p:sldId id="262" r:id="rId9"/>
    <p:sldId id="261" r:id="rId10"/>
    <p:sldId id="267" r:id="rId11"/>
    <p:sldId id="258" r:id="rId12"/>
    <p:sldId id="266" r:id="rId13"/>
    <p:sldId id="260" r:id="rId14"/>
    <p:sldId id="25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8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D6D1-B733-4043-AF9F-A5FF837693F0}" type="datetimeFigureOut">
              <a:rPr lang="hr-HR" smtClean="0"/>
              <a:pPr/>
              <a:t>16.6.2021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662F-61A7-412A-8F4E-2CAF6B77C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rv.com/architecture.php" TargetMode="External"/><Relationship Id="rId3" Type="http://schemas.openxmlformats.org/officeDocument/2006/relationships/hyperlink" Target="https://www.hisour.com/types-of-ancient-roman-architecture-27607/" TargetMode="External"/><Relationship Id="rId7" Type="http://schemas.openxmlformats.org/officeDocument/2006/relationships/hyperlink" Target="https://www.historyforkids.net/roman-architecture.html" TargetMode="External"/><Relationship Id="rId2" Type="http://schemas.openxmlformats.org/officeDocument/2006/relationships/hyperlink" Target="http://www.visual-arts-cork.com/architecture/roman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scholarlyskater.com/2017/12/19/guide-classical-roman-architecture/" TargetMode="External"/><Relationship Id="rId5" Type="http://schemas.openxmlformats.org/officeDocument/2006/relationships/hyperlink" Target="https://www.smithsonianmag.com/history/the-secrets-of-ancient-romes-buildings-234992/" TargetMode="External"/><Relationship Id="rId10" Type="http://schemas.openxmlformats.org/officeDocument/2006/relationships/hyperlink" Target="https://www.pinterest.com/amronimri/roman-architecture/" TargetMode="External"/><Relationship Id="rId4" Type="http://schemas.openxmlformats.org/officeDocument/2006/relationships/hyperlink" Target="https://www.re-thinkingthefuture.com/fresh-perspectives/a1191-elements-of-ancient-roman-architecture/" TargetMode="External"/><Relationship Id="rId9" Type="http://schemas.openxmlformats.org/officeDocument/2006/relationships/hyperlink" Target="http://employees.oneonta.edu/farberas/arth/arth200/politics/roman_architectur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Osnovna škola Bartola Kašića</a:t>
            </a:r>
            <a:br>
              <a:rPr lang="hr-HR" sz="2000" dirty="0" smtClean="0"/>
            </a:br>
            <a:r>
              <a:rPr lang="hr-HR" sz="2000" dirty="0" smtClean="0"/>
              <a:t>Vinkovci</a:t>
            </a:r>
            <a:br>
              <a:rPr lang="hr-HR" sz="2000" dirty="0" smtClean="0"/>
            </a:br>
            <a:r>
              <a:rPr lang="hr-HR" sz="2000" dirty="0" smtClean="0"/>
              <a:t>Erasmus+ project 2020-2022</a:t>
            </a:r>
            <a:br>
              <a:rPr lang="hr-HR" sz="2000" dirty="0" smtClean="0"/>
            </a:br>
            <a:r>
              <a:rPr lang="hr-HR" sz="2000" b="1" dirty="0" smtClean="0"/>
              <a:t>How Roman are you?</a:t>
            </a:r>
            <a:br>
              <a:rPr lang="hr-HR" sz="2000" b="1" dirty="0" smtClean="0"/>
            </a:br>
            <a:r>
              <a:rPr lang="hr-HR" sz="2000" dirty="0" smtClean="0"/>
              <a:t>2020-1-DE03-KA229-077527_5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356992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ROMAN ARCHITECTURE</a:t>
            </a:r>
            <a:endParaRPr lang="hr-H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157192"/>
            <a:ext cx="4025641" cy="10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805970" cy="1800422"/>
          </a:xfrm>
          <a:prstGeom prst="rect">
            <a:avLst/>
          </a:prstGeom>
          <a:noFill/>
          <a:ln>
            <a:solidFill>
              <a:srgbClr val="2638E6">
                <a:alpha val="85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Marin\My Documents\ROMAN, architecture\IMG_20181123_07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5352531" cy="4017080"/>
          </a:xfrm>
          <a:prstGeom prst="rect">
            <a:avLst/>
          </a:prstGeom>
          <a:noFill/>
        </p:spPr>
      </p:pic>
      <p:pic>
        <p:nvPicPr>
          <p:cNvPr id="24579" name="Picture 3" descr="C:\Documents and Settings\Marin\My Documents\ROMAN, architecture\IMG_20181123_065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970974" cy="3962743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560" y="4848835"/>
            <a:ext cx="8136904" cy="1308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1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itchFamily="34" charset="0"/>
              </a:rPr>
              <a:t>Diocletian's Palace</a:t>
            </a:r>
            <a:r>
              <a:rPr lang="sr-Latn-CS" sz="2100" dirty="0" smtClean="0">
                <a:solidFill>
                  <a:srgbClr val="202122"/>
                </a:solidFill>
                <a:cs typeface="Arial" pitchFamily="34" charset="0"/>
              </a:rPr>
              <a:t> in Split, </a:t>
            </a:r>
            <a:r>
              <a:rPr kumimoji="0" lang="hr-HR" sz="21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itchFamily="34" charset="0"/>
              </a:rPr>
              <a:t>an ancient palace built for the</a:t>
            </a:r>
            <a:r>
              <a:rPr kumimoji="0" lang="hr-HR" sz="21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itchFamily="34" charset="0"/>
              </a:rPr>
              <a:t> Roman emperor Diocletian. The construction began in 295 AD. </a:t>
            </a:r>
            <a:r>
              <a:rPr kumimoji="0" lang="hr-HR" sz="21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itchFamily="34" charset="0"/>
              </a:rPr>
              <a:t/>
            </a:r>
            <a:br>
              <a:rPr kumimoji="0" lang="hr-HR" sz="21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itchFamily="34" charset="0"/>
              </a:rPr>
            </a:br>
            <a:r>
              <a:rPr kumimoji="0" lang="hr-HR" sz="21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itchFamily="34" charset="0"/>
              </a:rPr>
              <a:t>It was used as the retirement residence of Diocletian.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Architecture, Roman\IMG-20210524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49952" cy="4760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992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dirty="0" smtClean="0"/>
              <a:t>Roman aqueduct that is 1700 years old, built to bring water from the Jadro river to Diocletian’s Palace. It </a:t>
            </a:r>
            <a:r>
              <a:rPr lang="en-US" sz="2100" dirty="0" smtClean="0"/>
              <a:t>was constructed between the end of 3rd and beginning of the 4th century AD</a:t>
            </a:r>
            <a:r>
              <a:rPr lang="hr-HR" sz="2100" dirty="0" smtClean="0"/>
              <a:t>. It is 9 kilometres long.</a:t>
            </a:r>
            <a:endParaRPr lang="en-US" sz="21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IMG_20210609_125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140722" cy="5616624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Architecture, Roman\IMG_20210608_155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88432" cy="2916324"/>
          </a:xfrm>
          <a:prstGeom prst="rect">
            <a:avLst/>
          </a:prstGeom>
          <a:noFill/>
        </p:spPr>
      </p:pic>
      <p:pic>
        <p:nvPicPr>
          <p:cNvPr id="4" name="Picture 5" descr="C:\Documents and Settings\Marin\My Documents\Architecture, Roman\IMG_20210608_155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88313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Architecture, Roman\IMG_20210608_154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801882" cy="3600400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Architecture, Roman\IMG_20210608_155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114625" cy="2952000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Architecture, Roman\IMG_20210608_155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99432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876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hlinkClick r:id="rId2"/>
              </a:rPr>
              <a:t>http://www.visual-arts-cork.com/architecture/roman.htm#architecture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>
                <a:hlinkClick r:id="rId3"/>
              </a:rPr>
              <a:t>https://www.hisour.com/types-of-ancient-roman-architecture-27607/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sz="600" dirty="0" smtClean="0"/>
          </a:p>
          <a:p>
            <a:r>
              <a:rPr lang="hr-HR" dirty="0" smtClean="0">
                <a:hlinkClick r:id="rId4"/>
              </a:rPr>
              <a:t>https://www.re-thinkingthefuture.com/fresh-perspectives/a1191-elements-of-ancient-roman-architecture/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sz="600" dirty="0" smtClean="0"/>
          </a:p>
          <a:p>
            <a:r>
              <a:rPr lang="hr-HR" dirty="0" smtClean="0">
                <a:hlinkClick r:id="rId5"/>
              </a:rPr>
              <a:t>https://www.smithsonianmag.com/history/the-secrets-of-ancient-romes-buildings-234992/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>
                <a:hlinkClick r:id="rId6"/>
              </a:rPr>
              <a:t>https://ascholarlyskater.com/2017/12/19/guide-classical-roman-architecture/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>
                <a:hlinkClick r:id="rId7"/>
              </a:rPr>
              <a:t>https://www.historyforkids.net/roman-architecture.html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Sources: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4293096"/>
            <a:ext cx="76328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8"/>
              </a:rPr>
              <a:t> https://www.unrv.com/architecture.php</a:t>
            </a:r>
            <a:endParaRPr lang="hr-HR" dirty="0" smtClean="0"/>
          </a:p>
          <a:p>
            <a:r>
              <a:rPr lang="hr-HR" sz="800" dirty="0" smtClean="0"/>
              <a:t/>
            </a:r>
            <a:br>
              <a:rPr lang="hr-HR" sz="800" dirty="0" smtClean="0"/>
            </a:br>
            <a:r>
              <a:rPr lang="hr-HR" dirty="0" smtClean="0">
                <a:hlinkClick r:id="rId9"/>
              </a:rPr>
              <a:t>http://employees.oneonta.edu/farberas/arth/arth200/politics/roman_architecture.html</a:t>
            </a:r>
            <a:endParaRPr lang="hr-HR" dirty="0" smtClean="0"/>
          </a:p>
          <a:p>
            <a:endParaRPr lang="hr-HR" sz="800" dirty="0"/>
          </a:p>
          <a:p>
            <a:r>
              <a:rPr lang="hr-HR" dirty="0" smtClean="0">
                <a:hlinkClick r:id="rId10"/>
              </a:rPr>
              <a:t>https://www.pinterest.com/amronimri/roman-architecture/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11560" y="692696"/>
            <a:ext cx="8136904" cy="528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the Roman Empire expanded to the Mediterranean region and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also large areas of Europe, Roman architects wanted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achieve two aims: </a:t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demonstrate the greatness and power of Rome, </a:t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improve the life of Roman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citizens</a:t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achieve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this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they mastered a number of important architectural techniques, including the arch, the dome, the vault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use of concrete. </a:t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Roman engineers designed and built some of the greatest public buildings: temples, basilicas, amphitheatres, triumphal arches, monuments, and public baths. 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hr-H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Roman architects designed aqueducts, drainage systems, and bridges, a network of roads.</a:t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Planners developed a series of urban blueprints, based on army camps, to help create new towns .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36712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development of </a:t>
            </a:r>
            <a:r>
              <a:rPr lang="en-US" sz="2000" b="1" dirty="0" smtClean="0"/>
              <a:t>concrete </a:t>
            </a:r>
            <a:r>
              <a:rPr lang="hr-HR" sz="2000" dirty="0" smtClean="0"/>
              <a:t>was very important. </a:t>
            </a:r>
            <a:r>
              <a:rPr lang="en-US" sz="2000" dirty="0" smtClean="0"/>
              <a:t>Concrete </a:t>
            </a:r>
            <a:r>
              <a:rPr lang="en-US" sz="2000" dirty="0" smtClean="0"/>
              <a:t>is lighter </a:t>
            </a:r>
            <a:r>
              <a:rPr lang="en-US" sz="2000" dirty="0" smtClean="0"/>
              <a:t>than </a:t>
            </a:r>
            <a:r>
              <a:rPr lang="en-US" sz="2000" dirty="0" smtClean="0"/>
              <a:t>other building materials. It can take on many different shapes and doesn’t require as much support as stone does</a:t>
            </a:r>
            <a:r>
              <a:rPr lang="en-US" sz="2000" dirty="0" smtClean="0"/>
              <a:t>.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800" dirty="0" smtClean="0"/>
              <a:t/>
            </a:r>
            <a:br>
              <a:rPr lang="hr-HR" sz="800" dirty="0" smtClean="0"/>
            </a:br>
            <a:r>
              <a:rPr lang="hr-HR" sz="2000" dirty="0" smtClean="0"/>
              <a:t>The </a:t>
            </a:r>
            <a:r>
              <a:rPr lang="hr-HR" sz="2000" dirty="0" smtClean="0"/>
              <a:t>Romans perfected </a:t>
            </a:r>
            <a:r>
              <a:rPr lang="hr-HR" sz="2000" b="1" dirty="0" smtClean="0"/>
              <a:t>brick</a:t>
            </a:r>
            <a:r>
              <a:rPr lang="hr-HR" sz="2000" dirty="0" smtClean="0"/>
              <a:t>-making, they used fired clay bricks, which repalced earlier </a:t>
            </a:r>
            <a:r>
              <a:rPr lang="en-US" sz="2000" dirty="0" smtClean="0"/>
              <a:t>sun-dried mud-brick.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700" dirty="0" smtClean="0"/>
              <a:t/>
            </a:r>
            <a:br>
              <a:rPr lang="hr-HR" sz="700" dirty="0" smtClean="0"/>
            </a:br>
            <a:r>
              <a:rPr lang="hr-HR" sz="2000" dirty="0" smtClean="0"/>
              <a:t>Romans used different knids of </a:t>
            </a:r>
            <a:r>
              <a:rPr lang="hr-HR" sz="2000" b="1" dirty="0" smtClean="0"/>
              <a:t>stone</a:t>
            </a:r>
            <a:r>
              <a:rPr lang="hr-HR" sz="2000" dirty="0" smtClean="0"/>
              <a:t>.</a:t>
            </a:r>
            <a:br>
              <a:rPr lang="hr-HR" sz="2000" dirty="0" smtClean="0"/>
            </a:br>
            <a:endParaRPr lang="hr-HR" sz="800" dirty="0" smtClean="0"/>
          </a:p>
          <a:p>
            <a:r>
              <a:rPr lang="en-US" sz="2000" dirty="0" smtClean="0"/>
              <a:t>Roman architecture </a:t>
            </a:r>
            <a:r>
              <a:rPr lang="en-US" sz="2000" dirty="0" smtClean="0"/>
              <a:t>use</a:t>
            </a:r>
            <a:r>
              <a:rPr lang="hr-HR" sz="2000" dirty="0" smtClean="0"/>
              <a:t>d</a:t>
            </a:r>
            <a:r>
              <a:rPr lang="en-US" sz="2000" dirty="0" smtClean="0"/>
              <a:t> the </a:t>
            </a:r>
            <a:r>
              <a:rPr lang="en-US" sz="2000" b="1" dirty="0" smtClean="0"/>
              <a:t>arch</a:t>
            </a:r>
            <a:r>
              <a:rPr lang="hr-HR" sz="2000" dirty="0" smtClean="0"/>
              <a:t>: </a:t>
            </a:r>
            <a:r>
              <a:rPr lang="hr-HR" sz="2000" dirty="0" smtClean="0"/>
              <a:t>a</a:t>
            </a:r>
            <a:r>
              <a:rPr lang="en-US" sz="2000" dirty="0" smtClean="0"/>
              <a:t>n </a:t>
            </a:r>
            <a:r>
              <a:rPr lang="en-US" sz="2000" dirty="0" smtClean="0"/>
              <a:t>arch transfers all of its weight to its supporting columns, so there doesn’t need to be any wall between the columns.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800" dirty="0" smtClean="0"/>
              <a:t/>
            </a:r>
            <a:br>
              <a:rPr lang="hr-HR" sz="800" dirty="0" smtClean="0"/>
            </a:br>
            <a:r>
              <a:rPr lang="hr-HR" sz="2000" b="1" dirty="0" smtClean="0"/>
              <a:t>R</a:t>
            </a:r>
            <a:r>
              <a:rPr lang="en-US" sz="2000" b="1" dirty="0" err="1" smtClean="0"/>
              <a:t>oads</a:t>
            </a:r>
            <a:r>
              <a:rPr lang="en-US" sz="2000" b="1" dirty="0" smtClean="0"/>
              <a:t> </a:t>
            </a:r>
            <a:r>
              <a:rPr lang="en-US" sz="2000" dirty="0" smtClean="0"/>
              <a:t>began </a:t>
            </a:r>
            <a:r>
              <a:rPr lang="en-US" sz="2000" dirty="0" smtClean="0"/>
              <a:t>to be built in 500 BC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en-US" sz="2000" dirty="0" smtClean="0"/>
              <a:t>to</a:t>
            </a:r>
            <a:r>
              <a:rPr lang="hr-HR" sz="2000" dirty="0" smtClean="0"/>
              <a:t> make</a:t>
            </a:r>
            <a:r>
              <a:rPr lang="en-US" sz="2000" dirty="0" smtClean="0"/>
              <a:t> transportation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en-US" sz="2000" dirty="0" smtClean="0"/>
              <a:t>and </a:t>
            </a:r>
            <a:r>
              <a:rPr lang="en-US" sz="2000" dirty="0" smtClean="0"/>
              <a:t>expansion much easier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endParaRPr lang="en-US" sz="2000" dirty="0"/>
          </a:p>
        </p:txBody>
      </p:sp>
      <p:pic>
        <p:nvPicPr>
          <p:cNvPr id="11265" name="Picture 1" descr="C:\Documents and Settings\Marin\My Documents\Downloads\preuzm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149080"/>
            <a:ext cx="329970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8488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000" b="1" dirty="0" smtClean="0"/>
              <a:t>Roman architects deisgned and built lots of great buildings:</a:t>
            </a:r>
            <a:br>
              <a:rPr lang="hr-HR" sz="2000" b="1" dirty="0" smtClean="0"/>
            </a:b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en-US" sz="2000" b="1" dirty="0" smtClean="0"/>
              <a:t>Basilicas</a:t>
            </a:r>
            <a:r>
              <a:rPr lang="hr-HR" sz="2000" dirty="0" smtClean="0"/>
              <a:t>:</a:t>
            </a:r>
            <a:r>
              <a:rPr lang="en-US" sz="2000" dirty="0" smtClean="0"/>
              <a:t> used as administrative centers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en-US" sz="2000" dirty="0" smtClean="0"/>
          </a:p>
          <a:p>
            <a:r>
              <a:rPr lang="en-US" sz="2000" b="1" dirty="0" smtClean="0"/>
              <a:t>Aqueducts</a:t>
            </a:r>
            <a:r>
              <a:rPr lang="hr-HR" sz="2000" dirty="0" smtClean="0"/>
              <a:t>: </a:t>
            </a:r>
            <a:r>
              <a:rPr lang="en-US" sz="2000" dirty="0" smtClean="0"/>
              <a:t>used to carry water for many miles to overcrowded cities.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                     </a:t>
            </a:r>
            <a:r>
              <a:rPr lang="en-US" sz="2000" dirty="0" smtClean="0"/>
              <a:t>The first was built in the 4th century BCE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en-US" sz="2000" dirty="0" smtClean="0"/>
          </a:p>
          <a:p>
            <a:r>
              <a:rPr lang="en-US" sz="2000" b="1" dirty="0" smtClean="0"/>
              <a:t>Amphitheaters</a:t>
            </a:r>
            <a:r>
              <a:rPr lang="hr-HR" sz="2000" dirty="0" smtClean="0"/>
              <a:t>:</a:t>
            </a:r>
            <a:r>
              <a:rPr lang="en-US" sz="2000" dirty="0" smtClean="0"/>
              <a:t> were created to provide entertainment. The most famous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                            </a:t>
            </a:r>
            <a:r>
              <a:rPr lang="en-US" sz="2000" dirty="0" smtClean="0"/>
              <a:t> is the Col</a:t>
            </a:r>
            <a:r>
              <a:rPr lang="hr-HR" sz="2000" dirty="0" smtClean="0"/>
              <a:t>lo</a:t>
            </a:r>
            <a:r>
              <a:rPr lang="en-US" sz="2000" dirty="0" err="1" smtClean="0"/>
              <a:t>seum</a:t>
            </a:r>
            <a:r>
              <a:rPr lang="en-US" sz="2000" dirty="0" smtClean="0"/>
              <a:t> in Rome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en-US" sz="2000" dirty="0" smtClean="0"/>
          </a:p>
          <a:p>
            <a:r>
              <a:rPr lang="en-US" sz="2000" b="1" dirty="0" smtClean="0"/>
              <a:t>Temples</a:t>
            </a:r>
            <a:r>
              <a:rPr lang="hr-HR" sz="2000" dirty="0" smtClean="0"/>
              <a:t>:</a:t>
            </a:r>
            <a:r>
              <a:rPr lang="en-US" sz="2000" dirty="0" smtClean="0"/>
              <a:t> created to worship and honor the gods.</a:t>
            </a:r>
            <a:endParaRPr lang="hr-HR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Triumphal arches and columns</a:t>
            </a:r>
            <a:r>
              <a:rPr lang="hr-HR" sz="2000" dirty="0" smtClean="0"/>
              <a:t>: </a:t>
            </a:r>
            <a:r>
              <a:rPr lang="en-US" sz="2000" dirty="0" smtClean="0"/>
              <a:t>which were used to tell the stories of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</a:t>
            </a:r>
            <a:r>
              <a:rPr lang="en-US" sz="2000" dirty="0" smtClean="0"/>
              <a:t>great battles.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en-US" sz="2000" dirty="0" smtClean="0"/>
          </a:p>
          <a:p>
            <a:r>
              <a:rPr lang="en-US" sz="2000" b="1" dirty="0" smtClean="0"/>
              <a:t>Bathhouses</a:t>
            </a:r>
            <a:r>
              <a:rPr lang="hr-HR" sz="2000" dirty="0" smtClean="0"/>
              <a:t>:</a:t>
            </a:r>
            <a:r>
              <a:rPr lang="en-US" sz="2000" dirty="0" smtClean="0"/>
              <a:t> served as meeting places as well as a place to get clean in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                      </a:t>
            </a:r>
            <a:r>
              <a:rPr lang="en-US" sz="2000" dirty="0" smtClean="0"/>
              <a:t> warm water.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rin\My Documents\ROMAN, architecture\Copy of IMG_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52928" cy="40426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501317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The </a:t>
            </a:r>
            <a:r>
              <a:rPr lang="en-US" sz="2100" dirty="0" err="1" smtClean="0"/>
              <a:t>Verige</a:t>
            </a:r>
            <a:r>
              <a:rPr lang="en-US" sz="2100" dirty="0" smtClean="0"/>
              <a:t> </a:t>
            </a:r>
            <a:r>
              <a:rPr lang="en-US" sz="2100" b="1" dirty="0" smtClean="0"/>
              <a:t>Roman Villa </a:t>
            </a:r>
            <a:r>
              <a:rPr lang="hr-HR" sz="2100" dirty="0" smtClean="0"/>
              <a:t>– remains of </a:t>
            </a:r>
            <a:r>
              <a:rPr lang="en-US" sz="2100" dirty="0" smtClean="0"/>
              <a:t> a villa </a:t>
            </a:r>
            <a:r>
              <a:rPr lang="en-US" sz="2100" dirty="0" err="1" smtClean="0"/>
              <a:t>rustica</a:t>
            </a:r>
            <a:r>
              <a:rPr lang="en-US" sz="2100" dirty="0" smtClean="0"/>
              <a:t> located in the bay of </a:t>
            </a:r>
            <a:r>
              <a:rPr lang="en-US" sz="2100" dirty="0" err="1" smtClean="0"/>
              <a:t>Verige</a:t>
            </a:r>
            <a:r>
              <a:rPr lang="en-US" sz="2100" dirty="0" smtClean="0"/>
              <a:t> off the coast of Istria, within </a:t>
            </a:r>
            <a:r>
              <a:rPr lang="en-US" sz="2100" dirty="0" err="1" smtClean="0"/>
              <a:t>Brijuni</a:t>
            </a:r>
            <a:r>
              <a:rPr lang="en-US" sz="2100" dirty="0" smtClean="0"/>
              <a:t> National Park</a:t>
            </a:r>
            <a:r>
              <a:rPr lang="hr-HR" sz="2100" dirty="0" smtClean="0"/>
              <a:t>, Croatia. </a:t>
            </a:r>
            <a:r>
              <a:rPr lang="en-US" sz="2100" dirty="0" smtClean="0"/>
              <a:t>The construction of the villa began in the 1st century BC</a:t>
            </a:r>
            <a:r>
              <a:rPr lang="hr-HR" sz="2100" dirty="0" smtClean="0"/>
              <a:t>. </a:t>
            </a:r>
            <a:r>
              <a:rPr lang="en-US" sz="2100" dirty="0" smtClean="0"/>
              <a:t>Some parts of the villa were used until the 6th century.</a:t>
            </a:r>
            <a:endParaRPr lang="hr-H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Marin\My Documents\Architecture, Roman\IMG-20210603-WA0001.jpg"/>
          <p:cNvPicPr>
            <a:picLocks noChangeAspect="1" noChangeArrowheads="1"/>
          </p:cNvPicPr>
          <p:nvPr/>
        </p:nvPicPr>
        <p:blipFill>
          <a:blip r:embed="rId2" cstate="print"/>
          <a:srcRect b="258"/>
          <a:stretch>
            <a:fillRect/>
          </a:stretch>
        </p:blipFill>
        <p:spPr bwMode="auto">
          <a:xfrm>
            <a:off x="899592" y="548680"/>
            <a:ext cx="3466263" cy="4680000"/>
          </a:xfrm>
          <a:prstGeom prst="rect">
            <a:avLst/>
          </a:prstGeom>
          <a:noFill/>
        </p:spPr>
      </p:pic>
      <p:pic>
        <p:nvPicPr>
          <p:cNvPr id="5124" name="Picture 4" descr="C:\Documents and Settings\Marin\My Documents\Architecture, Roman\IMG-20210603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404879" cy="46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37321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Temple of Augustus </a:t>
            </a:r>
            <a:r>
              <a:rPr lang="hr-HR" sz="2200" dirty="0" smtClean="0"/>
              <a:t>in Pula, Roman temple dedicated to emperor Augustus, probably built between 2 BC and  14 AD. </a:t>
            </a:r>
            <a:endParaRPr lang="hr-HR" sz="22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45654" y="46833"/>
            <a:ext cx="45719" cy="3635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IMG_20210519_184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62390" cy="4583659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IMG_20210519_184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464496" cy="459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ROMAN, architecture\IMG_20181123_06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562200" cy="4752528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Architecture, Roman\IMG-20210603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3"/>
            <a:ext cx="3600400" cy="48005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522920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Arch of the Sergii</a:t>
            </a:r>
            <a:r>
              <a:rPr lang="hr-HR" sz="2000" dirty="0" smtClean="0"/>
              <a:t>, Roman triumphal arch, called Golden gate, in Pula, constructed 29-27 BC.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2292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 Silver Gate</a:t>
            </a:r>
            <a:r>
              <a:rPr lang="en-US" sz="2000" dirty="0" smtClean="0"/>
              <a:t> </a:t>
            </a:r>
            <a:r>
              <a:rPr lang="hr-HR" sz="2000" dirty="0" smtClean="0"/>
              <a:t>/</a:t>
            </a:r>
            <a:r>
              <a:rPr lang="en-US" sz="2000" dirty="0" err="1" smtClean="0"/>
              <a:t>Porta</a:t>
            </a:r>
            <a:r>
              <a:rPr lang="en-US" sz="2000" dirty="0" smtClean="0"/>
              <a:t> </a:t>
            </a:r>
            <a:r>
              <a:rPr lang="en-US" sz="2000" dirty="0" err="1" smtClean="0"/>
              <a:t>argentea</a:t>
            </a:r>
            <a:r>
              <a:rPr lang="hr-HR" sz="2000" dirty="0" smtClean="0"/>
              <a:t> </a:t>
            </a:r>
            <a:r>
              <a:rPr lang="en-US" sz="2000" dirty="0" smtClean="0"/>
              <a:t>, or "the Eastern gate" is one of the four Roman gates into </a:t>
            </a:r>
            <a:r>
              <a:rPr lang="hr-HR" sz="2000" dirty="0" smtClean="0"/>
              <a:t>the </a:t>
            </a:r>
            <a:r>
              <a:rPr lang="en-US" sz="2000" dirty="0" err="1" smtClean="0"/>
              <a:t>Diocl</a:t>
            </a:r>
            <a:r>
              <a:rPr lang="hr-HR" sz="2000" dirty="0" smtClean="0"/>
              <a:t>etian’s palace in Split.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Architecture, Roman\IMG-20210603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880320" cy="3840427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Architecture, Roman\IMG-20210603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8680"/>
            <a:ext cx="5088566" cy="3816424"/>
          </a:xfrm>
          <a:prstGeom prst="rect">
            <a:avLst/>
          </a:prstGeom>
          <a:noFill/>
        </p:spPr>
      </p:pic>
      <p:pic>
        <p:nvPicPr>
          <p:cNvPr id="2050" name="Picture 2" descr="C:\Documents and Settings\Marin\My Documents\IMG_20210519_184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1728192" cy="21299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4653136"/>
            <a:ext cx="61206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The </a:t>
            </a:r>
            <a:r>
              <a:rPr lang="en-US" sz="2100" b="1" dirty="0" smtClean="0"/>
              <a:t>Pula Arena</a:t>
            </a:r>
            <a:r>
              <a:rPr lang="en-US" sz="2100" dirty="0" smtClean="0"/>
              <a:t> is a </a:t>
            </a:r>
            <a:r>
              <a:rPr lang="hr-HR" sz="2100" dirty="0" smtClean="0"/>
              <a:t>Roman amphitheatre </a:t>
            </a:r>
            <a:r>
              <a:rPr lang="en-US" sz="2100" dirty="0" smtClean="0"/>
              <a:t>located in </a:t>
            </a:r>
            <a:r>
              <a:rPr lang="en-US" sz="2100" dirty="0" err="1" smtClean="0"/>
              <a:t>Pu</a:t>
            </a:r>
            <a:r>
              <a:rPr lang="hr-HR" sz="2100" dirty="0" smtClean="0"/>
              <a:t>la.</a:t>
            </a:r>
            <a:r>
              <a:rPr lang="en-US" sz="2100" dirty="0" smtClean="0"/>
              <a:t> It is the only remaining Roman amphitheatre </a:t>
            </a:r>
            <a:r>
              <a:rPr lang="hr-HR" sz="2100" dirty="0" smtClean="0"/>
              <a:t>with </a:t>
            </a:r>
            <a:r>
              <a:rPr lang="en-US" sz="2100" dirty="0" smtClean="0"/>
              <a:t>four side towers entirely preserved. It was constructed between 27 BC and AD 68, and is among the world's six largest surviving Roman arenas.</a:t>
            </a:r>
            <a:endParaRPr lang="hr-H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232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16</cp:revision>
  <dcterms:created xsi:type="dcterms:W3CDTF">2021-06-09T08:07:37Z</dcterms:created>
  <dcterms:modified xsi:type="dcterms:W3CDTF">2021-06-16T12:22:42Z</dcterms:modified>
</cp:coreProperties>
</file>