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9" r:id="rId3"/>
    <p:sldId id="270" r:id="rId4"/>
    <p:sldId id="267" r:id="rId5"/>
    <p:sldId id="268" r:id="rId6"/>
    <p:sldId id="258" r:id="rId7"/>
    <p:sldId id="259" r:id="rId8"/>
    <p:sldId id="260" r:id="rId9"/>
    <p:sldId id="261" r:id="rId10"/>
    <p:sldId id="262" r:id="rId11"/>
    <p:sldId id="264" r:id="rId12"/>
    <p:sldId id="265" r:id="rId13"/>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5"/>
    <a:srgbClr val="E7E7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16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r-HR"/>
          </a:p>
        </p:txBody>
      </p:sp>
      <p:sp>
        <p:nvSpPr>
          <p:cNvPr id="4" name="Date Placeholder 3"/>
          <p:cNvSpPr>
            <a:spLocks noGrp="1"/>
          </p:cNvSpPr>
          <p:nvPr>
            <p:ph type="dt" sz="half" idx="10"/>
          </p:nvPr>
        </p:nvSpPr>
        <p:spPr/>
        <p:txBody>
          <a:bodyPr/>
          <a:lstStyle/>
          <a:p>
            <a:fld id="{BF364DC4-4396-4C0C-9787-D21F85B935BF}" type="datetimeFigureOut">
              <a:rPr lang="hr-HR" smtClean="0"/>
              <a:pPr/>
              <a:t>5.11.2021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A0D5E16-3AB1-4BFA-9838-EA9AA35A646B}" type="slidenum">
              <a:rPr lang="hr-HR" smtClean="0"/>
              <a:pPr/>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BF364DC4-4396-4C0C-9787-D21F85B935BF}" type="datetimeFigureOut">
              <a:rPr lang="hr-HR" smtClean="0"/>
              <a:pPr/>
              <a:t>5.11.2021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A0D5E16-3AB1-4BFA-9838-EA9AA35A646B}"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BF364DC4-4396-4C0C-9787-D21F85B935BF}" type="datetimeFigureOut">
              <a:rPr lang="hr-HR" smtClean="0"/>
              <a:pPr/>
              <a:t>5.11.2021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A0D5E16-3AB1-4BFA-9838-EA9AA35A646B}"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BF364DC4-4396-4C0C-9787-D21F85B935BF}" type="datetimeFigureOut">
              <a:rPr lang="hr-HR" smtClean="0"/>
              <a:pPr/>
              <a:t>5.11.2021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A0D5E16-3AB1-4BFA-9838-EA9AA35A646B}" type="slidenum">
              <a:rPr lang="hr-HR" smtClean="0"/>
              <a:pPr/>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364DC4-4396-4C0C-9787-D21F85B935BF}" type="datetimeFigureOut">
              <a:rPr lang="hr-HR" smtClean="0"/>
              <a:pPr/>
              <a:t>5.11.2021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A0D5E16-3AB1-4BFA-9838-EA9AA35A646B}" type="slidenum">
              <a:rPr lang="hr-HR" smtClean="0"/>
              <a:pPr/>
              <a:t>‹#›</a:t>
            </a:fld>
            <a:endParaRPr lang="hr-H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4"/>
          <p:cNvSpPr>
            <a:spLocks noGrp="1"/>
          </p:cNvSpPr>
          <p:nvPr>
            <p:ph type="dt" sz="half" idx="10"/>
          </p:nvPr>
        </p:nvSpPr>
        <p:spPr/>
        <p:txBody>
          <a:bodyPr/>
          <a:lstStyle/>
          <a:p>
            <a:fld id="{BF364DC4-4396-4C0C-9787-D21F85B935BF}" type="datetimeFigureOut">
              <a:rPr lang="hr-HR" smtClean="0"/>
              <a:pPr/>
              <a:t>5.11.2021</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8A0D5E16-3AB1-4BFA-9838-EA9AA35A646B}" type="slidenum">
              <a:rPr lang="hr-HR" smtClean="0"/>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Date Placeholder 6"/>
          <p:cNvSpPr>
            <a:spLocks noGrp="1"/>
          </p:cNvSpPr>
          <p:nvPr>
            <p:ph type="dt" sz="half" idx="10"/>
          </p:nvPr>
        </p:nvSpPr>
        <p:spPr/>
        <p:txBody>
          <a:bodyPr/>
          <a:lstStyle/>
          <a:p>
            <a:fld id="{BF364DC4-4396-4C0C-9787-D21F85B935BF}" type="datetimeFigureOut">
              <a:rPr lang="hr-HR" smtClean="0"/>
              <a:pPr/>
              <a:t>5.11.2021</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8A0D5E16-3AB1-4BFA-9838-EA9AA35A646B}" type="slidenum">
              <a:rPr lang="hr-HR" smtClean="0"/>
              <a:pPr/>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Date Placeholder 2"/>
          <p:cNvSpPr>
            <a:spLocks noGrp="1"/>
          </p:cNvSpPr>
          <p:nvPr>
            <p:ph type="dt" sz="half" idx="10"/>
          </p:nvPr>
        </p:nvSpPr>
        <p:spPr/>
        <p:txBody>
          <a:bodyPr/>
          <a:lstStyle/>
          <a:p>
            <a:fld id="{BF364DC4-4396-4C0C-9787-D21F85B935BF}" type="datetimeFigureOut">
              <a:rPr lang="hr-HR" smtClean="0"/>
              <a:pPr/>
              <a:t>5.11.2021</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8A0D5E16-3AB1-4BFA-9838-EA9AA35A646B}" type="slidenum">
              <a:rPr lang="hr-HR" smtClean="0"/>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364DC4-4396-4C0C-9787-D21F85B935BF}" type="datetimeFigureOut">
              <a:rPr lang="hr-HR" smtClean="0"/>
              <a:pPr/>
              <a:t>5.11.2021</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8A0D5E16-3AB1-4BFA-9838-EA9AA35A646B}"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364DC4-4396-4C0C-9787-D21F85B935BF}" type="datetimeFigureOut">
              <a:rPr lang="hr-HR" smtClean="0"/>
              <a:pPr/>
              <a:t>5.11.2021</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8A0D5E16-3AB1-4BFA-9838-EA9AA35A646B}" type="slidenum">
              <a:rPr lang="hr-HR" smtClean="0"/>
              <a:pPr/>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364DC4-4396-4C0C-9787-D21F85B935BF}" type="datetimeFigureOut">
              <a:rPr lang="hr-HR" smtClean="0"/>
              <a:pPr/>
              <a:t>5.11.2021</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8A0D5E16-3AB1-4BFA-9838-EA9AA35A646B}" type="slidenum">
              <a:rPr lang="hr-HR" smtClean="0"/>
              <a:pPr/>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5">
            <a:alpha val="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hr-H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364DC4-4396-4C0C-9787-D21F85B935BF}" type="datetimeFigureOut">
              <a:rPr lang="hr-HR" smtClean="0"/>
              <a:pPr/>
              <a:t>5.11.2021</a:t>
            </a:fld>
            <a:endParaRPr lang="hr-H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0D5E16-3AB1-4BFA-9838-EA9AA35A646B}" type="slidenum">
              <a:rPr lang="hr-HR" smtClean="0"/>
              <a:pPr/>
              <a:t>‹#›</a:t>
            </a:fld>
            <a:endParaRPr lang="hr-H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476672"/>
            <a:ext cx="3384376" cy="1631216"/>
          </a:xfrm>
          <a:prstGeom prst="rect">
            <a:avLst/>
          </a:prstGeom>
          <a:noFill/>
        </p:spPr>
        <p:txBody>
          <a:bodyPr wrap="square" rtlCol="0">
            <a:spAutoFit/>
          </a:bodyPr>
          <a:lstStyle/>
          <a:p>
            <a:r>
              <a:rPr lang="hr-HR" sz="2000" dirty="0" smtClean="0"/>
              <a:t>OŠ Bartola Kašića</a:t>
            </a:r>
            <a:br>
              <a:rPr lang="hr-HR" sz="2000" dirty="0" smtClean="0"/>
            </a:br>
            <a:r>
              <a:rPr lang="hr-HR" sz="2000" dirty="0" smtClean="0"/>
              <a:t>Vinkovci</a:t>
            </a:r>
            <a:br>
              <a:rPr lang="hr-HR" sz="2000" dirty="0" smtClean="0"/>
            </a:br>
            <a:r>
              <a:rPr lang="hr-HR" sz="2000" dirty="0" smtClean="0"/>
              <a:t>Erasmus+ project 2020-2022</a:t>
            </a:r>
            <a:br>
              <a:rPr lang="hr-HR" sz="2000" dirty="0" smtClean="0"/>
            </a:br>
            <a:r>
              <a:rPr lang="hr-HR" sz="2000" b="1" dirty="0" smtClean="0"/>
              <a:t>How Roman are you?</a:t>
            </a:r>
            <a:br>
              <a:rPr lang="hr-HR" sz="2000" b="1" dirty="0" smtClean="0"/>
            </a:br>
            <a:r>
              <a:rPr lang="hr-HR" sz="2000" dirty="0" smtClean="0"/>
              <a:t>2020-1-DE03-KA229-077527_5</a:t>
            </a:r>
            <a:endParaRPr lang="hr-HR" sz="2000" dirty="0"/>
          </a:p>
        </p:txBody>
      </p:sp>
      <p:sp>
        <p:nvSpPr>
          <p:cNvPr id="5" name="TextBox 4"/>
          <p:cNvSpPr txBox="1"/>
          <p:nvPr/>
        </p:nvSpPr>
        <p:spPr>
          <a:xfrm>
            <a:off x="1619672" y="3068960"/>
            <a:ext cx="6408712" cy="1323439"/>
          </a:xfrm>
          <a:prstGeom prst="rect">
            <a:avLst/>
          </a:prstGeom>
          <a:noFill/>
        </p:spPr>
        <p:txBody>
          <a:bodyPr wrap="square" rtlCol="0">
            <a:spAutoFit/>
          </a:bodyPr>
          <a:lstStyle/>
          <a:p>
            <a:r>
              <a:rPr lang="hr-HR" sz="4000" dirty="0" smtClean="0"/>
              <a:t>T</a:t>
            </a:r>
            <a:r>
              <a:rPr lang="en-US" sz="4000" dirty="0" smtClean="0"/>
              <a:t>he </a:t>
            </a:r>
            <a:r>
              <a:rPr lang="en-US" sz="4000" dirty="0" smtClean="0"/>
              <a:t>relation of our region </a:t>
            </a:r>
            <a:r>
              <a:rPr lang="hr-HR" sz="4000" dirty="0" smtClean="0"/>
              <a:t/>
            </a:r>
            <a:br>
              <a:rPr lang="hr-HR" sz="4000" dirty="0" smtClean="0"/>
            </a:br>
            <a:r>
              <a:rPr lang="hr-HR" sz="4000" dirty="0" smtClean="0"/>
              <a:t>           </a:t>
            </a:r>
            <a:r>
              <a:rPr lang="en-US" sz="4000" dirty="0" smtClean="0"/>
              <a:t>to </a:t>
            </a:r>
            <a:r>
              <a:rPr lang="en-US" sz="4000" dirty="0" smtClean="0"/>
              <a:t>the </a:t>
            </a:r>
            <a:r>
              <a:rPr lang="en-US" sz="4000" dirty="0" smtClean="0"/>
              <a:t>Romans</a:t>
            </a:r>
            <a:endParaRPr lang="hr-HR" sz="4000" dirty="0"/>
          </a:p>
        </p:txBody>
      </p:sp>
      <p:pic>
        <p:nvPicPr>
          <p:cNvPr id="6" name="Picture 5" descr="C:\Documents and Settings\Marin\My Documents\ZASTAVE i LOGO, SCC, W.A.T.E.R\DISCLAIMER, LOGO, AMPEU\eu_flag_co_funded_pos_rgb_right.jpg"/>
          <p:cNvPicPr/>
          <p:nvPr/>
        </p:nvPicPr>
        <p:blipFill>
          <a:blip r:embed="rId2" cstate="print"/>
          <a:srcRect/>
          <a:stretch>
            <a:fillRect/>
          </a:stretch>
        </p:blipFill>
        <p:spPr bwMode="auto">
          <a:xfrm>
            <a:off x="4139952" y="5013176"/>
            <a:ext cx="4385681" cy="1253616"/>
          </a:xfrm>
          <a:prstGeom prst="rect">
            <a:avLst/>
          </a:prstGeom>
          <a:noFill/>
          <a:ln w="9525">
            <a:noFill/>
            <a:miter lim="800000"/>
            <a:headEnd/>
            <a:tailEnd/>
          </a:ln>
        </p:spPr>
      </p:pic>
      <p:pic>
        <p:nvPicPr>
          <p:cNvPr id="1026" name="Picture 2" descr="C:\Documents and Settings\Marin\My Documents\ROMAN , logo, 2 banera\logo erasmus_pt.jpg"/>
          <p:cNvPicPr>
            <a:picLocks noChangeAspect="1" noChangeArrowheads="1"/>
          </p:cNvPicPr>
          <p:nvPr/>
        </p:nvPicPr>
        <p:blipFill>
          <a:blip r:embed="rId3" cstate="print"/>
          <a:srcRect/>
          <a:stretch>
            <a:fillRect/>
          </a:stretch>
        </p:blipFill>
        <p:spPr bwMode="auto">
          <a:xfrm>
            <a:off x="6588224" y="404664"/>
            <a:ext cx="2054672" cy="204577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404664"/>
            <a:ext cx="7776864" cy="461665"/>
          </a:xfrm>
          <a:prstGeom prst="rect">
            <a:avLst/>
          </a:prstGeom>
          <a:noFill/>
        </p:spPr>
        <p:txBody>
          <a:bodyPr wrap="square" rtlCol="0">
            <a:spAutoFit/>
          </a:bodyPr>
          <a:lstStyle/>
          <a:p>
            <a:r>
              <a:rPr lang="hr-HR" sz="2400" dirty="0" smtClean="0"/>
              <a:t>Shops and cafes in Vinkovci:</a:t>
            </a:r>
            <a:endParaRPr lang="hr-HR" sz="2400" dirty="0"/>
          </a:p>
        </p:txBody>
      </p:sp>
      <p:pic>
        <p:nvPicPr>
          <p:cNvPr id="1026" name="Picture 2" descr="C:\Documents and Settings\Marin\My Documents\ANCIENTS\IMG_20201107_103905.jpg"/>
          <p:cNvPicPr>
            <a:picLocks noChangeAspect="1" noChangeArrowheads="1"/>
          </p:cNvPicPr>
          <p:nvPr/>
        </p:nvPicPr>
        <p:blipFill>
          <a:blip r:embed="rId2" cstate="print"/>
          <a:srcRect/>
          <a:stretch>
            <a:fillRect/>
          </a:stretch>
        </p:blipFill>
        <p:spPr bwMode="auto">
          <a:xfrm>
            <a:off x="395536" y="980728"/>
            <a:ext cx="3225797" cy="2928272"/>
          </a:xfrm>
          <a:prstGeom prst="rect">
            <a:avLst/>
          </a:prstGeom>
          <a:noFill/>
        </p:spPr>
      </p:pic>
      <p:pic>
        <p:nvPicPr>
          <p:cNvPr id="1027" name="Picture 3" descr="C:\Documents and Settings\Marin\My Documents\ANCIENTS\IMG_20201107_104055.jpg"/>
          <p:cNvPicPr>
            <a:picLocks noChangeAspect="1" noChangeArrowheads="1"/>
          </p:cNvPicPr>
          <p:nvPr/>
        </p:nvPicPr>
        <p:blipFill>
          <a:blip r:embed="rId3" cstate="print"/>
          <a:srcRect/>
          <a:stretch>
            <a:fillRect/>
          </a:stretch>
        </p:blipFill>
        <p:spPr bwMode="auto">
          <a:xfrm>
            <a:off x="323528" y="4149080"/>
            <a:ext cx="3767137" cy="2381250"/>
          </a:xfrm>
          <a:prstGeom prst="rect">
            <a:avLst/>
          </a:prstGeom>
          <a:noFill/>
        </p:spPr>
      </p:pic>
      <p:pic>
        <p:nvPicPr>
          <p:cNvPr id="1028" name="Picture 4" descr="C:\Documents and Settings\Marin\My Documents\ANCIENTS\IMG_20201107_110302.jpg"/>
          <p:cNvPicPr>
            <a:picLocks noChangeAspect="1" noChangeArrowheads="1"/>
          </p:cNvPicPr>
          <p:nvPr/>
        </p:nvPicPr>
        <p:blipFill>
          <a:blip r:embed="rId4" cstate="print"/>
          <a:srcRect/>
          <a:stretch>
            <a:fillRect/>
          </a:stretch>
        </p:blipFill>
        <p:spPr bwMode="auto">
          <a:xfrm>
            <a:off x="4283968" y="980728"/>
            <a:ext cx="4098602" cy="2960392"/>
          </a:xfrm>
          <a:prstGeom prst="rect">
            <a:avLst/>
          </a:prstGeom>
          <a:noFill/>
        </p:spPr>
      </p:pic>
      <p:pic>
        <p:nvPicPr>
          <p:cNvPr id="1029" name="Picture 5" descr="C:\Documents and Settings\Marin\My Documents\ANCIENTS\IMG_20201107_112857.jpg"/>
          <p:cNvPicPr>
            <a:picLocks noChangeAspect="1" noChangeArrowheads="1"/>
          </p:cNvPicPr>
          <p:nvPr/>
        </p:nvPicPr>
        <p:blipFill>
          <a:blip r:embed="rId5" cstate="print"/>
          <a:srcRect/>
          <a:stretch>
            <a:fillRect/>
          </a:stretch>
        </p:blipFill>
        <p:spPr bwMode="auto">
          <a:xfrm>
            <a:off x="4427984" y="4365104"/>
            <a:ext cx="3922965" cy="187220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Marin\My Documents\ANCIENTS\IMG_20201107_105800.jpg"/>
          <p:cNvPicPr>
            <a:picLocks noChangeAspect="1" noChangeArrowheads="1"/>
          </p:cNvPicPr>
          <p:nvPr/>
        </p:nvPicPr>
        <p:blipFill>
          <a:blip r:embed="rId2" cstate="print"/>
          <a:srcRect/>
          <a:stretch>
            <a:fillRect/>
          </a:stretch>
        </p:blipFill>
        <p:spPr bwMode="auto">
          <a:xfrm>
            <a:off x="539552" y="1340768"/>
            <a:ext cx="3744416" cy="4520698"/>
          </a:xfrm>
          <a:prstGeom prst="rect">
            <a:avLst/>
          </a:prstGeom>
          <a:noFill/>
        </p:spPr>
      </p:pic>
      <p:pic>
        <p:nvPicPr>
          <p:cNvPr id="4099" name="Picture 3" descr="C:\Documents and Settings\Marin\My Documents\ANCIENTS\IMG_20201107_110727.jpg"/>
          <p:cNvPicPr>
            <a:picLocks noChangeAspect="1" noChangeArrowheads="1"/>
          </p:cNvPicPr>
          <p:nvPr/>
        </p:nvPicPr>
        <p:blipFill>
          <a:blip r:embed="rId3" cstate="print"/>
          <a:srcRect/>
          <a:stretch>
            <a:fillRect/>
          </a:stretch>
        </p:blipFill>
        <p:spPr bwMode="auto">
          <a:xfrm>
            <a:off x="4427984" y="1340768"/>
            <a:ext cx="4177307" cy="446449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cuments and Settings\Marin\My Documents\Roman, shops, klubovi\Marsonija.jpg"/>
          <p:cNvPicPr>
            <a:picLocks noChangeAspect="1" noChangeArrowheads="1"/>
          </p:cNvPicPr>
          <p:nvPr/>
        </p:nvPicPr>
        <p:blipFill>
          <a:blip r:embed="rId2" cstate="print"/>
          <a:srcRect/>
          <a:stretch>
            <a:fillRect/>
          </a:stretch>
        </p:blipFill>
        <p:spPr bwMode="auto">
          <a:xfrm>
            <a:off x="971600" y="1700808"/>
            <a:ext cx="2088232" cy="2165217"/>
          </a:xfrm>
          <a:prstGeom prst="rect">
            <a:avLst/>
          </a:prstGeom>
          <a:noFill/>
        </p:spPr>
      </p:pic>
      <p:pic>
        <p:nvPicPr>
          <p:cNvPr id="9219" name="Picture 3" descr="C:\Documents and Settings\Marin\My Documents\Roman, shops, klubovi\Marsonija 2.png"/>
          <p:cNvPicPr>
            <a:picLocks noChangeAspect="1" noChangeArrowheads="1"/>
          </p:cNvPicPr>
          <p:nvPr/>
        </p:nvPicPr>
        <p:blipFill>
          <a:blip r:embed="rId3" cstate="print"/>
          <a:srcRect/>
          <a:stretch>
            <a:fillRect/>
          </a:stretch>
        </p:blipFill>
        <p:spPr bwMode="auto">
          <a:xfrm>
            <a:off x="899592" y="3933056"/>
            <a:ext cx="2232248" cy="2232248"/>
          </a:xfrm>
          <a:prstGeom prst="rect">
            <a:avLst/>
          </a:prstGeom>
          <a:noFill/>
        </p:spPr>
      </p:pic>
      <p:pic>
        <p:nvPicPr>
          <p:cNvPr id="9220" name="Picture 4" descr="C:\Documents and Settings\Marin\My Documents\Roman, shops, klubovi\vaterpolo-mursa-e1592656139965.jpg"/>
          <p:cNvPicPr>
            <a:picLocks noChangeAspect="1" noChangeArrowheads="1"/>
          </p:cNvPicPr>
          <p:nvPr/>
        </p:nvPicPr>
        <p:blipFill>
          <a:blip r:embed="rId4" cstate="print"/>
          <a:srcRect/>
          <a:stretch>
            <a:fillRect/>
          </a:stretch>
        </p:blipFill>
        <p:spPr bwMode="auto">
          <a:xfrm>
            <a:off x="4427984" y="3429000"/>
            <a:ext cx="4032448" cy="2771050"/>
          </a:xfrm>
          <a:prstGeom prst="rect">
            <a:avLst/>
          </a:prstGeom>
          <a:noFill/>
        </p:spPr>
      </p:pic>
      <p:pic>
        <p:nvPicPr>
          <p:cNvPr id="9221" name="Picture 5" descr="C:\Documents and Settings\Marin\My Documents\Roman, shops, klubovi\mursa odbojka .jpg"/>
          <p:cNvPicPr>
            <a:picLocks noChangeAspect="1" noChangeArrowheads="1"/>
          </p:cNvPicPr>
          <p:nvPr/>
        </p:nvPicPr>
        <p:blipFill>
          <a:blip r:embed="rId5" cstate="print"/>
          <a:srcRect/>
          <a:stretch>
            <a:fillRect/>
          </a:stretch>
        </p:blipFill>
        <p:spPr bwMode="auto">
          <a:xfrm>
            <a:off x="4427984" y="1628800"/>
            <a:ext cx="4068680" cy="1605533"/>
          </a:xfrm>
          <a:prstGeom prst="rect">
            <a:avLst/>
          </a:prstGeom>
          <a:noFill/>
        </p:spPr>
      </p:pic>
      <p:sp>
        <p:nvSpPr>
          <p:cNvPr id="6" name="TextBox 5"/>
          <p:cNvSpPr txBox="1"/>
          <p:nvPr/>
        </p:nvSpPr>
        <p:spPr>
          <a:xfrm>
            <a:off x="539552" y="1052736"/>
            <a:ext cx="7560840" cy="461665"/>
          </a:xfrm>
          <a:prstGeom prst="rect">
            <a:avLst/>
          </a:prstGeom>
          <a:noFill/>
        </p:spPr>
        <p:txBody>
          <a:bodyPr wrap="square" rtlCol="0">
            <a:spAutoFit/>
          </a:bodyPr>
          <a:lstStyle/>
          <a:p>
            <a:r>
              <a:rPr lang="hr-HR" sz="2400" dirty="0" smtClean="0"/>
              <a:t>    MARSONIA  - Slavonski Brod                 MURSA - Osijek</a:t>
            </a:r>
            <a:endParaRPr lang="hr-HR" sz="2400" dirty="0"/>
          </a:p>
        </p:txBody>
      </p:sp>
      <p:sp>
        <p:nvSpPr>
          <p:cNvPr id="7" name="TextBox 6"/>
          <p:cNvSpPr txBox="1"/>
          <p:nvPr/>
        </p:nvSpPr>
        <p:spPr>
          <a:xfrm>
            <a:off x="1187624" y="476672"/>
            <a:ext cx="6912768" cy="461665"/>
          </a:xfrm>
          <a:prstGeom prst="rect">
            <a:avLst/>
          </a:prstGeom>
          <a:noFill/>
        </p:spPr>
        <p:txBody>
          <a:bodyPr wrap="square" rtlCol="0">
            <a:spAutoFit/>
          </a:bodyPr>
          <a:lstStyle/>
          <a:p>
            <a:r>
              <a:rPr lang="hr-HR" sz="2400" dirty="0" smtClean="0"/>
              <a:t>Sports clubs have the old Roman names of their cities</a:t>
            </a:r>
            <a:endParaRPr lang="hr-HR"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Documents and Settings\Marin\My Documents\DSC07097.JPG"/>
          <p:cNvPicPr>
            <a:picLocks noChangeAspect="1" noChangeArrowheads="1"/>
          </p:cNvPicPr>
          <p:nvPr/>
        </p:nvPicPr>
        <p:blipFill>
          <a:blip r:embed="rId2" cstate="print"/>
          <a:srcRect/>
          <a:stretch>
            <a:fillRect/>
          </a:stretch>
        </p:blipFill>
        <p:spPr bwMode="auto">
          <a:xfrm>
            <a:off x="539552" y="3429000"/>
            <a:ext cx="3923928" cy="2897627"/>
          </a:xfrm>
          <a:prstGeom prst="rect">
            <a:avLst/>
          </a:prstGeom>
          <a:noFill/>
        </p:spPr>
      </p:pic>
      <p:pic>
        <p:nvPicPr>
          <p:cNvPr id="24579" name="Picture 3" descr="C:\Documents and Settings\Marin\My Documents\DSC07103.JPG"/>
          <p:cNvPicPr>
            <a:picLocks noChangeAspect="1" noChangeArrowheads="1"/>
          </p:cNvPicPr>
          <p:nvPr/>
        </p:nvPicPr>
        <p:blipFill>
          <a:blip r:embed="rId3" cstate="print"/>
          <a:srcRect/>
          <a:stretch>
            <a:fillRect/>
          </a:stretch>
        </p:blipFill>
        <p:spPr bwMode="auto">
          <a:xfrm>
            <a:off x="4644008" y="3429000"/>
            <a:ext cx="3888432" cy="2916324"/>
          </a:xfrm>
          <a:prstGeom prst="rect">
            <a:avLst/>
          </a:prstGeom>
          <a:noFill/>
        </p:spPr>
      </p:pic>
      <p:pic>
        <p:nvPicPr>
          <p:cNvPr id="24580" name="Picture 4" descr="C:\Documents and Settings\Marin\My Documents\DSC07100.JPG"/>
          <p:cNvPicPr>
            <a:picLocks noChangeAspect="1" noChangeArrowheads="1"/>
          </p:cNvPicPr>
          <p:nvPr/>
        </p:nvPicPr>
        <p:blipFill>
          <a:blip r:embed="rId4" cstate="print"/>
          <a:srcRect/>
          <a:stretch>
            <a:fillRect/>
          </a:stretch>
        </p:blipFill>
        <p:spPr bwMode="auto">
          <a:xfrm>
            <a:off x="611560" y="548680"/>
            <a:ext cx="1944216" cy="2592288"/>
          </a:xfrm>
          <a:prstGeom prst="rect">
            <a:avLst/>
          </a:prstGeom>
          <a:noFill/>
        </p:spPr>
      </p:pic>
      <p:sp>
        <p:nvSpPr>
          <p:cNvPr id="5" name="TextBox 4"/>
          <p:cNvSpPr txBox="1"/>
          <p:nvPr/>
        </p:nvSpPr>
        <p:spPr>
          <a:xfrm>
            <a:off x="2771800" y="548680"/>
            <a:ext cx="6048672" cy="3077766"/>
          </a:xfrm>
          <a:prstGeom prst="rect">
            <a:avLst/>
          </a:prstGeom>
          <a:noFill/>
        </p:spPr>
        <p:txBody>
          <a:bodyPr wrap="square" rtlCol="0">
            <a:spAutoFit/>
          </a:bodyPr>
          <a:lstStyle/>
          <a:p>
            <a:r>
              <a:rPr lang="hr-HR" sz="2200" dirty="0" smtClean="0"/>
              <a:t>Our region has been inhabited for 8000 years and it was important during the Roman empire, but there are not many remains of buildings because building material was not stone. Archeologists have found lots of everyday objects: coins, pottery, etc.</a:t>
            </a:r>
            <a:br>
              <a:rPr lang="hr-HR" sz="2200" dirty="0" smtClean="0"/>
            </a:br>
            <a:r>
              <a:rPr lang="hr-HR" sz="2200" dirty="0" smtClean="0"/>
              <a:t>Roman heritage has an important role in our lives and lots of things remind us of that time everywhere. </a:t>
            </a:r>
          </a:p>
          <a:p>
            <a:endParaRPr lang="hr-H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descr="C:\Documents and Settings\Marin\My Documents\IMG_20211105_143527.jpg"/>
          <p:cNvPicPr>
            <a:picLocks noChangeAspect="1" noChangeArrowheads="1"/>
          </p:cNvPicPr>
          <p:nvPr/>
        </p:nvPicPr>
        <p:blipFill>
          <a:blip r:embed="rId2" cstate="print"/>
          <a:srcRect/>
          <a:stretch>
            <a:fillRect/>
          </a:stretch>
        </p:blipFill>
        <p:spPr bwMode="auto">
          <a:xfrm>
            <a:off x="395536" y="476672"/>
            <a:ext cx="4320480" cy="5971246"/>
          </a:xfrm>
          <a:prstGeom prst="rect">
            <a:avLst/>
          </a:prstGeom>
          <a:noFill/>
        </p:spPr>
      </p:pic>
      <p:sp>
        <p:nvSpPr>
          <p:cNvPr id="4" name="TextBox 3"/>
          <p:cNvSpPr txBox="1"/>
          <p:nvPr/>
        </p:nvSpPr>
        <p:spPr>
          <a:xfrm>
            <a:off x="4860032" y="620688"/>
            <a:ext cx="3744416" cy="4801314"/>
          </a:xfrm>
          <a:prstGeom prst="rect">
            <a:avLst/>
          </a:prstGeom>
          <a:noFill/>
        </p:spPr>
        <p:txBody>
          <a:bodyPr wrap="square" rtlCol="0">
            <a:spAutoFit/>
          </a:bodyPr>
          <a:lstStyle/>
          <a:p>
            <a:r>
              <a:rPr lang="hr-HR" dirty="0" smtClean="0"/>
              <a:t/>
            </a:r>
            <a:br>
              <a:rPr lang="hr-HR" dirty="0" smtClean="0"/>
            </a:br>
            <a:r>
              <a:rPr lang="hr-HR" sz="2400" dirty="0" smtClean="0"/>
              <a:t>Food and feasts were important for Romans. Our region is known for good food.</a:t>
            </a:r>
            <a:br>
              <a:rPr lang="hr-HR" sz="2400" dirty="0" smtClean="0"/>
            </a:br>
            <a:r>
              <a:rPr lang="hr-HR" sz="2400" dirty="0" smtClean="0"/>
              <a:t>Municipal museum Vinkovci published a book of Roman reciipes </a:t>
            </a:r>
            <a:r>
              <a:rPr lang="hr-HR" sz="2400" b="1" dirty="0" smtClean="0"/>
              <a:t>Olivia’s Cookbook</a:t>
            </a:r>
            <a:r>
              <a:rPr lang="hr-HR" sz="2400" dirty="0" smtClean="0"/>
              <a:t>.</a:t>
            </a:r>
            <a:br>
              <a:rPr lang="hr-HR" sz="2400" dirty="0" smtClean="0"/>
            </a:br>
            <a:r>
              <a:rPr lang="hr-HR" sz="2400" dirty="0" smtClean="0"/>
              <a:t/>
            </a:r>
            <a:br>
              <a:rPr lang="hr-HR" sz="2400" dirty="0" smtClean="0"/>
            </a:br>
            <a:r>
              <a:rPr lang="hr-HR" sz="2400" dirty="0" smtClean="0"/>
              <a:t>Recipes are written in English, Croatian and Latin.</a:t>
            </a:r>
            <a:br>
              <a:rPr lang="hr-HR" sz="2400" dirty="0" smtClean="0"/>
            </a:br>
            <a:r>
              <a:rPr lang="hr-HR" sz="2400" dirty="0" smtClean="0"/>
              <a:t>The book has already had several editions.</a:t>
            </a:r>
            <a:endParaRPr lang="hr-HR"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755576" y="899066"/>
            <a:ext cx="7776864" cy="1580572"/>
          </a:xfrm>
          <a:prstGeom prst="rect">
            <a:avLst/>
          </a:prstGeom>
          <a:solidFill>
            <a:srgbClr val="F8F9FA"/>
          </a:solidFill>
          <a:ln w="9525">
            <a:noFill/>
            <a:miter lim="800000"/>
            <a:headEnd/>
            <a:tailEnd/>
          </a:ln>
          <a:effectLst/>
        </p:spPr>
        <p:txBody>
          <a:bodyPr vert="horz" wrap="square" lIns="0" tIns="-17457" rIns="0" bIns="-17457" numCol="1" anchor="ctr" anchorCtr="0" compatLnSpc="1">
            <a:prstTxWarp prst="textNoShape">
              <a:avLst/>
            </a:prstTxWarp>
            <a:spAutoFit/>
          </a:bodyPr>
          <a:lstStyle/>
          <a:p>
            <a:pPr lvl="0" fontAlgn="base">
              <a:spcBef>
                <a:spcPct val="0"/>
              </a:spcBef>
              <a:spcAft>
                <a:spcPct val="0"/>
              </a:spcAft>
            </a:pPr>
            <a:r>
              <a:rPr lang="sr-Latn-CS" sz="2100" dirty="0" smtClean="0">
                <a:solidFill>
                  <a:srgbClr val="202124"/>
                </a:solidFill>
                <a:latin typeface="inherit"/>
              </a:rPr>
              <a:t>T</a:t>
            </a:r>
            <a:r>
              <a:rPr kumimoji="0" lang="sr-Latn-CS" sz="2100" b="0" i="0" u="none" strike="noStrike" cap="none" normalizeH="0" baseline="0" dirty="0" smtClean="0">
                <a:ln>
                  <a:noFill/>
                </a:ln>
                <a:solidFill>
                  <a:srgbClr val="202124"/>
                </a:solidFill>
                <a:effectLst/>
                <a:latin typeface="inherit"/>
              </a:rPr>
              <a:t>he art of making traditional women’s hairstyles in</a:t>
            </a:r>
            <a:r>
              <a:rPr kumimoji="0" lang="sr-Latn-CS" sz="2100" b="0" i="0" u="none" strike="noStrike" cap="none" normalizeH="0" dirty="0" smtClean="0">
                <a:ln>
                  <a:noFill/>
                </a:ln>
                <a:solidFill>
                  <a:srgbClr val="202124"/>
                </a:solidFill>
                <a:effectLst/>
                <a:latin typeface="inherit"/>
              </a:rPr>
              <a:t> the </a:t>
            </a:r>
            <a:r>
              <a:rPr kumimoji="0" lang="sr-Latn-CS" sz="2100" b="0" i="0" u="none" strike="noStrike" cap="none" normalizeH="0" baseline="0" dirty="0" smtClean="0">
                <a:ln>
                  <a:noFill/>
                </a:ln>
                <a:solidFill>
                  <a:srgbClr val="202124"/>
                </a:solidFill>
                <a:effectLst/>
                <a:latin typeface="inherit"/>
              </a:rPr>
              <a:t> areas of Slavonia, Baranja and Srijem has a long history. </a:t>
            </a:r>
            <a:r>
              <a:rPr lang="sr-Latn-CS" sz="2100" dirty="0" smtClean="0">
                <a:solidFill>
                  <a:srgbClr val="202124"/>
                </a:solidFill>
                <a:latin typeface="inherit"/>
              </a:rPr>
              <a:t>R</a:t>
            </a:r>
            <a:r>
              <a:rPr kumimoji="0" lang="sr-Latn-CS" sz="2100" b="0" i="0" u="none" strike="noStrike" cap="none" normalizeH="0" baseline="0" dirty="0" smtClean="0">
                <a:ln>
                  <a:noFill/>
                </a:ln>
                <a:solidFill>
                  <a:srgbClr val="202124"/>
                </a:solidFill>
                <a:effectLst/>
                <a:latin typeface="inherit"/>
              </a:rPr>
              <a:t>esearch has shown that </a:t>
            </a:r>
            <a:r>
              <a:rPr lang="sr-Latn-CS" sz="2100" dirty="0" smtClean="0">
                <a:solidFill>
                  <a:srgbClr val="202124"/>
                </a:solidFill>
                <a:latin typeface="inherit"/>
              </a:rPr>
              <a:t>similar hairstyles in this area were made </a:t>
            </a:r>
            <a:r>
              <a:rPr lang="sr-Latn-CS" sz="2100" dirty="0" smtClean="0">
                <a:solidFill>
                  <a:srgbClr val="202124"/>
                </a:solidFill>
                <a:latin typeface="inherit"/>
              </a:rPr>
              <a:t>in time of</a:t>
            </a:r>
            <a:endParaRPr kumimoji="0" lang="sr-Latn-CS" sz="2100" b="0" i="0" u="none" strike="noStrike" cap="none" normalizeH="0" baseline="0" dirty="0" smtClean="0">
              <a:ln>
                <a:noFill/>
              </a:ln>
              <a:solidFill>
                <a:srgbClr val="202124"/>
              </a:solidFill>
              <a:effectLst/>
              <a:latin typeface="inheri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sr-Latn-CS" sz="2100" b="0" i="0" u="none" strike="noStrike" cap="none" normalizeH="0" baseline="0" dirty="0" smtClean="0">
                <a:ln>
                  <a:noFill/>
                </a:ln>
                <a:solidFill>
                  <a:srgbClr val="202124"/>
                </a:solidFill>
                <a:effectLst/>
                <a:latin typeface="inherit"/>
              </a:rPr>
              <a:t>the late Roman Empire. They can be seen on Roman portraits from that time.</a:t>
            </a:r>
            <a:endParaRPr kumimoji="0" lang="sr-Latn-CS" sz="1800" b="0" i="0" u="none" strike="noStrike" cap="none" normalizeH="0" baseline="0" dirty="0" smtClean="0">
              <a:ln>
                <a:noFill/>
              </a:ln>
              <a:solidFill>
                <a:schemeClr val="tx1"/>
              </a:solidFill>
              <a:effectLst/>
              <a:latin typeface="Arial" pitchFamily="34" charset="0"/>
            </a:endParaRPr>
          </a:p>
        </p:txBody>
      </p:sp>
      <p:pic>
        <p:nvPicPr>
          <p:cNvPr id="1027" name="Picture 3" descr="C:\Documents and Settings\Marin\My Documents\250px-Salona_girl.jpg"/>
          <p:cNvPicPr>
            <a:picLocks noChangeAspect="1" noChangeArrowheads="1"/>
          </p:cNvPicPr>
          <p:nvPr/>
        </p:nvPicPr>
        <p:blipFill>
          <a:blip r:embed="rId2" cstate="print"/>
          <a:srcRect/>
          <a:stretch>
            <a:fillRect/>
          </a:stretch>
        </p:blipFill>
        <p:spPr bwMode="auto">
          <a:xfrm>
            <a:off x="1475656" y="2780928"/>
            <a:ext cx="2769416" cy="3456000"/>
          </a:xfrm>
          <a:prstGeom prst="rect">
            <a:avLst/>
          </a:prstGeom>
          <a:noFill/>
        </p:spPr>
      </p:pic>
      <p:pic>
        <p:nvPicPr>
          <p:cNvPr id="1028" name="Picture 4" descr="C:\Documents and Settings\Marin\My Documents\Seminar o izradi tradicijskih frizura - Tradicijska frizura Hrvatske2 - Autor Rahela Pavušin.jpg"/>
          <p:cNvPicPr>
            <a:picLocks noChangeAspect="1" noChangeArrowheads="1"/>
          </p:cNvPicPr>
          <p:nvPr/>
        </p:nvPicPr>
        <p:blipFill>
          <a:blip r:embed="rId3" cstate="print"/>
          <a:srcRect/>
          <a:stretch>
            <a:fillRect/>
          </a:stretch>
        </p:blipFill>
        <p:spPr bwMode="auto">
          <a:xfrm>
            <a:off x="4572000" y="2780928"/>
            <a:ext cx="2966523" cy="3456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476672"/>
            <a:ext cx="8064896" cy="1200329"/>
          </a:xfrm>
          <a:prstGeom prst="rect">
            <a:avLst/>
          </a:prstGeom>
          <a:noFill/>
        </p:spPr>
        <p:txBody>
          <a:bodyPr wrap="square" rtlCol="0">
            <a:spAutoFit/>
          </a:bodyPr>
          <a:lstStyle/>
          <a:p>
            <a:r>
              <a:rPr lang="hr-HR" sz="2400" dirty="0" smtClean="0"/>
              <a:t>Every spring Vinkovci has a festival called </a:t>
            </a:r>
            <a:r>
              <a:rPr lang="hr-HR" sz="2400" b="1" dirty="0" smtClean="0"/>
              <a:t>Roman Days</a:t>
            </a:r>
            <a:r>
              <a:rPr lang="hr-HR" sz="2400" dirty="0" smtClean="0"/>
              <a:t>.</a:t>
            </a:r>
            <a:br>
              <a:rPr lang="hr-HR" sz="2400" dirty="0" smtClean="0"/>
            </a:br>
            <a:r>
              <a:rPr lang="hr-HR" sz="2400" dirty="0" smtClean="0"/>
              <a:t>Citizens can learn children’s games, attend workshops, children take part in quizes and we can see gladiators’ fights.</a:t>
            </a:r>
            <a:endParaRPr lang="hr-HR" sz="2400" dirty="0"/>
          </a:p>
        </p:txBody>
      </p:sp>
      <p:pic>
        <p:nvPicPr>
          <p:cNvPr id="23554" name="Picture 2" descr="C:\Documents and Settings\Marin\My Documents\DSC07140.JPG"/>
          <p:cNvPicPr>
            <a:picLocks noChangeAspect="1" noChangeArrowheads="1"/>
          </p:cNvPicPr>
          <p:nvPr/>
        </p:nvPicPr>
        <p:blipFill>
          <a:blip r:embed="rId2" cstate="print"/>
          <a:srcRect/>
          <a:stretch>
            <a:fillRect/>
          </a:stretch>
        </p:blipFill>
        <p:spPr bwMode="auto">
          <a:xfrm>
            <a:off x="3563888" y="2348880"/>
            <a:ext cx="4992555" cy="3744416"/>
          </a:xfrm>
          <a:prstGeom prst="rect">
            <a:avLst/>
          </a:prstGeom>
          <a:noFill/>
        </p:spPr>
      </p:pic>
      <p:pic>
        <p:nvPicPr>
          <p:cNvPr id="4" name="Picture 3" descr="C:\Documents and Settings\Marin\My Documents\Rimski dani 2021\1624700534439.jpg"/>
          <p:cNvPicPr>
            <a:picLocks noChangeAspect="1" noChangeArrowheads="1"/>
          </p:cNvPicPr>
          <p:nvPr/>
        </p:nvPicPr>
        <p:blipFill>
          <a:blip r:embed="rId3" cstate="print"/>
          <a:srcRect/>
          <a:stretch>
            <a:fillRect/>
          </a:stretch>
        </p:blipFill>
        <p:spPr bwMode="auto">
          <a:xfrm>
            <a:off x="683568" y="1700808"/>
            <a:ext cx="2808312" cy="483115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Marin\My Documents\IMG_20201228_111523.jpg"/>
          <p:cNvPicPr>
            <a:picLocks noChangeAspect="1" noChangeArrowheads="1"/>
          </p:cNvPicPr>
          <p:nvPr/>
        </p:nvPicPr>
        <p:blipFill>
          <a:blip r:embed="rId2" cstate="print"/>
          <a:srcRect/>
          <a:stretch>
            <a:fillRect/>
          </a:stretch>
        </p:blipFill>
        <p:spPr bwMode="auto">
          <a:xfrm>
            <a:off x="539552" y="1412776"/>
            <a:ext cx="4032448" cy="5060949"/>
          </a:xfrm>
          <a:prstGeom prst="rect">
            <a:avLst/>
          </a:prstGeom>
          <a:noFill/>
        </p:spPr>
      </p:pic>
      <p:sp>
        <p:nvSpPr>
          <p:cNvPr id="4" name="TextBox 3"/>
          <p:cNvSpPr txBox="1"/>
          <p:nvPr/>
        </p:nvSpPr>
        <p:spPr>
          <a:xfrm>
            <a:off x="611560" y="2492896"/>
            <a:ext cx="3816424" cy="369332"/>
          </a:xfrm>
          <a:prstGeom prst="rect">
            <a:avLst/>
          </a:prstGeom>
          <a:noFill/>
        </p:spPr>
        <p:txBody>
          <a:bodyPr wrap="square" rtlCol="0">
            <a:spAutoFit/>
          </a:bodyPr>
          <a:lstStyle/>
          <a:p>
            <a:r>
              <a:rPr lang="hr-HR" b="1" dirty="0" smtClean="0">
                <a:solidFill>
                  <a:srgbClr val="FFFF00"/>
                </a:solidFill>
              </a:rPr>
              <a:t>CAESAR</a:t>
            </a:r>
            <a:endParaRPr lang="hr-HR" b="1" dirty="0">
              <a:solidFill>
                <a:srgbClr val="FFFF00"/>
              </a:solidFill>
            </a:endParaRPr>
          </a:p>
        </p:txBody>
      </p:sp>
      <p:pic>
        <p:nvPicPr>
          <p:cNvPr id="5" name="Picture 2" descr="C:\Documents and Settings\Marin\My Documents\IMG_20201228_111555.jpg"/>
          <p:cNvPicPr>
            <a:picLocks noChangeAspect="1" noChangeArrowheads="1"/>
          </p:cNvPicPr>
          <p:nvPr/>
        </p:nvPicPr>
        <p:blipFill>
          <a:blip r:embed="rId3" cstate="print"/>
          <a:srcRect/>
          <a:stretch>
            <a:fillRect/>
          </a:stretch>
        </p:blipFill>
        <p:spPr bwMode="auto">
          <a:xfrm>
            <a:off x="4644008" y="1412776"/>
            <a:ext cx="4030712" cy="5112568"/>
          </a:xfrm>
          <a:prstGeom prst="rect">
            <a:avLst/>
          </a:prstGeom>
          <a:noFill/>
        </p:spPr>
      </p:pic>
      <p:sp>
        <p:nvSpPr>
          <p:cNvPr id="6" name="TextBox 5"/>
          <p:cNvSpPr txBox="1"/>
          <p:nvPr/>
        </p:nvSpPr>
        <p:spPr>
          <a:xfrm>
            <a:off x="899592" y="476672"/>
            <a:ext cx="7416824" cy="830997"/>
          </a:xfrm>
          <a:prstGeom prst="rect">
            <a:avLst/>
          </a:prstGeom>
          <a:noFill/>
        </p:spPr>
        <p:txBody>
          <a:bodyPr wrap="square" rtlCol="0">
            <a:spAutoFit/>
          </a:bodyPr>
          <a:lstStyle/>
          <a:p>
            <a:r>
              <a:rPr lang="hr-HR" sz="2400" b="1" dirty="0" smtClean="0"/>
              <a:t>Dilj</a:t>
            </a:r>
            <a:r>
              <a:rPr lang="hr-HR" sz="2400" dirty="0" smtClean="0"/>
              <a:t>, factory that produces and exports roof tiles to several countries, named the products after Roman emperors.</a:t>
            </a:r>
            <a:endParaRPr lang="hr-HR"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Documents and Settings\Marin\My Documents\IMG_20201228_111538.jpg"/>
          <p:cNvPicPr>
            <a:picLocks noChangeAspect="1" noChangeArrowheads="1"/>
          </p:cNvPicPr>
          <p:nvPr/>
        </p:nvPicPr>
        <p:blipFill>
          <a:blip r:embed="rId2" cstate="print"/>
          <a:srcRect/>
          <a:stretch>
            <a:fillRect/>
          </a:stretch>
        </p:blipFill>
        <p:spPr bwMode="auto">
          <a:xfrm>
            <a:off x="4644008" y="1340768"/>
            <a:ext cx="3816424" cy="4894878"/>
          </a:xfrm>
          <a:prstGeom prst="rect">
            <a:avLst/>
          </a:prstGeom>
          <a:noFill/>
        </p:spPr>
      </p:pic>
      <p:sp>
        <p:nvSpPr>
          <p:cNvPr id="3" name="TextBox 2"/>
          <p:cNvSpPr txBox="1"/>
          <p:nvPr/>
        </p:nvSpPr>
        <p:spPr>
          <a:xfrm>
            <a:off x="611560" y="548680"/>
            <a:ext cx="7992888" cy="1477328"/>
          </a:xfrm>
          <a:prstGeom prst="rect">
            <a:avLst/>
          </a:prstGeom>
          <a:noFill/>
        </p:spPr>
        <p:txBody>
          <a:bodyPr wrap="square" rtlCol="0">
            <a:spAutoFit/>
          </a:bodyPr>
          <a:lstStyle/>
          <a:p>
            <a:r>
              <a:rPr lang="hr-HR" sz="2400" dirty="0" smtClean="0"/>
              <a:t>OKTAVIJAN, DIOKLECIJAN </a:t>
            </a:r>
            <a:br>
              <a:rPr lang="hr-HR" sz="2400" dirty="0" smtClean="0"/>
            </a:br>
            <a:r>
              <a:rPr lang="hr-HR" sz="2400" dirty="0" smtClean="0"/>
              <a:t>(Octavian, Diocletian</a:t>
            </a:r>
            <a:r>
              <a:rPr lang="hr-HR" sz="2400" dirty="0" smtClean="0"/>
              <a:t>,)</a:t>
            </a:r>
            <a:r>
              <a:rPr lang="hr-HR" sz="2400" dirty="0" smtClean="0"/>
              <a:t/>
            </a:r>
            <a:br>
              <a:rPr lang="hr-HR" sz="2400" dirty="0" smtClean="0"/>
            </a:br>
            <a:r>
              <a:rPr lang="hr-HR" sz="2400" dirty="0" smtClean="0"/>
              <a:t>roof tiles</a:t>
            </a:r>
          </a:p>
          <a:p>
            <a:endParaRPr lang="hr-HR" dirty="0"/>
          </a:p>
        </p:txBody>
      </p:sp>
      <p:pic>
        <p:nvPicPr>
          <p:cNvPr id="1027" name="Picture 3" descr="C:\Documents and Settings\Marin\My Documents\IMG_20201228_111514.jpg"/>
          <p:cNvPicPr>
            <a:picLocks noChangeAspect="1" noChangeArrowheads="1"/>
          </p:cNvPicPr>
          <p:nvPr/>
        </p:nvPicPr>
        <p:blipFill>
          <a:blip r:embed="rId3" cstate="print"/>
          <a:srcRect/>
          <a:stretch>
            <a:fillRect/>
          </a:stretch>
        </p:blipFill>
        <p:spPr bwMode="auto">
          <a:xfrm>
            <a:off x="827584" y="1916832"/>
            <a:ext cx="3528392" cy="432634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548680"/>
            <a:ext cx="3744416" cy="1107996"/>
          </a:xfrm>
          <a:prstGeom prst="rect">
            <a:avLst/>
          </a:prstGeom>
          <a:noFill/>
        </p:spPr>
        <p:txBody>
          <a:bodyPr wrap="square" rtlCol="0">
            <a:spAutoFit/>
          </a:bodyPr>
          <a:lstStyle/>
          <a:p>
            <a:r>
              <a:rPr lang="hr-HR" sz="2200" dirty="0" smtClean="0"/>
              <a:t>VALENS (Roman emperor) – Valens beer</a:t>
            </a:r>
            <a:br>
              <a:rPr lang="hr-HR" sz="2200" dirty="0" smtClean="0"/>
            </a:br>
            <a:r>
              <a:rPr lang="hr-HR" sz="2200" dirty="0" smtClean="0"/>
              <a:t>LEGIONAR (legionary) - beer</a:t>
            </a:r>
            <a:endParaRPr lang="hr-HR" sz="2200" dirty="0"/>
          </a:p>
        </p:txBody>
      </p:sp>
      <p:pic>
        <p:nvPicPr>
          <p:cNvPr id="1026" name="Picture 2" descr="C:\Documents and Settings\Marin\My Documents\Valens pivo.jpeg"/>
          <p:cNvPicPr>
            <a:picLocks noChangeAspect="1" noChangeArrowheads="1"/>
          </p:cNvPicPr>
          <p:nvPr/>
        </p:nvPicPr>
        <p:blipFill>
          <a:blip r:embed="rId2" cstate="print"/>
          <a:srcRect/>
          <a:stretch>
            <a:fillRect/>
          </a:stretch>
        </p:blipFill>
        <p:spPr bwMode="auto">
          <a:xfrm>
            <a:off x="467544" y="1700808"/>
            <a:ext cx="3024336" cy="3384823"/>
          </a:xfrm>
          <a:prstGeom prst="rect">
            <a:avLst/>
          </a:prstGeom>
          <a:noFill/>
        </p:spPr>
      </p:pic>
      <p:pic>
        <p:nvPicPr>
          <p:cNvPr id="1027" name="Picture 3" descr="C:\Documents and Settings\Marin\My Documents\Legionar pivo.jpg"/>
          <p:cNvPicPr>
            <a:picLocks noChangeAspect="1" noChangeArrowheads="1"/>
          </p:cNvPicPr>
          <p:nvPr/>
        </p:nvPicPr>
        <p:blipFill>
          <a:blip r:embed="rId3" cstate="print"/>
          <a:srcRect/>
          <a:stretch>
            <a:fillRect/>
          </a:stretch>
        </p:blipFill>
        <p:spPr bwMode="auto">
          <a:xfrm>
            <a:off x="4464185" y="476672"/>
            <a:ext cx="4003723" cy="2664296"/>
          </a:xfrm>
          <a:prstGeom prst="rect">
            <a:avLst/>
          </a:prstGeom>
          <a:noFill/>
        </p:spPr>
      </p:pic>
      <p:pic>
        <p:nvPicPr>
          <p:cNvPr id="1028" name="Picture 4" descr="C:\Documents and Settings\Marin\My Documents\Picture1.png"/>
          <p:cNvPicPr>
            <a:picLocks noChangeAspect="1" noChangeArrowheads="1"/>
          </p:cNvPicPr>
          <p:nvPr/>
        </p:nvPicPr>
        <p:blipFill>
          <a:blip r:embed="rId4" cstate="print"/>
          <a:srcRect/>
          <a:stretch>
            <a:fillRect/>
          </a:stretch>
        </p:blipFill>
        <p:spPr bwMode="auto">
          <a:xfrm>
            <a:off x="5868144" y="3861048"/>
            <a:ext cx="2160240" cy="2654620"/>
          </a:xfrm>
          <a:prstGeom prst="rect">
            <a:avLst/>
          </a:prstGeom>
          <a:noFill/>
        </p:spPr>
      </p:pic>
      <p:sp>
        <p:nvSpPr>
          <p:cNvPr id="7" name="TextBox 6"/>
          <p:cNvSpPr txBox="1"/>
          <p:nvPr/>
        </p:nvSpPr>
        <p:spPr>
          <a:xfrm>
            <a:off x="5292080" y="3501008"/>
            <a:ext cx="3384376" cy="430887"/>
          </a:xfrm>
          <a:prstGeom prst="rect">
            <a:avLst/>
          </a:prstGeom>
          <a:noFill/>
        </p:spPr>
        <p:txBody>
          <a:bodyPr wrap="square" rtlCol="0">
            <a:spAutoFit/>
          </a:bodyPr>
          <a:lstStyle/>
          <a:p>
            <a:r>
              <a:rPr lang="hr-HR" sz="2200" dirty="0" smtClean="0"/>
              <a:t>MMA club Valens, Vinkovci</a:t>
            </a:r>
            <a:endParaRPr lang="hr-HR" sz="2200" dirty="0"/>
          </a:p>
        </p:txBody>
      </p:sp>
      <p:pic>
        <p:nvPicPr>
          <p:cNvPr id="5122" name="Picture 2" descr="C:\Documents and Settings\Marin\My Documents\ANCIENTS\IMG_20201107_114041.jpg"/>
          <p:cNvPicPr>
            <a:picLocks noChangeAspect="1" noChangeArrowheads="1"/>
          </p:cNvPicPr>
          <p:nvPr/>
        </p:nvPicPr>
        <p:blipFill>
          <a:blip r:embed="rId5" cstate="print"/>
          <a:srcRect/>
          <a:stretch>
            <a:fillRect/>
          </a:stretch>
        </p:blipFill>
        <p:spPr bwMode="auto">
          <a:xfrm>
            <a:off x="2555776" y="3356992"/>
            <a:ext cx="2380412" cy="316835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Documents and Settings\Marin\My Documents\Roman, shops, klubovi\1200px-HNK_Cibalia.svg.png"/>
          <p:cNvPicPr>
            <a:picLocks noChangeAspect="1" noChangeArrowheads="1"/>
          </p:cNvPicPr>
          <p:nvPr/>
        </p:nvPicPr>
        <p:blipFill>
          <a:blip r:embed="rId2" cstate="print"/>
          <a:srcRect/>
          <a:stretch>
            <a:fillRect/>
          </a:stretch>
        </p:blipFill>
        <p:spPr bwMode="auto">
          <a:xfrm>
            <a:off x="4427984" y="1268759"/>
            <a:ext cx="4176464" cy="5196287"/>
          </a:xfrm>
          <a:prstGeom prst="rect">
            <a:avLst/>
          </a:prstGeom>
          <a:noFill/>
        </p:spPr>
      </p:pic>
      <p:pic>
        <p:nvPicPr>
          <p:cNvPr id="8196" name="Picture 4" descr="C:\Documents and Settings\Marin\My Documents\Roman, shops, klubovi\Plakat-Noc-Montovjerne-v3_3, Colonia.jpg"/>
          <p:cNvPicPr>
            <a:picLocks noChangeAspect="1" noChangeArrowheads="1"/>
          </p:cNvPicPr>
          <p:nvPr/>
        </p:nvPicPr>
        <p:blipFill>
          <a:blip r:embed="rId3" cstate="print"/>
          <a:srcRect/>
          <a:stretch>
            <a:fillRect/>
          </a:stretch>
        </p:blipFill>
        <p:spPr bwMode="auto">
          <a:xfrm>
            <a:off x="467544" y="1250987"/>
            <a:ext cx="3672408" cy="5249603"/>
          </a:xfrm>
          <a:prstGeom prst="rect">
            <a:avLst/>
          </a:prstGeom>
          <a:noFill/>
        </p:spPr>
      </p:pic>
      <p:sp>
        <p:nvSpPr>
          <p:cNvPr id="5" name="TextBox 4"/>
          <p:cNvSpPr txBox="1"/>
          <p:nvPr/>
        </p:nvSpPr>
        <p:spPr>
          <a:xfrm>
            <a:off x="899592" y="548680"/>
            <a:ext cx="7344816" cy="461665"/>
          </a:xfrm>
          <a:prstGeom prst="rect">
            <a:avLst/>
          </a:prstGeom>
          <a:noFill/>
        </p:spPr>
        <p:txBody>
          <a:bodyPr wrap="square" rtlCol="0">
            <a:spAutoFit/>
          </a:bodyPr>
          <a:lstStyle/>
          <a:p>
            <a:r>
              <a:rPr lang="hr-HR" sz="2400" dirty="0" smtClean="0"/>
              <a:t>               COLONIA  AURELIA CIBALAE – Vinkovci    </a:t>
            </a:r>
            <a:endParaRPr lang="hr-HR"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TotalTime>
  <Words>183</Words>
  <Application>Microsoft Office PowerPoint</Application>
  <PresentationFormat>On-screen Show (4:3)</PresentationFormat>
  <Paragraphs>16</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Marin Marsic</dc:creator>
  <cp:lastModifiedBy>Marin Marsic</cp:lastModifiedBy>
  <cp:revision>10</cp:revision>
  <dcterms:created xsi:type="dcterms:W3CDTF">2021-11-05T15:48:45Z</dcterms:created>
  <dcterms:modified xsi:type="dcterms:W3CDTF">2021-11-05T17:19:30Z</dcterms:modified>
</cp:coreProperties>
</file>