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57" r:id="rId5"/>
    <p:sldId id="258" r:id="rId6"/>
    <p:sldId id="259" r:id="rId7"/>
    <p:sldId id="260" r:id="rId8"/>
    <p:sldId id="269" r:id="rId9"/>
    <p:sldId id="262" r:id="rId10"/>
    <p:sldId id="274" r:id="rId11"/>
    <p:sldId id="263" r:id="rId12"/>
    <p:sldId id="264" r:id="rId13"/>
    <p:sldId id="265" r:id="rId14"/>
    <p:sldId id="266" r:id="rId15"/>
    <p:sldId id="273" r:id="rId16"/>
    <p:sldId id="267" r:id="rId17"/>
    <p:sldId id="272" r:id="rId18"/>
    <p:sldId id="270" r:id="rId1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6C8"/>
    <a:srgbClr val="800080"/>
    <a:srgbClr val="006600"/>
    <a:srgbClr val="0060A8"/>
    <a:srgbClr val="C5FC7C"/>
    <a:srgbClr val="FFFC46"/>
    <a:srgbClr val="61F955"/>
    <a:srgbClr val="80F496"/>
    <a:srgbClr val="8FF5A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2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E42C9E3-77BC-45E0-B8C7-6246AF8122FB}" type="datetimeFigureOut">
              <a:rPr lang="hr-HR" smtClean="0"/>
              <a:pPr/>
              <a:t>16.2.2021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E42C9E3-77BC-45E0-B8C7-6246AF8122FB}" type="datetimeFigureOut">
              <a:rPr lang="hr-HR" smtClean="0"/>
              <a:pPr/>
              <a:t>16.2.2021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E42C9E3-77BC-45E0-B8C7-6246AF8122FB}" type="datetimeFigureOut">
              <a:rPr lang="hr-HR" smtClean="0"/>
              <a:pPr/>
              <a:t>16.2.2021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E42C9E3-77BC-45E0-B8C7-6246AF8122FB}" type="datetimeFigureOut">
              <a:rPr lang="hr-HR" smtClean="0"/>
              <a:pPr/>
              <a:t>16.2.2021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2C9E3-77BC-45E0-B8C7-6246AF8122FB}" type="datetimeFigureOut">
              <a:rPr lang="hr-HR" smtClean="0"/>
              <a:pPr/>
              <a:t>16.2.2021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E42C9E3-77BC-45E0-B8C7-6246AF8122FB}" type="datetimeFigureOut">
              <a:rPr lang="hr-HR" smtClean="0"/>
              <a:pPr/>
              <a:t>16.2.2021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E42C9E3-77BC-45E0-B8C7-6246AF8122FB}" type="datetimeFigureOut">
              <a:rPr lang="hr-HR" smtClean="0"/>
              <a:pPr/>
              <a:t>16.2.2021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E42C9E3-77BC-45E0-B8C7-6246AF8122FB}" type="datetimeFigureOut">
              <a:rPr lang="hr-HR" smtClean="0"/>
              <a:pPr/>
              <a:t>16.2.2021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2C9E3-77BC-45E0-B8C7-6246AF8122FB}" type="datetimeFigureOut">
              <a:rPr lang="hr-HR" smtClean="0"/>
              <a:pPr/>
              <a:t>16.2.2021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2C9E3-77BC-45E0-B8C7-6246AF8122FB}" type="datetimeFigureOut">
              <a:rPr lang="hr-HR" smtClean="0"/>
              <a:pPr/>
              <a:t>16.2.2021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2C9E3-77BC-45E0-B8C7-6246AF8122FB}" type="datetimeFigureOut">
              <a:rPr lang="hr-HR" smtClean="0"/>
              <a:pPr/>
              <a:t>16.2.2021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C703528-E2E5-412B-945C-C32E38430865}"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B6C8">
            <a:alpha val="67843"/>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C9E3-77BC-45E0-B8C7-6246AF8122FB}" type="datetimeFigureOut">
              <a:rPr lang="hr-HR" smtClean="0"/>
              <a:pPr/>
              <a:t>16.2.2021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03528-E2E5-412B-945C-C32E38430865}"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businessinsider.com/the-art-of-war-sun-tzu-2011-5" TargetMode="External"/><Relationship Id="rId2" Type="http://schemas.openxmlformats.org/officeDocument/2006/relationships/hyperlink" Target="https://www.linkedin.com/pulse/5-powerful-strategy-business-lessons-from-art-war-sun-d-suryawanshi" TargetMode="External"/><Relationship Id="rId1" Type="http://schemas.openxmlformats.org/officeDocument/2006/relationships/slideLayout" Target="../slideLayouts/slideLayout7.xml"/><Relationship Id="rId5" Type="http://schemas.openxmlformats.org/officeDocument/2006/relationships/hyperlink" Target="https://www.moneymanagement.org/Community/Blogs/Blogging-for-Change/2013/May/Financial-proverbs-that-are-still-true-today.aspx" TargetMode="External"/><Relationship Id="rId4" Type="http://schemas.openxmlformats.org/officeDocument/2006/relationships/hyperlink" Target="http://www.phrasemix.com/collections/the-50-most-important-english-proverb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4104456" cy="1323439"/>
          </a:xfrm>
          <a:prstGeom prst="rect">
            <a:avLst/>
          </a:prstGeom>
          <a:noFill/>
        </p:spPr>
        <p:txBody>
          <a:bodyPr wrap="square" rtlCol="0">
            <a:spAutoFit/>
          </a:bodyPr>
          <a:lstStyle/>
          <a:p>
            <a:r>
              <a:rPr lang="hr-HR" sz="2000" dirty="0" smtClean="0"/>
              <a:t>Osnovna škola Bartola Kašića</a:t>
            </a:r>
            <a:br>
              <a:rPr lang="hr-HR" sz="2000" dirty="0" smtClean="0"/>
            </a:br>
            <a:r>
              <a:rPr lang="hr-HR" sz="2000" dirty="0" smtClean="0"/>
              <a:t>Vinkovci</a:t>
            </a:r>
            <a:br>
              <a:rPr lang="hr-HR" sz="2000" dirty="0" smtClean="0"/>
            </a:br>
            <a:r>
              <a:rPr lang="hr-HR" sz="2000" dirty="0" smtClean="0"/>
              <a:t>Erasmus + </a:t>
            </a:r>
            <a:r>
              <a:rPr lang="hr-HR" sz="2000" dirty="0" err="1" smtClean="0"/>
              <a:t>project</a:t>
            </a:r>
            <a:r>
              <a:rPr lang="hr-HR" sz="2000" dirty="0" smtClean="0"/>
              <a:t> 2020-2022</a:t>
            </a:r>
            <a:br>
              <a:rPr lang="hr-HR" sz="2000" dirty="0" smtClean="0"/>
            </a:br>
            <a:r>
              <a:rPr lang="hr-HR" sz="2000" b="1" dirty="0" smtClean="0"/>
              <a:t>S.O.F.T. – Start </a:t>
            </a:r>
            <a:r>
              <a:rPr lang="hr-HR" sz="2000" b="1" dirty="0" err="1" smtClean="0"/>
              <a:t>our</a:t>
            </a:r>
            <a:r>
              <a:rPr lang="hr-HR" sz="2000" b="1" dirty="0" smtClean="0"/>
              <a:t> future </a:t>
            </a:r>
            <a:r>
              <a:rPr lang="hr-HR" sz="2000" b="1" dirty="0" err="1" smtClean="0"/>
              <a:t>today</a:t>
            </a:r>
            <a:endParaRPr lang="hr-HR" sz="2000" b="1" dirty="0"/>
          </a:p>
        </p:txBody>
      </p:sp>
      <p:sp>
        <p:nvSpPr>
          <p:cNvPr id="9" name="TextBox 8"/>
          <p:cNvSpPr txBox="1"/>
          <p:nvPr/>
        </p:nvSpPr>
        <p:spPr>
          <a:xfrm>
            <a:off x="899592" y="2996952"/>
            <a:ext cx="7272808" cy="1261884"/>
          </a:xfrm>
          <a:prstGeom prst="rect">
            <a:avLst/>
          </a:prstGeom>
          <a:noFill/>
        </p:spPr>
        <p:txBody>
          <a:bodyPr wrap="square" rtlCol="0">
            <a:spAutoFit/>
          </a:bodyPr>
          <a:lstStyle/>
          <a:p>
            <a:r>
              <a:rPr lang="hr-HR" sz="3800" dirty="0" smtClean="0"/>
              <a:t>          </a:t>
            </a:r>
            <a:r>
              <a:rPr lang="hr-HR" sz="3800" b="1" dirty="0" smtClean="0"/>
              <a:t>PROVERBS AND QUOTES</a:t>
            </a:r>
            <a:r>
              <a:rPr lang="hr-HR" sz="3800" dirty="0" smtClean="0"/>
              <a:t> </a:t>
            </a:r>
            <a:br>
              <a:rPr lang="hr-HR" sz="3800" dirty="0" smtClean="0"/>
            </a:br>
            <a:endParaRPr lang="hr-HR" sz="3800" dirty="0"/>
          </a:p>
        </p:txBody>
      </p:sp>
      <p:pic>
        <p:nvPicPr>
          <p:cNvPr id="5" name="Picture 4" descr="C:\Documents and Settings\Marin\My Documents\ZASTAVE i LOGO, SCC, W.A.T.E.R\DISCLAIMER, LOGO, AMPEU\eu_flag_co_funded_pos_rgb_right.jpg"/>
          <p:cNvPicPr/>
          <p:nvPr/>
        </p:nvPicPr>
        <p:blipFill>
          <a:blip r:embed="rId2" cstate="print"/>
          <a:srcRect/>
          <a:stretch>
            <a:fillRect/>
          </a:stretch>
        </p:blipFill>
        <p:spPr bwMode="auto">
          <a:xfrm>
            <a:off x="4572000" y="5301208"/>
            <a:ext cx="3953633" cy="1037592"/>
          </a:xfrm>
          <a:prstGeom prst="rect">
            <a:avLst/>
          </a:prstGeom>
          <a:noFill/>
          <a:ln w="9525">
            <a:noFill/>
            <a:miter lim="800000"/>
            <a:headEnd/>
            <a:tailEnd/>
          </a:ln>
        </p:spPr>
      </p:pic>
      <p:pic>
        <p:nvPicPr>
          <p:cNvPr id="1026" name="Picture 2" descr="C:\Documents and Settings\Marin\My Documents\SOFT logo.jpg"/>
          <p:cNvPicPr>
            <a:picLocks noChangeAspect="1" noChangeArrowheads="1"/>
          </p:cNvPicPr>
          <p:nvPr/>
        </p:nvPicPr>
        <p:blipFill>
          <a:blip r:embed="rId3" cstate="print"/>
          <a:srcRect/>
          <a:stretch>
            <a:fillRect/>
          </a:stretch>
        </p:blipFill>
        <p:spPr bwMode="auto">
          <a:xfrm>
            <a:off x="6804248" y="476672"/>
            <a:ext cx="1894657" cy="11912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Marin\My Documents\Picture1.jpg"/>
          <p:cNvPicPr>
            <a:picLocks noChangeAspect="1" noChangeArrowheads="1"/>
          </p:cNvPicPr>
          <p:nvPr/>
        </p:nvPicPr>
        <p:blipFill>
          <a:blip r:embed="rId2" cstate="print"/>
          <a:srcRect/>
          <a:stretch>
            <a:fillRect/>
          </a:stretch>
        </p:blipFill>
        <p:spPr bwMode="auto">
          <a:xfrm>
            <a:off x="323528" y="1052736"/>
            <a:ext cx="4159033" cy="4392488"/>
          </a:xfrm>
          <a:prstGeom prst="rect">
            <a:avLst/>
          </a:prstGeom>
          <a:noFill/>
        </p:spPr>
      </p:pic>
      <p:pic>
        <p:nvPicPr>
          <p:cNvPr id="31747" name="Picture 3" descr="C:\Documents and Settings\Marin\My Documents\Picture2.jpg"/>
          <p:cNvPicPr>
            <a:picLocks noChangeAspect="1" noChangeArrowheads="1"/>
          </p:cNvPicPr>
          <p:nvPr/>
        </p:nvPicPr>
        <p:blipFill>
          <a:blip r:embed="rId3" cstate="print"/>
          <a:srcRect/>
          <a:stretch>
            <a:fillRect/>
          </a:stretch>
        </p:blipFill>
        <p:spPr bwMode="auto">
          <a:xfrm>
            <a:off x="4572000" y="1052736"/>
            <a:ext cx="4084212" cy="43924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11560" y="275075"/>
            <a:ext cx="8532440" cy="5947600"/>
          </a:xfrm>
          <a:prstGeom prst="rect">
            <a:avLst/>
          </a:prstGeom>
          <a:noFill/>
          <a:ln w="9525">
            <a:noFill/>
            <a:miter lim="800000"/>
            <a:headEnd/>
            <a:tailEnd/>
          </a:ln>
          <a:effectLst/>
        </p:spPr>
        <p:txBody>
          <a:bodyPr vert="horz" wrap="square" lIns="114264" tIns="571320" rIns="899829"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Times New Roman" pitchFamily="18" charset="0"/>
                <a:cs typeface="Times New Roman" pitchFamily="18" charset="0"/>
              </a:rPr>
              <a:t>HRVATSKI  JEZIK</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1" i="0" u="sng" strike="noStrike" cap="none" normalizeH="0" baseline="0" dirty="0" smtClean="0">
                <a:ln>
                  <a:noFill/>
                </a:ln>
                <a:solidFill>
                  <a:schemeClr val="tx1"/>
                </a:solidFill>
                <a:effectLst/>
                <a:latin typeface="Arial" pitchFamily="34" charset="0"/>
                <a:ea typeface="Times New Roman" pitchFamily="18" charset="0"/>
              </a:rPr>
              <a:t>Poveži dijelove poslovica:</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
            </a:r>
            <a:br>
              <a:rPr kumimoji="0" lang="hr-HR" sz="1400" b="0" i="0" u="none" strike="noStrike" cap="none" normalizeH="0" baseline="0" dirty="0" smtClean="0">
                <a:ln>
                  <a:noFill/>
                </a:ln>
                <a:solidFill>
                  <a:schemeClr val="tx1"/>
                </a:solidFill>
                <a:effectLst/>
                <a:latin typeface="Arial" pitchFamily="34" charset="0"/>
                <a:ea typeface="Times New Roman" pitchFamily="18" charset="0"/>
              </a:rPr>
            </a:b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Daleko od očiju,</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Svaki početak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Bolje ikad,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Nije zlato</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Suprotnosti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Glad je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Svatko je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Griješiti je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Ljubav</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U laži su</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Bolje znanje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Ispeci,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Bolje vrabac u ruci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Govoriti je srebro,</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Bez muke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Prijatelj se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Tko rano rani,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Bolje spriječiti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Čist račun,</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Tko nema u glavi,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ndParaRPr>
          </a:p>
        </p:txBody>
      </p:sp>
      <p:sp>
        <p:nvSpPr>
          <p:cNvPr id="18435" name="Rectangle 3"/>
          <p:cNvSpPr>
            <a:spLocks noChangeArrowheads="1"/>
          </p:cNvSpPr>
          <p:nvPr/>
        </p:nvSpPr>
        <p:spPr bwMode="auto">
          <a:xfrm>
            <a:off x="2483768" y="1499735"/>
            <a:ext cx="158417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najbolji kuhar.</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kovač svoje sreće.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kratke noge.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daleko od srca.</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je težak.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nego imanje.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sve što sija.</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nego nikad.</a:t>
            </a:r>
            <a:endParaRPr kumimoji="0" lang="hr-HR"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se privlače.</a:t>
            </a:r>
            <a:endParaRPr kumimoji="0" lang="hr-HR"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je ljudski.</a:t>
            </a:r>
            <a:endParaRPr kumimoji="0" lang="hr-HR"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je slijepa.</a:t>
            </a:r>
            <a:endParaRPr kumimoji="0" lang="hr-HR"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nema nauke.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nego liječiti.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duga ljubav.</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ima u nogama.</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nego golub na grani.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pa reci.</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šutjeti je zlato.</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dvije sreće grabi</a:t>
            </a:r>
            <a:r>
              <a:rPr kumimoji="0" lang="hr-HR" sz="900" b="0" i="0" u="none" strike="noStrike" cap="none" normalizeH="0" baseline="0" dirty="0" smtClean="0">
                <a:ln>
                  <a:noFill/>
                </a:ln>
                <a:solidFill>
                  <a:schemeClr val="tx1"/>
                </a:solidFill>
                <a:effectLst/>
                <a:latin typeface="Arial" pitchFamily="34" charset="0"/>
              </a:rPr>
              <a:t> </a:t>
            </a:r>
            <a:endParaRPr kumimoji="0" lang="hr-HR"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611560" y="764704"/>
            <a:ext cx="3744416" cy="54726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p:cNvSpPr txBox="1"/>
          <p:nvPr/>
        </p:nvSpPr>
        <p:spPr>
          <a:xfrm>
            <a:off x="4788024" y="1484784"/>
            <a:ext cx="4104456" cy="4154984"/>
          </a:xfrm>
          <a:prstGeom prst="rect">
            <a:avLst/>
          </a:prstGeom>
          <a:noFill/>
        </p:spPr>
        <p:txBody>
          <a:bodyPr wrap="square" rtlCol="0">
            <a:spAutoFit/>
          </a:bodyPr>
          <a:lstStyle/>
          <a:p>
            <a:r>
              <a:rPr lang="hr-HR" sz="2200" dirty="0" smtClean="0"/>
              <a:t>We organized a workshop for students. </a:t>
            </a:r>
            <a:br>
              <a:rPr lang="hr-HR" sz="2200" dirty="0" smtClean="0"/>
            </a:br>
            <a:r>
              <a:rPr lang="hr-HR" sz="2200" dirty="0" smtClean="0"/>
              <a:t>They were given three lists with parts of proverbs that should be connected (in Croatian, English and German). </a:t>
            </a:r>
            <a:br>
              <a:rPr lang="hr-HR" sz="2200" dirty="0" smtClean="0"/>
            </a:br>
            <a:r>
              <a:rPr lang="hr-HR" sz="2200" dirty="0" smtClean="0"/>
              <a:t>After that  the task was to fill in the table by writing corresponding sentences.</a:t>
            </a:r>
            <a:br>
              <a:rPr lang="hr-HR" sz="2200" dirty="0" smtClean="0"/>
            </a:br>
            <a:r>
              <a:rPr lang="hr-HR" sz="2200" dirty="0" smtClean="0"/>
              <a:t>The same workshop will be one of Business Day (Open Doors Day) activities.</a:t>
            </a:r>
            <a:endParaRPr lang="hr-HR" sz="2200" dirty="0"/>
          </a:p>
        </p:txBody>
      </p:sp>
      <p:cxnSp>
        <p:nvCxnSpPr>
          <p:cNvPr id="9" name="Straight Arrow Connector 8"/>
          <p:cNvCxnSpPr/>
          <p:nvPr/>
        </p:nvCxnSpPr>
        <p:spPr>
          <a:xfrm>
            <a:off x="1979712" y="1772816"/>
            <a:ext cx="576064" cy="7920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1720" y="4869160"/>
            <a:ext cx="504056" cy="93610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03648" y="1916832"/>
            <a:ext cx="1152128"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2536" y="-233618"/>
            <a:ext cx="8208912" cy="7078964"/>
          </a:xfrm>
          <a:prstGeom prst="rect">
            <a:avLst/>
          </a:prstGeom>
          <a:noFill/>
          <a:ln w="9525">
            <a:noFill/>
            <a:miter lim="800000"/>
            <a:headEnd/>
            <a:tailEnd/>
          </a:ln>
          <a:effectLst/>
        </p:spPr>
        <p:txBody>
          <a:bodyPr vert="horz" wrap="square" lIns="899829" tIns="791913" rIns="899829" bIns="8998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ea typeface="Times New Roman" pitchFamily="18" charset="0"/>
              </a:rPr>
              <a:t>ENGLESKI  JEZIK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1" i="0" u="sng" strike="noStrike" cap="none" normalizeH="0" baseline="0" dirty="0" smtClean="0">
                <a:ln>
                  <a:noFill/>
                </a:ln>
                <a:solidFill>
                  <a:schemeClr val="tx1"/>
                </a:solidFill>
                <a:effectLst/>
                <a:latin typeface="Arial" pitchFamily="34" charset="0"/>
                <a:ea typeface="Times New Roman" pitchFamily="18" charset="0"/>
              </a:rPr>
              <a:t>Poveži dijelove poslovica:</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
            </a:r>
            <a:br>
              <a:rPr kumimoji="0" lang="hr-HR" sz="1400" b="0" i="0" u="none" strike="noStrike" cap="none" normalizeH="0" baseline="0" dirty="0" smtClean="0">
                <a:ln>
                  <a:noFill/>
                </a:ln>
                <a:solidFill>
                  <a:schemeClr val="tx1"/>
                </a:solidFill>
                <a:effectLst/>
                <a:latin typeface="Arial" pitchFamily="34" charset="0"/>
                <a:ea typeface="Times New Roman" pitchFamily="18" charset="0"/>
              </a:rPr>
            </a:b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Out of sight,</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All beginnings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Better late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All that glitters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Extremes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Hunger is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To err</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You make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Love is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Lies walk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Better wit</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First think,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 bird in the hand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Speech is silver,</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No pain,</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 friend in need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The early bird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Prevention is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Even reckoning</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 forgetful head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ndParaRPr>
          </a:p>
        </p:txBody>
      </p:sp>
      <p:sp>
        <p:nvSpPr>
          <p:cNvPr id="23554" name="Rectangle 2"/>
          <p:cNvSpPr>
            <a:spLocks noChangeArrowheads="1"/>
          </p:cNvSpPr>
          <p:nvPr/>
        </p:nvSpPr>
        <p:spPr bwMode="auto">
          <a:xfrm>
            <a:off x="2267744" y="1356783"/>
            <a:ext cx="24482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the best cook.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your own fortune.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on short legs.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are difficult.</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out of mind.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is human.</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than never.</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is not gold.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meet.</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blind.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silence is golden.</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than wealth.</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better than cure.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catches the worm.</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and then speak.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is worth two in the bush.</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makes friends.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is a friend indeed.</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makes a weary pair of heels.</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Times New Roman" pitchFamily="18" charset="0"/>
              </a:rPr>
              <a:t>no gain.</a:t>
            </a:r>
            <a:endParaRPr kumimoji="0" lang="hr-HR" sz="1800" b="0" i="0" u="none" strike="noStrike" cap="none" normalizeH="0" baseline="0" dirty="0" smtClean="0">
              <a:ln>
                <a:noFill/>
              </a:ln>
              <a:solidFill>
                <a:schemeClr val="tx1"/>
              </a:solidFill>
              <a:effectLst/>
              <a:latin typeface="Arial" pitchFamily="34" charset="0"/>
            </a:endParaRPr>
          </a:p>
        </p:txBody>
      </p:sp>
      <p:sp>
        <p:nvSpPr>
          <p:cNvPr id="23555" name="Rectangle 3"/>
          <p:cNvSpPr>
            <a:spLocks noChangeArrowheads="1"/>
          </p:cNvSpPr>
          <p:nvPr/>
        </p:nvSpPr>
        <p:spPr bwMode="auto">
          <a:xfrm>
            <a:off x="4788024" y="497856"/>
            <a:ext cx="2016224" cy="5709255"/>
          </a:xfrm>
          <a:prstGeom prst="rect">
            <a:avLst/>
          </a:prstGeom>
          <a:noFill/>
          <a:ln w="9525">
            <a:noFill/>
            <a:miter lim="800000"/>
            <a:headEnd/>
            <a:tailEnd/>
          </a:ln>
          <a:effectLst/>
        </p:spPr>
        <p:txBody>
          <a:bodyPr vert="horz" wrap="square" lIns="228528"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Times New Roman" pitchFamily="18" charset="0"/>
                <a:cs typeface="Times New Roman" pitchFamily="18" charset="0"/>
              </a:rPr>
              <a:t>NJEMAČKI JEZIK</a:t>
            </a:r>
            <a:endParaRPr kumimoji="0" lang="hr-H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1" i="0" u="sng" strike="noStrike" cap="none" normalizeH="0" baseline="0" dirty="0" smtClean="0">
                <a:ln>
                  <a:noFill/>
                </a:ln>
                <a:solidFill>
                  <a:schemeClr val="tx1"/>
                </a:solidFill>
                <a:effectLst/>
                <a:latin typeface="Arial" pitchFamily="34" charset="0"/>
                <a:ea typeface="Times New Roman" pitchFamily="18" charset="0"/>
              </a:rPr>
              <a:t>Poveži dijelove poslovica:</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Aus den Augen,</a:t>
            </a:r>
            <a:endParaRPr kumimoji="0" lang="hr-HR" sz="14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cs typeface="Times New Roman" pitchFamily="18" charset="0"/>
              </a:rPr>
              <a:t>Aller Anfang</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Besser spät</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Es ist nicht alles Gold</a:t>
            </a:r>
            <a:endParaRPr kumimoji="0" lang="hr-HR" sz="14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cs typeface="Times New Roman" pitchFamily="18" charset="0"/>
              </a:rPr>
              <a:t>Gegensätze</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Hunger ist</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Irren ist</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Jeder ist seines Glückes</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Liebe</a:t>
            </a:r>
            <a:endParaRPr kumimoji="0" lang="hr-HR" sz="14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cs typeface="Times New Roman" pitchFamily="18" charset="0"/>
              </a:rPr>
              <a:t>Lügen haben</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Besser viel wissen,</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Erst denken,</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Besser ein Spatz in der Hand,</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Reden ist Silber,</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Ohne Fleiß</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Freunde erkennt man</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Morgenstunde hat</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Vorbeugen ist besser</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Kurze Rechnung,</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Was man nicht im Kopf hat,</a:t>
            </a:r>
            <a:endParaRPr kumimoji="0" lang="hr-HR"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ndParaRPr>
          </a:p>
        </p:txBody>
      </p:sp>
      <p:sp>
        <p:nvSpPr>
          <p:cNvPr id="23556" name="Rectangle 4"/>
          <p:cNvSpPr>
            <a:spLocks noChangeArrowheads="1"/>
          </p:cNvSpPr>
          <p:nvPr/>
        </p:nvSpPr>
        <p:spPr bwMode="auto">
          <a:xfrm>
            <a:off x="7092280" y="1124744"/>
            <a:ext cx="1800200" cy="48064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ist schwer.</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macht blind.</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der beste Koch.</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kurze Beine.</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als viel haben.</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menschlich.</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ziehen sich an.</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aus dem Sinn.</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was glänzt.</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als nie.</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Schmied.</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in der Not.</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dann sprechen.</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lange Freundschaft.</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Gold im Munde.</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als heilen.</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Schweigen ist Gold.</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muss man in den Beinen haben.</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als eine Taube auf dem Dach.</a:t>
            </a:r>
            <a:endParaRPr kumimoji="0" lang="hr-H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mj-lt"/>
                <a:ea typeface="Times New Roman" pitchFamily="18" charset="0"/>
              </a:rPr>
              <a:t>kein Preis.</a:t>
            </a:r>
            <a:r>
              <a:rPr kumimoji="0" lang="hr-HR" sz="1400" b="0" i="0" u="none" strike="noStrike" cap="none" normalizeH="0" baseline="0" dirty="0" smtClean="0">
                <a:ln>
                  <a:noFill/>
                </a:ln>
                <a:solidFill>
                  <a:schemeClr val="tx1"/>
                </a:solidFill>
                <a:effectLst/>
                <a:latin typeface="+mj-lt"/>
              </a:rPr>
              <a:t> </a:t>
            </a:r>
          </a:p>
        </p:txBody>
      </p:sp>
      <p:sp>
        <p:nvSpPr>
          <p:cNvPr id="6" name="Rectangle 5"/>
          <p:cNvSpPr/>
          <p:nvPr/>
        </p:nvSpPr>
        <p:spPr>
          <a:xfrm>
            <a:off x="467544" y="476672"/>
            <a:ext cx="4248472"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p:cNvSpPr/>
          <p:nvPr/>
        </p:nvSpPr>
        <p:spPr>
          <a:xfrm>
            <a:off x="4932040" y="476672"/>
            <a:ext cx="3888432"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9" name="Straight Arrow Connector 8"/>
          <p:cNvCxnSpPr/>
          <p:nvPr/>
        </p:nvCxnSpPr>
        <p:spPr>
          <a:xfrm>
            <a:off x="1835696" y="1700808"/>
            <a:ext cx="504056" cy="50405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75656" y="3573016"/>
            <a:ext cx="864096" cy="36004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2132856"/>
            <a:ext cx="1224136" cy="43204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40152" y="1772816"/>
            <a:ext cx="1224136" cy="57606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07704" y="4941168"/>
            <a:ext cx="432048" cy="36004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660232" y="4941168"/>
            <a:ext cx="504056" cy="72008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03648" y="1772816"/>
            <a:ext cx="936104" cy="122413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7544" y="188640"/>
          <a:ext cx="8136905" cy="6403384"/>
        </p:xfrm>
        <a:graphic>
          <a:graphicData uri="http://schemas.openxmlformats.org/drawingml/2006/table">
            <a:tbl>
              <a:tblPr/>
              <a:tblGrid>
                <a:gridCol w="2592288"/>
                <a:gridCol w="2803764"/>
                <a:gridCol w="2740853"/>
              </a:tblGrid>
              <a:tr h="288032">
                <a:tc>
                  <a:txBody>
                    <a:bodyPr/>
                    <a:lstStyle/>
                    <a:p>
                      <a:pPr algn="ctr">
                        <a:spcAft>
                          <a:spcPts val="0"/>
                        </a:spcAft>
                      </a:pPr>
                      <a:r>
                        <a:rPr lang="hr-HR" sz="1400" b="1" dirty="0">
                          <a:latin typeface="Calibri"/>
                          <a:ea typeface="Times New Roman"/>
                          <a:cs typeface="Times New Roman"/>
                        </a:rPr>
                        <a:t>HRVATSKI </a:t>
                      </a:r>
                      <a:r>
                        <a:rPr lang="hr-HR" sz="1400" b="1" dirty="0" smtClean="0">
                          <a:latin typeface="Calibri"/>
                          <a:ea typeface="Times New Roman"/>
                          <a:cs typeface="Times New Roman"/>
                        </a:rPr>
                        <a:t>JEZIK, Croatian</a:t>
                      </a:r>
                      <a:endParaRPr lang="hr-HR" sz="1400" b="1" dirty="0">
                        <a:latin typeface="Calibri"/>
                        <a:ea typeface="Times New Roman"/>
                        <a:cs typeface="Times New Roman"/>
                      </a:endParaRPr>
                    </a:p>
                  </a:txBody>
                  <a:tcPr marL="43543" marR="435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FC7C"/>
                    </a:solidFill>
                  </a:tcPr>
                </a:tc>
                <a:tc>
                  <a:txBody>
                    <a:bodyPr/>
                    <a:lstStyle/>
                    <a:p>
                      <a:pPr algn="ctr">
                        <a:spcAft>
                          <a:spcPts val="0"/>
                        </a:spcAft>
                      </a:pPr>
                      <a:r>
                        <a:rPr lang="hr-HR" sz="1400" b="1" dirty="0">
                          <a:latin typeface="+mj-lt"/>
                          <a:ea typeface="Times New Roman"/>
                          <a:cs typeface="Times New Roman"/>
                        </a:rPr>
                        <a:t>NJEMAČKI </a:t>
                      </a:r>
                      <a:r>
                        <a:rPr lang="hr-HR" sz="1400" b="1" dirty="0" smtClean="0">
                          <a:latin typeface="+mj-lt"/>
                          <a:ea typeface="Times New Roman"/>
                          <a:cs typeface="Times New Roman"/>
                        </a:rPr>
                        <a:t>JEZIK, German</a:t>
                      </a:r>
                      <a:endParaRPr lang="hr-HR" sz="1400" b="1" dirty="0">
                        <a:latin typeface="+mj-lt"/>
                        <a:ea typeface="Times New Roman"/>
                        <a:cs typeface="Times New Roman"/>
                      </a:endParaRPr>
                    </a:p>
                  </a:txBody>
                  <a:tcPr marL="43543" marR="435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FC7C"/>
                    </a:solidFill>
                  </a:tcPr>
                </a:tc>
                <a:tc>
                  <a:txBody>
                    <a:bodyPr/>
                    <a:lstStyle/>
                    <a:p>
                      <a:pPr algn="ctr">
                        <a:spcAft>
                          <a:spcPts val="0"/>
                        </a:spcAft>
                      </a:pPr>
                      <a:r>
                        <a:rPr lang="hr-HR" sz="1400" b="1" dirty="0">
                          <a:latin typeface="+mj-lt"/>
                          <a:ea typeface="Times New Roman"/>
                          <a:cs typeface="Times New Roman"/>
                        </a:rPr>
                        <a:t>ENGLESKI </a:t>
                      </a:r>
                      <a:r>
                        <a:rPr lang="hr-HR" sz="1400" b="1" dirty="0" smtClean="0">
                          <a:latin typeface="+mj-lt"/>
                          <a:ea typeface="Times New Roman"/>
                          <a:cs typeface="Times New Roman"/>
                        </a:rPr>
                        <a:t>JEZIK, English</a:t>
                      </a:r>
                      <a:endParaRPr lang="hr-HR" sz="1400" b="1" dirty="0">
                        <a:latin typeface="+mj-lt"/>
                        <a:ea typeface="Times New Roman"/>
                        <a:cs typeface="Times New Roman"/>
                      </a:endParaRPr>
                    </a:p>
                  </a:txBody>
                  <a:tcPr marL="43543" marR="435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dirty="0">
                          <a:latin typeface="Times New Roman"/>
                          <a:ea typeface="Times New Roman"/>
                          <a:cs typeface="Times New Roman"/>
                        </a:rPr>
                        <a:t>Daleko od očiju, daleko od srca.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600" dirty="0" smtClean="0">
                          <a:solidFill>
                            <a:srgbClr val="0060A8"/>
                          </a:solidFill>
                          <a:latin typeface="Brush Script MT" pitchFamily="66" charset="0"/>
                          <a:ea typeface="Times New Roman"/>
                          <a:cs typeface="Times New Roman"/>
                        </a:rPr>
                        <a:t>Aus den Augen, aus dem Sinn.</a:t>
                      </a:r>
                      <a:endParaRPr lang="hr-HR" sz="1600" dirty="0">
                        <a:solidFill>
                          <a:srgbClr val="0060A8"/>
                        </a:solidFill>
                        <a:latin typeface="Brush Script MT"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smtClean="0">
                          <a:latin typeface="Times New Roman"/>
                          <a:ea typeface="Times New Roman"/>
                          <a:cs typeface="Times New Roman"/>
                        </a:rPr>
                        <a:t>Out of sight, out of mind. </a:t>
                      </a: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r>
                        <a:rPr lang="hr-HR" sz="1400" dirty="0" smtClean="0">
                          <a:solidFill>
                            <a:srgbClr val="0060A8"/>
                          </a:solidFill>
                          <a:latin typeface="Script MT Bold" pitchFamily="66" charset="0"/>
                          <a:ea typeface="Times New Roman"/>
                          <a:cs typeface="Times New Roman"/>
                        </a:rPr>
                        <a:t>Svaki početak je težak.</a:t>
                      </a:r>
                      <a:endParaRPr lang="hr-HR" sz="1400" dirty="0">
                        <a:solidFill>
                          <a:srgbClr val="0060A8"/>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a:latin typeface="Times New Roman"/>
                          <a:ea typeface="Times New Roman"/>
                          <a:cs typeface="Times New Roman"/>
                        </a:rPr>
                        <a:t>Aller Anfang ist schwer.</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Better late than never.</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All that glitters is not gold.</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r>
                        <a:rPr lang="hr-HR" sz="1400">
                          <a:latin typeface="Times New Roman"/>
                          <a:ea typeface="Times New Roman"/>
                          <a:cs typeface="Times New Roman"/>
                        </a:rPr>
                        <a:t>Suprotnosti se privlače.</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231427">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Hunger ist der beste Koch.</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12330">
                <a:tc>
                  <a:txBody>
                    <a:bodyPr/>
                    <a:lstStyle/>
                    <a:p>
                      <a:pPr>
                        <a:spcAft>
                          <a:spcPts val="0"/>
                        </a:spcAft>
                      </a:pPr>
                      <a:r>
                        <a:rPr lang="hr-HR" sz="1400">
                          <a:latin typeface="Times New Roman"/>
                          <a:ea typeface="Times New Roman"/>
                          <a:cs typeface="Times New Roman"/>
                        </a:rPr>
                        <a:t>U laži su kratke noge.</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smtClean="0">
                          <a:solidFill>
                            <a:srgbClr val="0060A8"/>
                          </a:solidFill>
                          <a:latin typeface="Script MT Bold" pitchFamily="66" charset="0"/>
                          <a:ea typeface="Times New Roman"/>
                          <a:cs typeface="Times New Roman"/>
                        </a:rPr>
                        <a:t>Lies walk on short legs.</a:t>
                      </a:r>
                      <a:endParaRPr lang="hr-HR" sz="1400" dirty="0">
                        <a:solidFill>
                          <a:srgbClr val="0060A8"/>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44609">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Speech is silver, silence is golden.</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dirty="0" smtClean="0">
                          <a:solidFill>
                            <a:srgbClr val="002060"/>
                          </a:solidFill>
                          <a:latin typeface="Script MT Bold" pitchFamily="66" charset="0"/>
                          <a:ea typeface="Times New Roman"/>
                          <a:cs typeface="Times New Roman"/>
                        </a:rPr>
                        <a:t>Čist račun, duga ljubav.</a:t>
                      </a:r>
                      <a:endParaRPr lang="hr-HR" sz="1400" dirty="0">
                        <a:solidFill>
                          <a:srgbClr val="002060"/>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a:latin typeface="Times New Roman"/>
                          <a:ea typeface="Times New Roman"/>
                          <a:cs typeface="Times New Roman"/>
                        </a:rPr>
                        <a:t>Kurze Rechnung, lange Freundschaft.</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a:latin typeface="Times New Roman"/>
                          <a:ea typeface="Times New Roman"/>
                          <a:cs typeface="Times New Roman"/>
                        </a:rPr>
                        <a:t>Bolje vrabac u ruci nego golub na grani.</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smtClean="0">
                          <a:solidFill>
                            <a:srgbClr val="0060A8"/>
                          </a:solidFill>
                          <a:latin typeface="Script MT Bold" pitchFamily="66" charset="0"/>
                          <a:ea typeface="Times New Roman"/>
                          <a:cs typeface="Times New Roman"/>
                        </a:rPr>
                        <a:t>Better a bird in the hand than two in the bush.</a:t>
                      </a:r>
                      <a:endParaRPr lang="hr-HR" sz="1400" dirty="0">
                        <a:solidFill>
                          <a:srgbClr val="0060A8"/>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dirty="0" smtClean="0">
                          <a:solidFill>
                            <a:srgbClr val="002060"/>
                          </a:solidFill>
                          <a:latin typeface="Script MT Bold" pitchFamily="66" charset="0"/>
                          <a:ea typeface="Times New Roman"/>
                          <a:cs typeface="Times New Roman"/>
                        </a:rPr>
                        <a:t>Tko rano rani, dvije sreće</a:t>
                      </a:r>
                      <a:r>
                        <a:rPr lang="hr-HR" sz="1400" baseline="0" dirty="0" smtClean="0">
                          <a:solidFill>
                            <a:srgbClr val="002060"/>
                          </a:solidFill>
                          <a:latin typeface="Script MT Bold" pitchFamily="66" charset="0"/>
                          <a:ea typeface="Times New Roman"/>
                          <a:cs typeface="Times New Roman"/>
                        </a:rPr>
                        <a:t> grabi.</a:t>
                      </a:r>
                      <a:endParaRPr lang="hr-HR" sz="1400" dirty="0">
                        <a:solidFill>
                          <a:srgbClr val="002060"/>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a:latin typeface="Times New Roman"/>
                          <a:ea typeface="Times New Roman"/>
                          <a:cs typeface="Times New Roman"/>
                        </a:rPr>
                        <a:t>Morgenstunde hat Gold im Munde.</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No pain, no gain.</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a:latin typeface="Times New Roman"/>
                          <a:ea typeface="Times New Roman"/>
                          <a:cs typeface="Times New Roman"/>
                        </a:rPr>
                        <a:t>Svatko je kovač svoje sreće.</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solidFill>
                            <a:srgbClr val="0060A8"/>
                          </a:solidFill>
                          <a:latin typeface="Script MT Bold" pitchFamily="66" charset="0"/>
                          <a:ea typeface="Times New Roman"/>
                          <a:cs typeface="Times New Roman"/>
                        </a:rPr>
                        <a:t>Irren ist menschlich.</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smtClean="0">
                          <a:solidFill>
                            <a:srgbClr val="0060A8"/>
                          </a:solidFill>
                          <a:latin typeface="Script MT Bold" pitchFamily="66" charset="0"/>
                          <a:ea typeface="Times New Roman"/>
                          <a:cs typeface="Times New Roman"/>
                        </a:rPr>
                        <a:t>To err is human.</a:t>
                      </a:r>
                      <a:endParaRPr lang="hr-HR" sz="1400" dirty="0">
                        <a:solidFill>
                          <a:srgbClr val="0060A8"/>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Better wit than wealth.</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a:latin typeface="Times New Roman"/>
                          <a:ea typeface="Times New Roman"/>
                          <a:cs typeface="Times New Roman"/>
                        </a:rPr>
                        <a:t>Prijatelj se u nevolji poznaje.</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dirty="0" smtClean="0">
                          <a:solidFill>
                            <a:srgbClr val="002060"/>
                          </a:solidFill>
                          <a:latin typeface="Lucida Handwriting" pitchFamily="66" charset="0"/>
                          <a:ea typeface="Times New Roman"/>
                          <a:cs typeface="Times New Roman"/>
                        </a:rPr>
                        <a:t>Ispeci pa reci.</a:t>
                      </a:r>
                      <a:endParaRPr lang="hr-HR" sz="1400" dirty="0">
                        <a:solidFill>
                          <a:srgbClr val="002060"/>
                        </a:solidFill>
                        <a:latin typeface="Lucida Handwriting"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a:latin typeface="Times New Roman"/>
                          <a:ea typeface="Times New Roman"/>
                          <a:cs typeface="Times New Roman"/>
                        </a:rPr>
                        <a:t>Erst denken, dann sprechen.</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286883">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dirty="0">
                          <a:latin typeface="Times New Roman"/>
                          <a:ea typeface="Times New Roman"/>
                          <a:cs typeface="Times New Roman"/>
                        </a:rPr>
                        <a:t>Prevention is better than cure.</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393889">
                <a:tc>
                  <a:txBody>
                    <a:bodyPr/>
                    <a:lstStyle/>
                    <a:p>
                      <a:pPr>
                        <a:spcAft>
                          <a:spcPts val="0"/>
                        </a:spcAft>
                      </a:pPr>
                      <a:r>
                        <a:rPr lang="hr-HR" sz="1400">
                          <a:latin typeface="Times New Roman"/>
                          <a:ea typeface="Times New Roman"/>
                          <a:cs typeface="Times New Roman"/>
                        </a:rPr>
                        <a:t>Tko nema u glavi, ima u nogama.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r h="196944">
                <a:tc>
                  <a:txBody>
                    <a:bodyPr/>
                    <a:lstStyle/>
                    <a:p>
                      <a:pPr>
                        <a:spcAft>
                          <a:spcPts val="0"/>
                        </a:spcAft>
                      </a:pPr>
                      <a:r>
                        <a:rPr lang="hr-HR" sz="1400" dirty="0" smtClean="0">
                          <a:solidFill>
                            <a:srgbClr val="002060"/>
                          </a:solidFill>
                          <a:latin typeface="Script MT Bold" pitchFamily="66" charset="0"/>
                          <a:ea typeface="Times New Roman"/>
                          <a:cs typeface="Times New Roman"/>
                        </a:rPr>
                        <a:t>Ljubav je slijepa.</a:t>
                      </a:r>
                      <a:endParaRPr lang="hr-HR" sz="1400" dirty="0">
                        <a:solidFill>
                          <a:srgbClr val="002060"/>
                        </a:solidFill>
                        <a:latin typeface="Script MT Bold" pitchFamily="66" charset="0"/>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r>
                        <a:rPr lang="hr-HR" sz="1400">
                          <a:latin typeface="Times New Roman"/>
                          <a:ea typeface="Times New Roman"/>
                          <a:cs typeface="Times New Roman"/>
                        </a:rPr>
                        <a:t>Liebe macht blind.</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c>
                  <a:txBody>
                    <a:bodyPr/>
                    <a:lstStyle/>
                    <a:p>
                      <a:pPr>
                        <a:spcAft>
                          <a:spcPts val="0"/>
                        </a:spcAft>
                      </a:pPr>
                      <a:endParaRPr lang="hr-HR" sz="1400" dirty="0">
                        <a:latin typeface="Times New Roman"/>
                        <a:ea typeface="Times New Roman"/>
                        <a:cs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C7C"/>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Documents and Settings\Marin\My Documents\YEE, poslovice\P6150007.JPG"/>
          <p:cNvPicPr>
            <a:picLocks noChangeAspect="1" noChangeArrowheads="1"/>
          </p:cNvPicPr>
          <p:nvPr/>
        </p:nvPicPr>
        <p:blipFill>
          <a:blip r:embed="rId2" cstate="print"/>
          <a:srcRect/>
          <a:stretch>
            <a:fillRect/>
          </a:stretch>
        </p:blipFill>
        <p:spPr bwMode="auto">
          <a:xfrm>
            <a:off x="395536" y="3501008"/>
            <a:ext cx="4119783" cy="3052800"/>
          </a:xfrm>
          <a:prstGeom prst="rect">
            <a:avLst/>
          </a:prstGeom>
          <a:noFill/>
        </p:spPr>
      </p:pic>
      <p:pic>
        <p:nvPicPr>
          <p:cNvPr id="2051" name="Picture 3" descr="C:\Documents and Settings\Marin\My Documents\Posl\PB220009.JPG"/>
          <p:cNvPicPr>
            <a:picLocks noChangeAspect="1" noChangeArrowheads="1"/>
          </p:cNvPicPr>
          <p:nvPr/>
        </p:nvPicPr>
        <p:blipFill>
          <a:blip r:embed="rId3" cstate="print"/>
          <a:srcRect/>
          <a:stretch>
            <a:fillRect/>
          </a:stretch>
        </p:blipFill>
        <p:spPr bwMode="auto">
          <a:xfrm>
            <a:off x="395536" y="260648"/>
            <a:ext cx="4067944" cy="3052107"/>
          </a:xfrm>
          <a:prstGeom prst="rect">
            <a:avLst/>
          </a:prstGeom>
          <a:noFill/>
        </p:spPr>
      </p:pic>
      <p:pic>
        <p:nvPicPr>
          <p:cNvPr id="2052" name="Picture 4" descr="C:\Documents and Settings\Marin\My Documents\Posl\PB220012.JPG"/>
          <p:cNvPicPr>
            <a:picLocks noChangeAspect="1" noChangeArrowheads="1"/>
          </p:cNvPicPr>
          <p:nvPr/>
        </p:nvPicPr>
        <p:blipFill>
          <a:blip r:embed="rId4" cstate="print"/>
          <a:srcRect/>
          <a:stretch>
            <a:fillRect/>
          </a:stretch>
        </p:blipFill>
        <p:spPr bwMode="auto">
          <a:xfrm>
            <a:off x="4716016" y="3501008"/>
            <a:ext cx="4068867" cy="3052800"/>
          </a:xfrm>
          <a:prstGeom prst="rect">
            <a:avLst/>
          </a:prstGeom>
          <a:noFill/>
        </p:spPr>
      </p:pic>
      <p:pic>
        <p:nvPicPr>
          <p:cNvPr id="2053" name="Picture 5" descr="C:\Documents and Settings\Marin\My Documents\Posl\PB220018.JPG"/>
          <p:cNvPicPr>
            <a:picLocks noChangeAspect="1" noChangeArrowheads="1"/>
          </p:cNvPicPr>
          <p:nvPr/>
        </p:nvPicPr>
        <p:blipFill>
          <a:blip r:embed="rId5" cstate="print"/>
          <a:srcRect/>
          <a:stretch>
            <a:fillRect/>
          </a:stretch>
        </p:blipFill>
        <p:spPr bwMode="auto">
          <a:xfrm>
            <a:off x="4716016" y="260648"/>
            <a:ext cx="4068868" cy="3052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1840132"/>
            <a:ext cx="8460432"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plan is what, a schedule is when. It takes</a:t>
            </a:r>
            <a:br>
              <a:rPr kumimoji="0" lang="hr-H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hr-H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both a plan and a schedule to get things done.”</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Peter Turla</a:t>
            </a:r>
            <a:r>
              <a:rPr kumimoji="0" lang="hr-H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hr-H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hr-H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hr-H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hr-HR" sz="18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827584" y="2780928"/>
            <a:ext cx="6030416" cy="646331"/>
          </a:xfrm>
          <a:prstGeom prst="rect">
            <a:avLst/>
          </a:prstGeom>
        </p:spPr>
        <p:txBody>
          <a:bodyPr wrap="square">
            <a:spAutoFit/>
          </a:bodyPr>
          <a:lstStyle/>
          <a:p>
            <a:r>
              <a:rPr lang="hr-HR" dirty="0" smtClean="0"/>
              <a:t>“Alone we can do so little, together we can do so much.”</a:t>
            </a:r>
            <a:br>
              <a:rPr lang="hr-HR" dirty="0" smtClean="0"/>
            </a:br>
            <a:r>
              <a:rPr lang="hr-HR" dirty="0" smtClean="0"/>
              <a:t>                                                                             Helen Keller</a:t>
            </a:r>
            <a:endParaRPr lang="hr-HR" dirty="0"/>
          </a:p>
        </p:txBody>
      </p:sp>
      <p:sp>
        <p:nvSpPr>
          <p:cNvPr id="1026" name="Rectangle 2"/>
          <p:cNvSpPr>
            <a:spLocks noChangeArrowheads="1"/>
          </p:cNvSpPr>
          <p:nvPr/>
        </p:nvSpPr>
        <p:spPr bwMode="auto">
          <a:xfrm rot="10800000" flipV="1">
            <a:off x="-180528" y="3534000"/>
            <a:ext cx="79208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have not failed. I’ve just found 10,000ways</a:t>
            </a:r>
            <a:r>
              <a:rPr kumimoji="0" lang="hr-HR" sz="1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that won’t work.</a:t>
            </a:r>
            <a:endParaRPr kumimoji="0" lang="hr-HR"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Thomas A. Edison</a:t>
            </a:r>
            <a:endParaRPr kumimoji="0" lang="hr-HR"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755576" y="4365104"/>
            <a:ext cx="7848872" cy="646331"/>
          </a:xfrm>
          <a:prstGeom prst="rect">
            <a:avLst/>
          </a:prstGeom>
        </p:spPr>
        <p:txBody>
          <a:bodyPr wrap="square">
            <a:spAutoFit/>
          </a:bodyPr>
          <a:lstStyle/>
          <a:p>
            <a:r>
              <a:rPr lang="hr-HR" dirty="0" smtClean="0"/>
              <a:t>“Teamwork is the ability to work together toward a common vision.”</a:t>
            </a:r>
            <a:br>
              <a:rPr lang="hr-HR" dirty="0" smtClean="0"/>
            </a:br>
            <a:r>
              <a:rPr lang="hr-HR" dirty="0" smtClean="0"/>
              <a:t>                                                                                          Andrew Carnegie</a:t>
            </a:r>
            <a:endParaRPr lang="hr-HR" dirty="0"/>
          </a:p>
        </p:txBody>
      </p:sp>
      <p:sp>
        <p:nvSpPr>
          <p:cNvPr id="6" name="Rectangle 5"/>
          <p:cNvSpPr/>
          <p:nvPr/>
        </p:nvSpPr>
        <p:spPr>
          <a:xfrm>
            <a:off x="611560" y="5301208"/>
            <a:ext cx="8280920" cy="646331"/>
          </a:xfrm>
          <a:prstGeom prst="rect">
            <a:avLst/>
          </a:prstGeom>
        </p:spPr>
        <p:txBody>
          <a:bodyPr wrap="square">
            <a:spAutoFit/>
          </a:bodyPr>
          <a:lstStyle/>
          <a:p>
            <a:r>
              <a:rPr lang="hr-HR" dirty="0" smtClean="0"/>
              <a:t>   “ If everyone is moving forward together, then success takes care of itself.”</a:t>
            </a:r>
            <a:br>
              <a:rPr lang="hr-HR" dirty="0" smtClean="0"/>
            </a:br>
            <a:r>
              <a:rPr lang="hr-HR" dirty="0" smtClean="0"/>
              <a:t>                                                                                                         Henry Ford</a:t>
            </a:r>
            <a:endParaRPr lang="hr-HR" dirty="0"/>
          </a:p>
        </p:txBody>
      </p:sp>
      <p:sp>
        <p:nvSpPr>
          <p:cNvPr id="8" name="Rectangle 7"/>
          <p:cNvSpPr/>
          <p:nvPr/>
        </p:nvSpPr>
        <p:spPr>
          <a:xfrm>
            <a:off x="827584" y="1124744"/>
            <a:ext cx="6030416" cy="646331"/>
          </a:xfrm>
          <a:prstGeom prst="rect">
            <a:avLst/>
          </a:prstGeom>
        </p:spPr>
        <p:txBody>
          <a:bodyPr wrap="square">
            <a:spAutoFit/>
          </a:bodyPr>
          <a:lstStyle/>
          <a:p>
            <a:r>
              <a:rPr lang="hr-HR" dirty="0" smtClean="0"/>
              <a:t>“With an enthusiastic team you can achieve almost anything.”</a:t>
            </a:r>
            <a:br>
              <a:rPr lang="hr-HR" dirty="0" smtClean="0"/>
            </a:br>
            <a:r>
              <a:rPr lang="hr-HR" dirty="0" smtClean="0"/>
              <a:t>                                                                                    Tahir Shah </a:t>
            </a:r>
            <a:endParaRPr lang="hr-HR" dirty="0"/>
          </a:p>
        </p:txBody>
      </p:sp>
      <p:sp>
        <p:nvSpPr>
          <p:cNvPr id="9" name="TextBox 8"/>
          <p:cNvSpPr txBox="1"/>
          <p:nvPr/>
        </p:nvSpPr>
        <p:spPr>
          <a:xfrm>
            <a:off x="827584" y="548680"/>
            <a:ext cx="6696744" cy="369332"/>
          </a:xfrm>
          <a:prstGeom prst="rect">
            <a:avLst/>
          </a:prstGeom>
          <a:noFill/>
        </p:spPr>
        <p:txBody>
          <a:bodyPr wrap="square" rtlCol="0">
            <a:spAutoFit/>
          </a:bodyPr>
          <a:lstStyle/>
          <a:p>
            <a:r>
              <a:rPr lang="hr-HR" u="sng" dirty="0" smtClean="0"/>
              <a:t>We found lots of quotes that can motivate and inspire us:</a:t>
            </a:r>
            <a:endParaRPr lang="hr-HR"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8104" y="620688"/>
            <a:ext cx="3384376" cy="3416320"/>
          </a:xfrm>
          <a:prstGeom prst="rect">
            <a:avLst/>
          </a:prstGeom>
          <a:noFill/>
        </p:spPr>
        <p:txBody>
          <a:bodyPr wrap="square" rtlCol="0">
            <a:spAutoFit/>
          </a:bodyPr>
          <a:lstStyle/>
          <a:p>
            <a:r>
              <a:rPr lang="hr-HR" sz="2400" dirty="0" smtClean="0"/>
              <a:t>Laminated proverbs will be handed out to visitors of Vinkovci Health Fair in April, at our school’s Open </a:t>
            </a:r>
            <a:r>
              <a:rPr lang="hr-HR" sz="2400" dirty="0"/>
              <a:t>D</a:t>
            </a:r>
            <a:r>
              <a:rPr lang="hr-HR" sz="2400" dirty="0" smtClean="0"/>
              <a:t>oors Day in June and </a:t>
            </a:r>
            <a:br>
              <a:rPr lang="hr-HR" sz="2400" dirty="0" smtClean="0"/>
            </a:br>
            <a:r>
              <a:rPr lang="hr-HR" sz="2400" dirty="0" smtClean="0"/>
              <a:t>on other occasions.</a:t>
            </a:r>
          </a:p>
          <a:p>
            <a:r>
              <a:rPr lang="hr-HR" sz="2400" dirty="0" smtClean="0"/>
              <a:t>They can be used as bookmarks. </a:t>
            </a:r>
            <a:endParaRPr lang="hr-HR" sz="2400" dirty="0"/>
          </a:p>
        </p:txBody>
      </p:sp>
      <p:pic>
        <p:nvPicPr>
          <p:cNvPr id="1026" name="Picture 2" descr="C:\Documents and Settings\Marin\My Documents\SOFT, radionice predavanja, poslovice\IMG_20210112_171927.jpg"/>
          <p:cNvPicPr>
            <a:picLocks noChangeAspect="1" noChangeArrowheads="1"/>
          </p:cNvPicPr>
          <p:nvPr/>
        </p:nvPicPr>
        <p:blipFill>
          <a:blip r:embed="rId2" cstate="print"/>
          <a:srcRect/>
          <a:stretch>
            <a:fillRect/>
          </a:stretch>
        </p:blipFill>
        <p:spPr bwMode="auto">
          <a:xfrm>
            <a:off x="323527" y="764704"/>
            <a:ext cx="5035553" cy="5411836"/>
          </a:xfrm>
          <a:prstGeom prst="rect">
            <a:avLst/>
          </a:prstGeom>
          <a:noFill/>
        </p:spPr>
      </p:pic>
      <p:pic>
        <p:nvPicPr>
          <p:cNvPr id="3" name="Picture 2" descr="C:\Documents and Settings\Marin\My Documents\IMG_20210215_165051.jpg"/>
          <p:cNvPicPr>
            <a:picLocks noChangeAspect="1" noChangeArrowheads="1"/>
          </p:cNvPicPr>
          <p:nvPr/>
        </p:nvPicPr>
        <p:blipFill>
          <a:blip r:embed="rId3" cstate="print"/>
          <a:srcRect/>
          <a:stretch>
            <a:fillRect/>
          </a:stretch>
        </p:blipFill>
        <p:spPr bwMode="auto">
          <a:xfrm>
            <a:off x="6084168" y="4005064"/>
            <a:ext cx="1944216" cy="24330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920880" cy="3785652"/>
          </a:xfrm>
          <a:prstGeom prst="rect">
            <a:avLst/>
          </a:prstGeom>
          <a:noFill/>
        </p:spPr>
        <p:txBody>
          <a:bodyPr wrap="square" rtlCol="0">
            <a:spAutoFit/>
          </a:bodyPr>
          <a:lstStyle/>
          <a:p>
            <a:r>
              <a:rPr lang="hr-HR" sz="2400" dirty="0" smtClean="0"/>
              <a:t>       Every student chose one proverb, explained  to his/her classmates how he/she understands it and decided to use it as often as possible in conversations, so that other people have the chance to learn new proverbs. </a:t>
            </a:r>
            <a:br>
              <a:rPr lang="hr-HR" sz="2400" dirty="0" smtClean="0"/>
            </a:br>
            <a:r>
              <a:rPr lang="hr-HR" sz="2400" dirty="0" smtClean="0"/>
              <a:t>Students learned that </a:t>
            </a:r>
            <a:br>
              <a:rPr lang="hr-HR" sz="2400" dirty="0" smtClean="0"/>
            </a:br>
            <a:r>
              <a:rPr lang="hr-HR" sz="2400" dirty="0" smtClean="0"/>
              <a:t>“He that will thrive, must rise at five” is not just about getting up early and that </a:t>
            </a:r>
            <a:br>
              <a:rPr lang="hr-HR" sz="2400" dirty="0" smtClean="0"/>
            </a:br>
            <a:r>
              <a:rPr lang="hr-HR" sz="2400" dirty="0" smtClean="0"/>
              <a:t>“The early bird catches the worm” is not only about birds and worms and why</a:t>
            </a:r>
            <a:br>
              <a:rPr lang="hr-HR" sz="2400" dirty="0" smtClean="0"/>
            </a:br>
            <a:r>
              <a:rPr lang="hr-HR" sz="2400" dirty="0" smtClean="0"/>
              <a:t>“Lies walk on short legs.”</a:t>
            </a:r>
            <a:endParaRPr lang="hr-HR" sz="2400" dirty="0"/>
          </a:p>
        </p:txBody>
      </p:sp>
      <p:pic>
        <p:nvPicPr>
          <p:cNvPr id="29698" name="Picture 2" descr="C:\Documents and Settings\Marin\My Documents\images.jpg"/>
          <p:cNvPicPr>
            <a:picLocks noChangeAspect="1" noChangeArrowheads="1"/>
          </p:cNvPicPr>
          <p:nvPr/>
        </p:nvPicPr>
        <p:blipFill>
          <a:blip r:embed="rId2" cstate="print"/>
          <a:srcRect/>
          <a:stretch>
            <a:fillRect/>
          </a:stretch>
        </p:blipFill>
        <p:spPr bwMode="auto">
          <a:xfrm>
            <a:off x="5364088" y="3717032"/>
            <a:ext cx="3036896" cy="28083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3"/>
            <a:ext cx="8424936" cy="8710077"/>
          </a:xfrm>
          <a:prstGeom prst="rect">
            <a:avLst/>
          </a:prstGeom>
          <a:noFill/>
        </p:spPr>
        <p:txBody>
          <a:bodyPr wrap="square" rtlCol="0">
            <a:spAutoFit/>
          </a:bodyPr>
          <a:lstStyle/>
          <a:p>
            <a:r>
              <a:rPr lang="hr-HR" sz="2000" b="1" u="sng" dirty="0" smtClean="0"/>
              <a:t>Resources:</a:t>
            </a:r>
          </a:p>
          <a:p>
            <a:r>
              <a:rPr lang="hr-HR" sz="2000" dirty="0" smtClean="0"/>
              <a:t> Pavao Mikić, Danica Škara: </a:t>
            </a:r>
            <a:r>
              <a:rPr lang="hr-HR" sz="2000" b="1" dirty="0" smtClean="0"/>
              <a:t>Kontrastivni rječnik poslovica, </a:t>
            </a:r>
            <a:r>
              <a:rPr lang="hr-HR" sz="2000" dirty="0" smtClean="0"/>
              <a:t>August</a:t>
            </a:r>
            <a:br>
              <a:rPr lang="hr-HR" sz="2000" dirty="0" smtClean="0"/>
            </a:br>
            <a:r>
              <a:rPr lang="hr-HR" sz="2000" dirty="0" smtClean="0"/>
              <a:t>               Cesarec, Školska knjiga, Zagreb, 1992.</a:t>
            </a:r>
            <a:br>
              <a:rPr lang="hr-HR" sz="2000" dirty="0" smtClean="0"/>
            </a:br>
            <a:r>
              <a:rPr lang="hr-HR" sz="2000" dirty="0" smtClean="0"/>
              <a:t>Christa Frey,Annelies Herzog, Arthur Michel, Ruth Schütze: </a:t>
            </a:r>
            <a:r>
              <a:rPr lang="hr-HR" sz="2000" b="1" dirty="0" smtClean="0"/>
              <a:t>Deutsche </a:t>
            </a:r>
            <a:r>
              <a:rPr lang="hr-HR" sz="2000" dirty="0" smtClean="0"/>
              <a:t/>
            </a:r>
            <a:br>
              <a:rPr lang="hr-HR" sz="2000" dirty="0" smtClean="0"/>
            </a:br>
            <a:r>
              <a:rPr lang="hr-HR" sz="2000" dirty="0" smtClean="0"/>
              <a:t>              </a:t>
            </a:r>
            <a:r>
              <a:rPr lang="hr-HR" sz="2000" b="1" dirty="0" smtClean="0"/>
              <a:t>Sprichwörter für Ausländer, </a:t>
            </a:r>
            <a:r>
              <a:rPr lang="hr-HR" sz="2000" dirty="0" smtClean="0"/>
              <a:t>VEB Verlag Enzyklopädie,  Leipzig, 1981.</a:t>
            </a:r>
            <a:br>
              <a:rPr lang="hr-HR" sz="2000" dirty="0" smtClean="0"/>
            </a:br>
            <a:r>
              <a:rPr lang="hr-HR" sz="2000" dirty="0" smtClean="0"/>
              <a:t>Sun Tzu: Umijeće ratovanja</a:t>
            </a:r>
            <a:r>
              <a:rPr lang="hr-HR" sz="2000" b="1" dirty="0" smtClean="0"/>
              <a:t>, Mozaik knjiga, Zagreb, 2009.</a:t>
            </a:r>
            <a:br>
              <a:rPr lang="hr-HR" sz="2000" b="1" dirty="0" smtClean="0"/>
            </a:br>
            <a:r>
              <a:rPr lang="hr-HR" sz="2000" dirty="0" smtClean="0"/>
              <a:t/>
            </a:r>
            <a:br>
              <a:rPr lang="hr-HR" sz="2000" dirty="0" smtClean="0"/>
            </a:br>
            <a:r>
              <a:rPr lang="hr-HR" sz="2000" dirty="0" smtClean="0"/>
              <a:t> </a:t>
            </a:r>
            <a:r>
              <a:rPr lang="hr-HR" sz="2000" u="sng" dirty="0" smtClean="0">
                <a:hlinkClick r:id="rId2"/>
              </a:rPr>
              <a:t>https://www.linkedin.com/pulse/5-powerful-strategy-business- </a:t>
            </a:r>
            <a:br>
              <a:rPr lang="hr-HR" sz="2000" u="sng" dirty="0" smtClean="0">
                <a:hlinkClick r:id="rId2"/>
              </a:rPr>
            </a:br>
            <a:r>
              <a:rPr lang="hr-HR" sz="2000" u="sng" dirty="0" smtClean="0">
                <a:hlinkClick r:id="rId2"/>
              </a:rPr>
              <a:t> lessons-from-art-war-sun-d-suryawanshi</a:t>
            </a:r>
            <a:r>
              <a:rPr lang="hr-HR" sz="2000" u="sng" dirty="0" smtClean="0"/>
              <a:t/>
            </a:r>
            <a:br>
              <a:rPr lang="hr-HR" sz="2000" u="sng" dirty="0" smtClean="0"/>
            </a:br>
            <a:r>
              <a:rPr lang="hr-HR" sz="2000" u="sng" dirty="0" smtClean="0"/>
              <a:t/>
            </a:r>
            <a:br>
              <a:rPr lang="hr-HR" sz="2000" u="sng" dirty="0" smtClean="0"/>
            </a:br>
            <a:r>
              <a:rPr lang="hr-HR" sz="2000" u="sng" dirty="0" smtClean="0">
                <a:hlinkClick r:id="rId3"/>
              </a:rPr>
              <a:t>http://www.businessinsider.com/the-art-of-war-sun-tzu-2011-5</a:t>
            </a:r>
            <a:r>
              <a:rPr lang="hr-HR" sz="2000" u="sng" dirty="0" smtClean="0"/>
              <a:t> </a:t>
            </a:r>
            <a:br>
              <a:rPr lang="hr-HR" sz="2000" u="sng" dirty="0" smtClean="0"/>
            </a:br>
            <a:r>
              <a:rPr lang="hr-HR" sz="2000" u="sng" dirty="0" smtClean="0"/>
              <a:t/>
            </a:r>
            <a:br>
              <a:rPr lang="hr-HR" sz="2000" u="sng" dirty="0" smtClean="0"/>
            </a:br>
            <a:r>
              <a:rPr lang="hr-HR" sz="2000" u="sng" dirty="0" smtClean="0">
                <a:hlinkClick r:id="rId4"/>
              </a:rPr>
              <a:t>http://www.phrasemix.com/collections/the-50-most-important-english-proverbs</a:t>
            </a:r>
            <a:r>
              <a:rPr lang="hr-HR" sz="2000" u="sng" dirty="0" smtClean="0"/>
              <a:t/>
            </a:r>
            <a:br>
              <a:rPr lang="hr-HR" sz="2000" u="sng" dirty="0" smtClean="0"/>
            </a:br>
            <a:r>
              <a:rPr lang="hr-HR" sz="2000" u="sng" dirty="0" smtClean="0"/>
              <a:t/>
            </a:r>
            <a:br>
              <a:rPr lang="hr-HR" sz="2000" u="sng" dirty="0" smtClean="0"/>
            </a:br>
            <a:r>
              <a:rPr lang="hr-HR" sz="2000" u="sng" dirty="0" smtClean="0">
                <a:hlinkClick r:id="rId5"/>
              </a:rPr>
              <a:t>https://www.moneymanagement.org/Community/Blogs/Blogging-for-Change/2013/May/Financial-proverbs-that-are-still-true-today.aspx</a:t>
            </a:r>
            <a:endParaRPr lang="hr-HR" sz="2000" dirty="0" smtClean="0"/>
          </a:p>
          <a:p>
            <a:endParaRPr lang="hr-HR" sz="2000" u="sng" dirty="0" smtClean="0"/>
          </a:p>
          <a:p>
            <a:endParaRPr lang="hr-HR" sz="2000" dirty="0" smtClean="0"/>
          </a:p>
          <a:p>
            <a:r>
              <a:rPr lang="hr-HR" sz="2000" u="sng" dirty="0" smtClean="0"/>
              <a:t/>
            </a:r>
            <a:br>
              <a:rPr lang="hr-HR" sz="2000" u="sng" dirty="0" smtClean="0"/>
            </a:br>
            <a:r>
              <a:rPr lang="hr-HR" sz="2000" u="sng" dirty="0" smtClean="0"/>
              <a:t/>
            </a:r>
            <a:br>
              <a:rPr lang="hr-HR" sz="2000" u="sng" dirty="0" smtClean="0"/>
            </a:br>
            <a:endParaRPr lang="hr-HR" sz="2000" dirty="0" smtClean="0"/>
          </a:p>
          <a:p>
            <a:r>
              <a:rPr lang="hr-HR" sz="2000" u="sng" dirty="0" smtClean="0"/>
              <a:t/>
            </a:r>
            <a:br>
              <a:rPr lang="hr-HR" sz="2000" u="sng" dirty="0" smtClean="0"/>
            </a:br>
            <a:r>
              <a:rPr lang="hr-HR" sz="2000" u="sng" dirty="0" smtClean="0"/>
              <a:t/>
            </a:r>
            <a:br>
              <a:rPr lang="hr-HR" sz="2000" u="sng" dirty="0" smtClean="0"/>
            </a:br>
            <a:r>
              <a:rPr lang="hr-HR" sz="2000" u="sng" dirty="0" smtClean="0"/>
              <a:t/>
            </a:r>
            <a:br>
              <a:rPr lang="hr-HR" sz="2000" u="sng" dirty="0" smtClean="0"/>
            </a:br>
            <a:r>
              <a:rPr lang="hr-HR" sz="2000" u="sng" dirty="0" smtClean="0"/>
              <a:t/>
            </a:r>
            <a:br>
              <a:rPr lang="hr-HR" sz="2000" u="sng" dirty="0" smtClean="0"/>
            </a:br>
            <a:endParaRPr lang="hr-HR" sz="2000" dirty="0" smtClean="0"/>
          </a:p>
          <a:p>
            <a:endParaRPr lang="hr-H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1124744"/>
            <a:ext cx="3888432" cy="4893647"/>
          </a:xfrm>
          <a:prstGeom prst="rect">
            <a:avLst/>
          </a:prstGeom>
          <a:noFill/>
        </p:spPr>
        <p:txBody>
          <a:bodyPr wrap="square" rtlCol="0">
            <a:spAutoFit/>
          </a:bodyPr>
          <a:lstStyle/>
          <a:p>
            <a:r>
              <a:rPr lang="hr-HR" sz="2400" dirty="0" smtClean="0"/>
              <a:t>          The most popular book among businessmen,  has been </a:t>
            </a:r>
            <a:r>
              <a:rPr lang="hr-HR" sz="2400" b="1" i="1" dirty="0" smtClean="0"/>
              <a:t>“The Art of War” </a:t>
            </a:r>
            <a:r>
              <a:rPr lang="hr-HR" sz="2400" dirty="0" smtClean="0"/>
              <a:t>written by Sun Tzu (Sunzi) more than 2500 years ago, in the 6th century BC, but in the book there is still much we can learn about managing  conflicts and difficult situations wisely, efficiently and victoriously. </a:t>
            </a:r>
            <a:br>
              <a:rPr lang="hr-HR" sz="2400" dirty="0" smtClean="0"/>
            </a:br>
            <a:endParaRPr lang="hr-HR" sz="2400" dirty="0" smtClean="0"/>
          </a:p>
          <a:p>
            <a:endParaRPr lang="hr-HR" sz="2400" dirty="0"/>
          </a:p>
        </p:txBody>
      </p:sp>
      <p:pic>
        <p:nvPicPr>
          <p:cNvPr id="1026" name="Picture 2" descr="C:\Documents and Settings\Marin\My Documents\preuzmi.jpg"/>
          <p:cNvPicPr>
            <a:picLocks noChangeAspect="1" noChangeArrowheads="1"/>
          </p:cNvPicPr>
          <p:nvPr/>
        </p:nvPicPr>
        <p:blipFill>
          <a:blip r:embed="rId2" cstate="print"/>
          <a:srcRect/>
          <a:stretch>
            <a:fillRect/>
          </a:stretch>
        </p:blipFill>
        <p:spPr bwMode="auto">
          <a:xfrm>
            <a:off x="683568" y="836712"/>
            <a:ext cx="3312368" cy="49776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1938992"/>
          </a:xfrm>
          <a:prstGeom prst="rect">
            <a:avLst/>
          </a:prstGeom>
          <a:noFill/>
        </p:spPr>
        <p:txBody>
          <a:bodyPr wrap="square" rtlCol="0">
            <a:spAutoFit/>
          </a:bodyPr>
          <a:lstStyle/>
          <a:p>
            <a:r>
              <a:rPr lang="hr-HR" sz="2400" b="1" dirty="0" smtClean="0"/>
              <a:t/>
            </a:r>
            <a:br>
              <a:rPr lang="hr-HR" sz="2400" b="1" dirty="0" smtClean="0"/>
            </a:br>
            <a:r>
              <a:rPr lang="hr-HR" sz="2400" b="1" dirty="0" smtClean="0"/>
              <a:t>“</a:t>
            </a:r>
            <a:r>
              <a:rPr lang="hr-HR" sz="2400" dirty="0" smtClean="0"/>
              <a:t>Rat je pitanje o kojem valja pomno promisliti. </a:t>
            </a:r>
            <a:br>
              <a:rPr lang="hr-HR" sz="2400" dirty="0" smtClean="0"/>
            </a:br>
            <a:r>
              <a:rPr lang="hr-HR" sz="2400" b="1" dirty="0" smtClean="0"/>
              <a:t>“It</a:t>
            </a:r>
            <a:r>
              <a:rPr lang="hr-HR" sz="2400" dirty="0" smtClean="0"/>
              <a:t>  </a:t>
            </a:r>
            <a:r>
              <a:rPr lang="hr-HR" sz="2400" i="1" dirty="0" smtClean="0"/>
              <a:t>(war/ business) </a:t>
            </a:r>
            <a:r>
              <a:rPr lang="hr-HR" sz="2400" dirty="0" smtClean="0"/>
              <a:t>is a matter of life and death, a road either to safety or to ruin.  Hence it is a subject of inquiry which can on no account be neglected. ”</a:t>
            </a:r>
            <a:endParaRPr lang="hr-HR" sz="2400" dirty="0"/>
          </a:p>
        </p:txBody>
      </p:sp>
      <p:sp>
        <p:nvSpPr>
          <p:cNvPr id="3" name="TextBox 2"/>
          <p:cNvSpPr txBox="1"/>
          <p:nvPr/>
        </p:nvSpPr>
        <p:spPr>
          <a:xfrm>
            <a:off x="539552" y="2852936"/>
            <a:ext cx="7632848" cy="1569660"/>
          </a:xfrm>
          <a:prstGeom prst="rect">
            <a:avLst/>
          </a:prstGeom>
          <a:noFill/>
        </p:spPr>
        <p:txBody>
          <a:bodyPr wrap="square" rtlCol="0">
            <a:spAutoFit/>
          </a:bodyPr>
          <a:lstStyle/>
          <a:p>
            <a:pPr lvl="0" fontAlgn="base">
              <a:spcBef>
                <a:spcPct val="0"/>
              </a:spcBef>
              <a:spcAft>
                <a:spcPct val="0"/>
              </a:spcAft>
            </a:pPr>
            <a:r>
              <a:rPr lang="hr-HR" sz="2400" dirty="0" smtClean="0">
                <a:latin typeface="Calibri" pitchFamily="34" charset="0"/>
                <a:ea typeface="Calibri" pitchFamily="34" charset="0"/>
                <a:cs typeface="Times New Roman" pitchFamily="18" charset="0"/>
              </a:rPr>
              <a:t> “Brižno odmjeri situaciju prije no što povučeš potez.”</a:t>
            </a:r>
            <a:endParaRPr lang="hr-HR" sz="24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r>
              <a:rPr lang="hr-HR" sz="2400" dirty="0" smtClean="0">
                <a:ea typeface="Calibri" pitchFamily="34" charset="0"/>
                <a:cs typeface="Times New Roman" pitchFamily="18" charset="0"/>
              </a:rPr>
              <a:t>        “Calculate the situation, and then move.” </a:t>
            </a:r>
            <a:br>
              <a:rPr lang="hr-HR" sz="2400" dirty="0" smtClean="0">
                <a:ea typeface="Calibri" pitchFamily="34" charset="0"/>
                <a:cs typeface="Times New Roman" pitchFamily="18" charset="0"/>
              </a:rPr>
            </a:br>
            <a:r>
              <a:rPr lang="hr-HR" sz="2400" dirty="0" smtClean="0">
                <a:ea typeface="Calibri" pitchFamily="34" charset="0"/>
                <a:cs typeface="Times New Roman" pitchFamily="18" charset="0"/>
              </a:rPr>
              <a:t>        “Ponder and deliberate before you make a move.”</a:t>
            </a:r>
            <a:br>
              <a:rPr lang="hr-HR" sz="2400" dirty="0" smtClean="0">
                <a:ea typeface="Calibri" pitchFamily="34" charset="0"/>
                <a:cs typeface="Times New Roman" pitchFamily="18" charset="0"/>
              </a:rPr>
            </a:br>
            <a:endParaRPr lang="hr-HR" sz="2400" dirty="0"/>
          </a:p>
        </p:txBody>
      </p:sp>
      <p:sp>
        <p:nvSpPr>
          <p:cNvPr id="4" name="TextBox 3"/>
          <p:cNvSpPr txBox="1"/>
          <p:nvPr/>
        </p:nvSpPr>
        <p:spPr>
          <a:xfrm>
            <a:off x="683568" y="620688"/>
            <a:ext cx="7128792" cy="461665"/>
          </a:xfrm>
          <a:prstGeom prst="rect">
            <a:avLst/>
          </a:prstGeom>
          <a:noFill/>
        </p:spPr>
        <p:txBody>
          <a:bodyPr wrap="square" rtlCol="0">
            <a:spAutoFit/>
          </a:bodyPr>
          <a:lstStyle/>
          <a:p>
            <a:r>
              <a:rPr lang="hr-HR" sz="2400" dirty="0" smtClean="0"/>
              <a:t>Here are some quotes in Croatian  and English</a:t>
            </a:r>
            <a:r>
              <a:rPr lang="hr-HR" dirty="0" smtClean="0"/>
              <a:t>:</a:t>
            </a:r>
            <a:endParaRPr lang="hr-HR" dirty="0"/>
          </a:p>
        </p:txBody>
      </p:sp>
      <p:sp>
        <p:nvSpPr>
          <p:cNvPr id="5" name="TextBox 4"/>
          <p:cNvSpPr txBox="1"/>
          <p:nvPr/>
        </p:nvSpPr>
        <p:spPr>
          <a:xfrm>
            <a:off x="395536" y="4581128"/>
            <a:ext cx="8208912" cy="1200329"/>
          </a:xfrm>
          <a:prstGeom prst="rect">
            <a:avLst/>
          </a:prstGeom>
          <a:noFill/>
        </p:spPr>
        <p:txBody>
          <a:bodyPr wrap="square" rtlCol="0">
            <a:spAutoFit/>
          </a:bodyPr>
          <a:lstStyle/>
          <a:p>
            <a:r>
              <a:rPr lang="hr-HR" sz="2400" dirty="0" smtClean="0"/>
              <a:t>         We decided to look for wise advice that can be inspiration and motivation for healthy life, good human relationships, working together, making and saving money  in proverbs. </a:t>
            </a:r>
            <a:endParaRPr lang="hr-H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424936" cy="5632311"/>
          </a:xfrm>
          <a:prstGeom prst="rect">
            <a:avLst/>
          </a:prstGeom>
          <a:noFill/>
        </p:spPr>
        <p:txBody>
          <a:bodyPr wrap="square" rtlCol="0">
            <a:spAutoFit/>
          </a:bodyPr>
          <a:lstStyle/>
          <a:p>
            <a:r>
              <a:rPr lang="hr-HR" sz="2400" dirty="0" smtClean="0"/>
              <a:t>A</a:t>
            </a:r>
            <a:r>
              <a:rPr lang="hr-HR" sz="2400" dirty="0"/>
              <a:t> </a:t>
            </a:r>
            <a:r>
              <a:rPr lang="hr-HR" sz="2400" b="1" dirty="0"/>
              <a:t>proverb</a:t>
            </a:r>
            <a:r>
              <a:rPr lang="hr-HR" sz="2400" dirty="0"/>
              <a:t> </a:t>
            </a:r>
            <a:r>
              <a:rPr lang="hr-HR" sz="2400" dirty="0" smtClean="0"/>
              <a:t>is </a:t>
            </a:r>
            <a:r>
              <a:rPr lang="hr-HR" sz="2400" dirty="0"/>
              <a:t>a simple and concrete </a:t>
            </a:r>
            <a:r>
              <a:rPr lang="hr-HR" sz="2400" dirty="0" smtClean="0"/>
              <a:t>saying, </a:t>
            </a:r>
            <a:r>
              <a:rPr lang="hr-HR" sz="2400" dirty="0"/>
              <a:t>popularly known and repeated, that expresses a truth based on common sense or the practical experience of </a:t>
            </a:r>
            <a:r>
              <a:rPr lang="hr-HR" sz="2400" dirty="0" smtClean="0"/>
              <a:t>humanity.</a:t>
            </a:r>
            <a:br>
              <a:rPr lang="hr-HR" sz="2400" dirty="0" smtClean="0"/>
            </a:br>
            <a:r>
              <a:rPr lang="hr-HR" sz="2400" dirty="0" smtClean="0"/>
              <a:t>Proverbs play many roles in society. </a:t>
            </a:r>
            <a:br>
              <a:rPr lang="hr-HR" sz="2400" dirty="0" smtClean="0"/>
            </a:br>
            <a:r>
              <a:rPr lang="hr-HR" sz="2400" dirty="0" smtClean="0"/>
              <a:t>The most common role that a proverb plays is to educate. They are most often tossed around as expert advice in conversation, their role is to educate people on what might happen if they do something. </a:t>
            </a:r>
          </a:p>
          <a:p>
            <a:r>
              <a:rPr lang="hr-HR" sz="2400" dirty="0" smtClean="0"/>
              <a:t>A proverb as a little bit of wisdom that just about everyone – no matter where they are from – can offer. There is a proverb for just about every circumstance, and proverbs can be applied to any situation. </a:t>
            </a:r>
            <a:br>
              <a:rPr lang="hr-HR" sz="2400" dirty="0" smtClean="0"/>
            </a:br>
            <a:r>
              <a:rPr lang="hr-HR" sz="2400" dirty="0" smtClean="0"/>
              <a:t> Self-help literature has become very popular , but proverbs offer useful adivce on how to solve a problem in just a few words.</a:t>
            </a:r>
            <a:br>
              <a:rPr lang="hr-HR" sz="2400" dirty="0" smtClean="0"/>
            </a:br>
            <a:endParaRPr lang="hr-H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0032" y="548680"/>
            <a:ext cx="3600400" cy="5262979"/>
          </a:xfrm>
          <a:prstGeom prst="rect">
            <a:avLst/>
          </a:prstGeom>
          <a:noFill/>
        </p:spPr>
        <p:txBody>
          <a:bodyPr wrap="square" rtlCol="0">
            <a:spAutoFit/>
          </a:bodyPr>
          <a:lstStyle/>
          <a:p>
            <a:r>
              <a:rPr lang="hr-HR" sz="2400" dirty="0" smtClean="0"/>
              <a:t>We want younger generations to save proverbs from oblivion. </a:t>
            </a:r>
            <a:br>
              <a:rPr lang="hr-HR" sz="2400" dirty="0" smtClean="0"/>
            </a:br>
            <a:r>
              <a:rPr lang="hr-HR" sz="2400" dirty="0" smtClean="0"/>
              <a:t>First we conducted a survey to see if students are familiar with proverbs’ meaning. </a:t>
            </a:r>
          </a:p>
          <a:p>
            <a:r>
              <a:rPr lang="hr-HR" sz="2400" dirty="0" smtClean="0"/>
              <a:t>Students were given 9 proverbs, they were asked to indicate whether they had heard them or not. They also had to write what they think the meaning of the proverbs is. </a:t>
            </a:r>
            <a:endParaRPr lang="hr-HR" sz="2400" dirty="0"/>
          </a:p>
        </p:txBody>
      </p:sp>
      <p:pic>
        <p:nvPicPr>
          <p:cNvPr id="14337" name="Picture 1" descr="C:\Documents and Settings\Marin\My Documents\Picture4.jpg"/>
          <p:cNvPicPr>
            <a:picLocks noChangeAspect="1" noChangeArrowheads="1"/>
          </p:cNvPicPr>
          <p:nvPr/>
        </p:nvPicPr>
        <p:blipFill>
          <a:blip r:embed="rId2" cstate="print"/>
          <a:srcRect/>
          <a:stretch>
            <a:fillRect/>
          </a:stretch>
        </p:blipFill>
        <p:spPr bwMode="auto">
          <a:xfrm>
            <a:off x="323528" y="476671"/>
            <a:ext cx="4392488" cy="585004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8208912" cy="5262979"/>
          </a:xfrm>
          <a:prstGeom prst="rect">
            <a:avLst/>
          </a:prstGeom>
          <a:noFill/>
        </p:spPr>
        <p:txBody>
          <a:bodyPr wrap="square" rtlCol="0">
            <a:spAutoFit/>
          </a:bodyPr>
          <a:lstStyle/>
          <a:p>
            <a:r>
              <a:rPr lang="hr-HR" sz="2400" dirty="0" smtClean="0"/>
              <a:t>Survey showed that students don’t understand most of the proverbs. </a:t>
            </a:r>
            <a:br>
              <a:rPr lang="hr-HR" sz="2400" dirty="0" smtClean="0"/>
            </a:br>
            <a:r>
              <a:rPr lang="hr-HR" sz="2400" dirty="0" smtClean="0"/>
              <a:t>Most students understood the meaning of </a:t>
            </a:r>
            <a:br>
              <a:rPr lang="hr-HR" sz="2400" dirty="0" smtClean="0"/>
            </a:br>
            <a:r>
              <a:rPr lang="hr-HR" sz="2400" dirty="0" smtClean="0"/>
              <a:t>“U laži su kratke noge.”  (Lies walk on short legs.) and</a:t>
            </a:r>
            <a:br>
              <a:rPr lang="hr-HR" sz="2400" dirty="0" smtClean="0"/>
            </a:br>
            <a:r>
              <a:rPr lang="hr-HR" sz="2400" dirty="0" smtClean="0"/>
              <a:t>“Gdje mačke nema, tu miševi kolo vode.” (When the cat’s away,</a:t>
            </a:r>
            <a:br>
              <a:rPr lang="hr-HR" sz="2400" dirty="0" smtClean="0"/>
            </a:br>
            <a:r>
              <a:rPr lang="hr-HR" sz="2400" dirty="0" smtClean="0"/>
              <a:t>                                                                             the mice will play.)</a:t>
            </a:r>
            <a:br>
              <a:rPr lang="hr-HR" sz="2400" dirty="0" smtClean="0"/>
            </a:br>
            <a:r>
              <a:rPr lang="hr-HR" sz="2400" dirty="0" smtClean="0"/>
              <a:t/>
            </a:r>
            <a:br>
              <a:rPr lang="hr-HR" sz="2400" dirty="0" smtClean="0"/>
            </a:br>
            <a:r>
              <a:rPr lang="hr-HR" sz="2400" dirty="0" smtClean="0"/>
              <a:t>Most students didn’t understand the meaning of other proverbs. </a:t>
            </a:r>
            <a:br>
              <a:rPr lang="hr-HR" sz="2400" dirty="0" smtClean="0"/>
            </a:br>
            <a:r>
              <a:rPr lang="hr-HR" sz="2400" dirty="0" smtClean="0"/>
              <a:t>Less than 10% of students understood the meaning of</a:t>
            </a:r>
            <a:br>
              <a:rPr lang="hr-HR" sz="2400" dirty="0" smtClean="0"/>
            </a:br>
            <a:r>
              <a:rPr lang="hr-HR" sz="2400" dirty="0" smtClean="0"/>
              <a:t>“Mnogo babica, kilava djeca”. (Too many cooks spoil the broth.)</a:t>
            </a:r>
            <a:br>
              <a:rPr lang="hr-HR" sz="2400" dirty="0" smtClean="0"/>
            </a:br>
            <a:r>
              <a:rPr lang="hr-HR" sz="2400" dirty="0" smtClean="0"/>
              <a:t>“Reci popu pop, a bobu bob.”  (Call a spade a spade.)</a:t>
            </a:r>
            <a:br>
              <a:rPr lang="hr-HR" sz="2400" dirty="0" smtClean="0"/>
            </a:br>
            <a:r>
              <a:rPr lang="hr-HR" sz="2400" dirty="0" smtClean="0"/>
              <a:t>“Ne pravi </a:t>
            </a:r>
            <a:r>
              <a:rPr lang="hr-HR" sz="2400" dirty="0" smtClean="0"/>
              <a:t>ražanj </a:t>
            </a:r>
            <a:r>
              <a:rPr lang="hr-HR" sz="2400" dirty="0" smtClean="0"/>
              <a:t>dok je zec u šumi.”</a:t>
            </a:r>
            <a:br>
              <a:rPr lang="hr-HR" sz="2400" dirty="0" smtClean="0"/>
            </a:br>
            <a:r>
              <a:rPr lang="hr-HR" sz="2400" dirty="0" smtClean="0"/>
              <a:t> (Don’t count your chickens before they are hatched.)</a:t>
            </a:r>
            <a:br>
              <a:rPr lang="hr-HR" sz="2400" dirty="0" smtClean="0"/>
            </a:br>
            <a:endParaRPr lang="hr-H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8064896" cy="4524315"/>
          </a:xfrm>
          <a:prstGeom prst="rect">
            <a:avLst/>
          </a:prstGeom>
          <a:noFill/>
        </p:spPr>
        <p:txBody>
          <a:bodyPr wrap="square" rtlCol="0">
            <a:spAutoFit/>
          </a:bodyPr>
          <a:lstStyle/>
          <a:p>
            <a:r>
              <a:rPr lang="hr-HR" sz="2400" dirty="0" smtClean="0"/>
              <a:t>           All students were asked to talk with their elders at home, especially grandparents, and to bring to school as many proverbs as they can. </a:t>
            </a:r>
            <a:br>
              <a:rPr lang="hr-HR" sz="2400" dirty="0" smtClean="0"/>
            </a:br>
            <a:r>
              <a:rPr lang="hr-HR" sz="2400" dirty="0" smtClean="0"/>
              <a:t>They brought lots of different proverbs. </a:t>
            </a:r>
            <a:br>
              <a:rPr lang="hr-HR" sz="2400" dirty="0" smtClean="0"/>
            </a:br>
            <a:r>
              <a:rPr lang="hr-HR" sz="2400" dirty="0" smtClean="0"/>
              <a:t>          The next step was to find corresponding proverbs in English and German, foreign languages taught at our school.</a:t>
            </a:r>
            <a:br>
              <a:rPr lang="hr-HR" sz="2400" dirty="0" smtClean="0"/>
            </a:br>
            <a:r>
              <a:rPr lang="hr-HR" sz="2400" dirty="0" smtClean="0"/>
              <a:t>The aim was to show that all nations have proverbs, some even use the same words. If diferent words are used, the meaning is still  the same. </a:t>
            </a:r>
            <a:br>
              <a:rPr lang="hr-HR" sz="2400" dirty="0" smtClean="0"/>
            </a:br>
            <a:r>
              <a:rPr lang="hr-HR" sz="2400" dirty="0" smtClean="0"/>
              <a:t>          Students made posters containing proverbs in three languages and illustrations. Posters were hung in some classrooms. </a:t>
            </a:r>
            <a:endParaRPr lang="hr-H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8064896" cy="2308324"/>
          </a:xfrm>
          <a:prstGeom prst="rect">
            <a:avLst/>
          </a:prstGeom>
          <a:noFill/>
        </p:spPr>
        <p:txBody>
          <a:bodyPr wrap="square" rtlCol="0">
            <a:spAutoFit/>
          </a:bodyPr>
          <a:lstStyle/>
          <a:p>
            <a:r>
              <a:rPr lang="hr-HR" sz="2400" dirty="0" smtClean="0"/>
              <a:t>             Erasmus+ project S.O.F.T. – Start our future today is about developing soft skills, leading a healthy life, preparing pupils for the labour market, starting and running a school mini company ,so we concentrated on proverbs about healthy life, working together and saving money:</a:t>
            </a:r>
            <a:br>
              <a:rPr lang="hr-HR" sz="2400" dirty="0" smtClean="0"/>
            </a:br>
            <a:endParaRPr lang="hr-HR" sz="2400" dirty="0"/>
          </a:p>
        </p:txBody>
      </p:sp>
      <p:sp>
        <p:nvSpPr>
          <p:cNvPr id="6" name="Rectangle 5"/>
          <p:cNvSpPr/>
          <p:nvPr/>
        </p:nvSpPr>
        <p:spPr>
          <a:xfrm>
            <a:off x="971600" y="2852936"/>
            <a:ext cx="3384376" cy="1015663"/>
          </a:xfrm>
          <a:prstGeom prst="rect">
            <a:avLst/>
          </a:prstGeom>
        </p:spPr>
        <p:txBody>
          <a:bodyPr wrap="square">
            <a:spAutoFit/>
          </a:bodyPr>
          <a:lstStyle/>
          <a:p>
            <a:r>
              <a:rPr lang="hr-HR" sz="2000" b="1" dirty="0" smtClean="0">
                <a:solidFill>
                  <a:srgbClr val="0060A8"/>
                </a:solidFill>
              </a:rPr>
              <a:t>Složna braća kuću grade.</a:t>
            </a:r>
            <a:br>
              <a:rPr lang="hr-HR" sz="2000" b="1" dirty="0" smtClean="0">
                <a:solidFill>
                  <a:srgbClr val="0060A8"/>
                </a:solidFill>
              </a:rPr>
            </a:br>
            <a:r>
              <a:rPr lang="hr-HR" sz="2000" b="1" dirty="0" smtClean="0">
                <a:solidFill>
                  <a:srgbClr val="0060A8"/>
                </a:solidFill>
              </a:rPr>
              <a:t>Union is strength.</a:t>
            </a:r>
            <a:br>
              <a:rPr lang="hr-HR" sz="2000" b="1" dirty="0" smtClean="0">
                <a:solidFill>
                  <a:srgbClr val="0060A8"/>
                </a:solidFill>
              </a:rPr>
            </a:br>
            <a:r>
              <a:rPr lang="hr-HR" sz="2000" b="1" dirty="0" smtClean="0">
                <a:solidFill>
                  <a:srgbClr val="0060A8"/>
                </a:solidFill>
              </a:rPr>
              <a:t>Ein Bruder hilft dem anderen.</a:t>
            </a:r>
            <a:endParaRPr lang="hr-HR" sz="2000" b="1" dirty="0">
              <a:solidFill>
                <a:srgbClr val="0060A8"/>
              </a:solidFill>
            </a:endParaRPr>
          </a:p>
        </p:txBody>
      </p:sp>
      <p:sp>
        <p:nvSpPr>
          <p:cNvPr id="10241" name="Rectangle 1"/>
          <p:cNvSpPr>
            <a:spLocks noChangeArrowheads="1"/>
          </p:cNvSpPr>
          <p:nvPr/>
        </p:nvSpPr>
        <p:spPr bwMode="auto">
          <a:xfrm rot="10800000" flipV="1">
            <a:off x="4211960" y="3108965"/>
            <a:ext cx="45365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rgbClr val="C00000"/>
                </a:solidFill>
                <a:effectLst/>
                <a:latin typeface="Calibri" pitchFamily="34" charset="0"/>
                <a:ea typeface="Calibri" pitchFamily="34" charset="0"/>
                <a:cs typeface="Shruti" pitchFamily="2"/>
              </a:rPr>
              <a:t>Dobar je početak pola posla.</a:t>
            </a:r>
            <a:br>
              <a:rPr kumimoji="0" lang="hr-HR" sz="2000" b="1" i="0" u="none" strike="noStrike" cap="none" normalizeH="0" baseline="0" dirty="0" smtClean="0">
                <a:ln>
                  <a:noFill/>
                </a:ln>
                <a:solidFill>
                  <a:srgbClr val="C00000"/>
                </a:solidFill>
                <a:effectLst/>
                <a:latin typeface="Calibri" pitchFamily="34" charset="0"/>
                <a:ea typeface="Calibri" pitchFamily="34" charset="0"/>
                <a:cs typeface="Shruti" pitchFamily="2"/>
              </a:rPr>
            </a:br>
            <a:r>
              <a:rPr kumimoji="0" lang="hr-HR" sz="2000" b="1" i="0" u="none" strike="noStrike" cap="none" normalizeH="0" baseline="0" dirty="0" smtClean="0">
                <a:ln>
                  <a:noFill/>
                </a:ln>
                <a:solidFill>
                  <a:srgbClr val="C00000"/>
                </a:solidFill>
                <a:effectLst/>
                <a:latin typeface="Calibri" pitchFamily="34" charset="0"/>
                <a:ea typeface="Calibri" pitchFamily="34" charset="0"/>
                <a:cs typeface="Shruti" pitchFamily="2"/>
              </a:rPr>
              <a:t>          A good beginning is half the work.</a:t>
            </a:r>
            <a:br>
              <a:rPr kumimoji="0" lang="hr-HR" sz="2000" b="1" i="0" u="none" strike="noStrike" cap="none" normalizeH="0" baseline="0" dirty="0" smtClean="0">
                <a:ln>
                  <a:noFill/>
                </a:ln>
                <a:solidFill>
                  <a:srgbClr val="C00000"/>
                </a:solidFill>
                <a:effectLst/>
                <a:latin typeface="Calibri" pitchFamily="34" charset="0"/>
                <a:ea typeface="Calibri" pitchFamily="34" charset="0"/>
                <a:cs typeface="Shruti" pitchFamily="2"/>
              </a:rPr>
            </a:br>
            <a:r>
              <a:rPr kumimoji="0" lang="hr-HR" sz="2000" b="1" i="0" u="none" strike="noStrike" cap="none" normalizeH="0" baseline="0" dirty="0" smtClean="0">
                <a:ln>
                  <a:noFill/>
                </a:ln>
                <a:solidFill>
                  <a:srgbClr val="C00000"/>
                </a:solidFill>
                <a:effectLst/>
                <a:latin typeface="Calibri" pitchFamily="34" charset="0"/>
                <a:ea typeface="Calibri" pitchFamily="34" charset="0"/>
                <a:cs typeface="Shruti" pitchFamily="2"/>
              </a:rPr>
              <a:t>   Guter Anfang ist halbe Arbeit.</a:t>
            </a:r>
            <a:endParaRPr kumimoji="0" lang="hr-HR" sz="2000" b="1" i="0" u="none" strike="noStrike" cap="none" normalizeH="0" baseline="0" dirty="0" smtClean="0">
              <a:ln>
                <a:noFill/>
              </a:ln>
              <a:solidFill>
                <a:srgbClr val="C00000"/>
              </a:solidFill>
              <a:effectLst/>
              <a:latin typeface="Arial" pitchFamily="34" charset="0"/>
            </a:endParaRPr>
          </a:p>
        </p:txBody>
      </p:sp>
      <p:sp>
        <p:nvSpPr>
          <p:cNvPr id="10242" name="Rectangle 2"/>
          <p:cNvSpPr>
            <a:spLocks noChangeArrowheads="1"/>
          </p:cNvSpPr>
          <p:nvPr/>
        </p:nvSpPr>
        <p:spPr bwMode="auto">
          <a:xfrm>
            <a:off x="395536" y="4374585"/>
            <a:ext cx="3888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rgbClr val="006600"/>
                </a:solidFill>
                <a:effectLst/>
                <a:latin typeface="Calibri" pitchFamily="34" charset="0"/>
                <a:ea typeface="Calibri" pitchFamily="34" charset="0"/>
                <a:cs typeface="Shruti" pitchFamily="2"/>
              </a:rPr>
              <a:t>Štednja valja koliko i radnja.</a:t>
            </a:r>
            <a:br>
              <a:rPr kumimoji="0" lang="hr-HR" sz="2000" b="1" i="0" u="none" strike="noStrike" cap="none" normalizeH="0" baseline="0" dirty="0" smtClean="0">
                <a:ln>
                  <a:noFill/>
                </a:ln>
                <a:solidFill>
                  <a:srgbClr val="006600"/>
                </a:solidFill>
                <a:effectLst/>
                <a:latin typeface="Calibri" pitchFamily="34" charset="0"/>
                <a:ea typeface="Calibri" pitchFamily="34" charset="0"/>
                <a:cs typeface="Shruti" pitchFamily="2"/>
              </a:rPr>
            </a:br>
            <a:r>
              <a:rPr kumimoji="0" lang="hr-HR" sz="2000" b="1" i="0" u="none" strike="noStrike" cap="none" normalizeH="0" baseline="0" dirty="0" smtClean="0">
                <a:ln>
                  <a:noFill/>
                </a:ln>
                <a:solidFill>
                  <a:srgbClr val="006600"/>
                </a:solidFill>
                <a:effectLst/>
                <a:latin typeface="Calibri" pitchFamily="34" charset="0"/>
                <a:ea typeface="Calibri" pitchFamily="34" charset="0"/>
                <a:cs typeface="Shruti" pitchFamily="2"/>
              </a:rPr>
              <a:t>Saving must equal  having.</a:t>
            </a:r>
            <a:br>
              <a:rPr kumimoji="0" lang="hr-HR" sz="2000" b="1" i="0" u="none" strike="noStrike" cap="none" normalizeH="0" baseline="0" dirty="0" smtClean="0">
                <a:ln>
                  <a:noFill/>
                </a:ln>
                <a:solidFill>
                  <a:srgbClr val="006600"/>
                </a:solidFill>
                <a:effectLst/>
                <a:latin typeface="Calibri" pitchFamily="34" charset="0"/>
                <a:ea typeface="Calibri" pitchFamily="34" charset="0"/>
                <a:cs typeface="Shruti" pitchFamily="2"/>
              </a:rPr>
            </a:br>
            <a:r>
              <a:rPr kumimoji="0" lang="hr-HR" sz="2000" b="1" i="0" u="none" strike="noStrike" cap="none" normalizeH="0" baseline="0" dirty="0" smtClean="0">
                <a:ln>
                  <a:noFill/>
                </a:ln>
                <a:solidFill>
                  <a:srgbClr val="006600"/>
                </a:solidFill>
                <a:effectLst/>
                <a:latin typeface="Calibri" pitchFamily="34" charset="0"/>
                <a:ea typeface="Calibri" pitchFamily="34" charset="0"/>
                <a:cs typeface="Shruti" pitchFamily="2"/>
              </a:rPr>
              <a:t>Sparen ist verdienen.</a:t>
            </a:r>
            <a:endParaRPr kumimoji="0" lang="hr-HR" sz="2000" b="1" i="0" u="none" strike="noStrike" cap="none" normalizeH="0" baseline="0" dirty="0" smtClean="0">
              <a:ln>
                <a:noFill/>
              </a:ln>
              <a:solidFill>
                <a:srgbClr val="006600"/>
              </a:solidFill>
              <a:effectLst/>
              <a:latin typeface="Arial" pitchFamily="34" charset="0"/>
            </a:endParaRPr>
          </a:p>
        </p:txBody>
      </p:sp>
      <p:sp>
        <p:nvSpPr>
          <p:cNvPr id="10243" name="Rectangle 3"/>
          <p:cNvSpPr>
            <a:spLocks noChangeArrowheads="1"/>
          </p:cNvSpPr>
          <p:nvPr/>
        </p:nvSpPr>
        <p:spPr bwMode="auto">
          <a:xfrm rot="10800000" flipV="1">
            <a:off x="3995936" y="4743865"/>
            <a:ext cx="5148064"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Bez</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zdravlja</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nema</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bogatstva</a:t>
            </a:r>
            <a:r>
              <a:rPr kumimoji="0" lang="en-US" sz="2000" b="1" i="0" u="none" strike="noStrike" cap="none" normalizeH="0" baseline="0" dirty="0" smtClean="0">
                <a:ln>
                  <a:noFill/>
                </a:ln>
                <a:solidFill>
                  <a:srgbClr val="800080"/>
                </a:solidFill>
                <a:effectLst/>
                <a:ea typeface="Calibri" pitchFamily="34" charset="0"/>
                <a:cs typeface="Shruti" pitchFamily="2"/>
              </a:rPr>
              <a:t>.</a:t>
            </a:r>
            <a:br>
              <a:rPr kumimoji="0" lang="en-US" sz="2000" b="1" i="0" u="none" strike="noStrike" cap="none" normalizeH="0" baseline="0" dirty="0" smtClean="0">
                <a:ln>
                  <a:noFill/>
                </a:ln>
                <a:solidFill>
                  <a:srgbClr val="800080"/>
                </a:solidFill>
                <a:effectLst/>
                <a:ea typeface="Calibri" pitchFamily="34" charset="0"/>
                <a:cs typeface="Shruti" pitchFamily="2"/>
              </a:rPr>
            </a:br>
            <a:r>
              <a:rPr kumimoji="0" lang="en-US" sz="2000" b="1" i="0" u="none" strike="noStrike" cap="none" normalizeH="0" baseline="0" dirty="0" smtClean="0">
                <a:ln>
                  <a:noFill/>
                </a:ln>
                <a:solidFill>
                  <a:srgbClr val="800080"/>
                </a:solidFill>
                <a:effectLst/>
                <a:ea typeface="Calibri" pitchFamily="34" charset="0"/>
                <a:cs typeface="Shruti" pitchFamily="2"/>
              </a:rPr>
              <a:t>     Health is better than wealth.</a:t>
            </a:r>
            <a:r>
              <a:rPr kumimoji="0" lang="hr-HR" sz="2000" b="1" i="0" u="none" strike="noStrike" cap="none" normalizeH="0" dirty="0" smtClean="0">
                <a:ln>
                  <a:noFill/>
                </a:ln>
                <a:solidFill>
                  <a:srgbClr val="800080"/>
                </a:solidFill>
                <a:effectLst/>
                <a:ea typeface="Calibri" pitchFamily="34" charset="0"/>
                <a:cs typeface="Shruti" pitchFamily="2"/>
              </a:rPr>
              <a:t> </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hr-HR" sz="2000" b="1" i="0" u="none" strike="noStrike" cap="none" normalizeH="0" baseline="0" dirty="0" smtClean="0">
                <a:ln>
                  <a:noFill/>
                </a:ln>
                <a:solidFill>
                  <a:srgbClr val="800080"/>
                </a:solidFill>
                <a:effectLst/>
                <a:ea typeface="Calibri" pitchFamily="34" charset="0"/>
                <a:cs typeface="Shruti" pitchFamily="2"/>
              </a:rPr>
              <a:t/>
            </a:r>
            <a:br>
              <a:rPr kumimoji="0" lang="hr-HR" sz="2000" b="1" i="0" u="none" strike="noStrike" cap="none" normalizeH="0" baseline="0" dirty="0" smtClean="0">
                <a:ln>
                  <a:noFill/>
                </a:ln>
                <a:solidFill>
                  <a:srgbClr val="800080"/>
                </a:solidFill>
                <a:effectLst/>
                <a:ea typeface="Calibri" pitchFamily="34" charset="0"/>
                <a:cs typeface="Shruti" pitchFamily="2"/>
              </a:rPr>
            </a:b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hr-HR"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Gesundheit</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ist</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der</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gröβte</a:t>
            </a:r>
            <a:r>
              <a:rPr kumimoji="0" lang="en-US" sz="2000" b="1" i="0" u="none" strike="noStrike" cap="none" normalizeH="0" baseline="0" dirty="0" smtClean="0">
                <a:ln>
                  <a:noFill/>
                </a:ln>
                <a:solidFill>
                  <a:srgbClr val="800080"/>
                </a:solidFill>
                <a:effectLst/>
                <a:ea typeface="Calibri" pitchFamily="34" charset="0"/>
                <a:cs typeface="Shruti" pitchFamily="2"/>
              </a:rPr>
              <a:t> </a:t>
            </a:r>
            <a:r>
              <a:rPr kumimoji="0" lang="en-US" sz="2000" b="1" i="0" u="none" strike="noStrike" cap="none" normalizeH="0" baseline="0" dirty="0" err="1" smtClean="0">
                <a:ln>
                  <a:noFill/>
                </a:ln>
                <a:solidFill>
                  <a:srgbClr val="800080"/>
                </a:solidFill>
                <a:effectLst/>
                <a:ea typeface="Calibri" pitchFamily="34" charset="0"/>
                <a:cs typeface="Shruti" pitchFamily="2"/>
              </a:rPr>
              <a:t>Reichtum</a:t>
            </a:r>
            <a:r>
              <a:rPr kumimoji="0" lang="en-US" sz="2000" b="1" i="0" u="none" strike="noStrike" cap="none" normalizeH="0" baseline="0" dirty="0" smtClean="0">
                <a:ln>
                  <a:noFill/>
                </a:ln>
                <a:solidFill>
                  <a:srgbClr val="800080"/>
                </a:solidFill>
                <a:effectLst/>
                <a:ea typeface="Calibri" pitchFamily="34" charset="0"/>
                <a:cs typeface="Shruti" pitchFamily="2"/>
              </a:rPr>
              <a:t>.</a:t>
            </a:r>
            <a:br>
              <a:rPr kumimoji="0" lang="en-US" sz="2000" b="1" i="0" u="none" strike="noStrike" cap="none" normalizeH="0" baseline="0" dirty="0" smtClean="0">
                <a:ln>
                  <a:noFill/>
                </a:ln>
                <a:solidFill>
                  <a:srgbClr val="800080"/>
                </a:solidFill>
                <a:effectLst/>
                <a:ea typeface="Calibri" pitchFamily="34" charset="0"/>
                <a:cs typeface="Shruti" pitchFamily="2"/>
              </a:rPr>
            </a:br>
            <a:r>
              <a:rPr kumimoji="0" lang="en-US" sz="1600" b="0" i="0" u="none" strike="noStrike" cap="none" normalizeH="0" baseline="0" dirty="0" smtClean="0">
                <a:ln>
                  <a:noFill/>
                </a:ln>
                <a:solidFill>
                  <a:schemeClr val="tx1"/>
                </a:solidFill>
                <a:effectLst/>
                <a:latin typeface="Arial" pitchFamily="34" charset="0"/>
                <a:ea typeface="Calibri" pitchFamily="34" charset="0"/>
                <a:cs typeface="Shruti" pitchFamily="2"/>
              </a:rPr>
              <a:t/>
            </a:r>
            <a:br>
              <a:rPr kumimoji="0" lang="en-US" sz="1600" b="0" i="0" u="none" strike="noStrike" cap="none" normalizeH="0" baseline="0" dirty="0" smtClean="0">
                <a:ln>
                  <a:noFill/>
                </a:ln>
                <a:solidFill>
                  <a:schemeClr val="tx1"/>
                </a:solidFill>
                <a:effectLst/>
                <a:latin typeface="Arial" pitchFamily="34" charset="0"/>
                <a:ea typeface="Calibri" pitchFamily="34" charset="0"/>
                <a:cs typeface="Shruti" pitchFamily="2"/>
              </a:rPr>
            </a:b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36096" y="3717032"/>
            <a:ext cx="3240360" cy="1569660"/>
          </a:xfrm>
          <a:prstGeom prst="rect">
            <a:avLst/>
          </a:prstGeom>
          <a:noFill/>
        </p:spPr>
        <p:txBody>
          <a:bodyPr wrap="square" rtlCol="0">
            <a:spAutoFit/>
          </a:bodyPr>
          <a:lstStyle/>
          <a:p>
            <a:r>
              <a:rPr lang="hr-HR" sz="2400" dirty="0" smtClean="0"/>
              <a:t>Students learned the meaning of proverbs and had to think of how to illustrate them. </a:t>
            </a:r>
            <a:endParaRPr lang="hr-HR" sz="2400" dirty="0"/>
          </a:p>
        </p:txBody>
      </p:sp>
      <p:pic>
        <p:nvPicPr>
          <p:cNvPr id="1028" name="Picture 4" descr="C:\Documents and Settings\Marin\My Documents\YEE, poslovice\plakati za ppt\DSCN2567.JPG"/>
          <p:cNvPicPr>
            <a:picLocks noChangeAspect="1" noChangeArrowheads="1"/>
          </p:cNvPicPr>
          <p:nvPr/>
        </p:nvPicPr>
        <p:blipFill>
          <a:blip r:embed="rId2" cstate="print"/>
          <a:srcRect/>
          <a:stretch>
            <a:fillRect/>
          </a:stretch>
        </p:blipFill>
        <p:spPr bwMode="auto">
          <a:xfrm>
            <a:off x="5148064" y="260648"/>
            <a:ext cx="3795729" cy="2808312"/>
          </a:xfrm>
          <a:prstGeom prst="rect">
            <a:avLst/>
          </a:prstGeom>
          <a:noFill/>
        </p:spPr>
      </p:pic>
      <p:pic>
        <p:nvPicPr>
          <p:cNvPr id="10241" name="Picture 1" descr="C:\Documents and Settings\Marin\My Documents\Picture3.jpg"/>
          <p:cNvPicPr>
            <a:picLocks noChangeAspect="1" noChangeArrowheads="1"/>
          </p:cNvPicPr>
          <p:nvPr/>
        </p:nvPicPr>
        <p:blipFill>
          <a:blip r:embed="rId3" cstate="print"/>
          <a:srcRect/>
          <a:stretch>
            <a:fillRect/>
          </a:stretch>
        </p:blipFill>
        <p:spPr bwMode="auto">
          <a:xfrm>
            <a:off x="323528" y="1268760"/>
            <a:ext cx="4705350" cy="4718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948</Words>
  <Application>Microsoft Office PowerPoint</Application>
  <PresentationFormat>On-screen Show (4:3)</PresentationFormat>
  <Paragraphs>199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 Marsic</dc:creator>
  <cp:lastModifiedBy>Marin Marsic</cp:lastModifiedBy>
  <cp:revision>35</cp:revision>
  <dcterms:created xsi:type="dcterms:W3CDTF">2015-09-02T12:23:40Z</dcterms:created>
  <dcterms:modified xsi:type="dcterms:W3CDTF">2021-02-16T10:14:19Z</dcterms:modified>
</cp:coreProperties>
</file>