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83" r:id="rId3"/>
    <p:sldId id="257" r:id="rId4"/>
    <p:sldId id="284" r:id="rId5"/>
    <p:sldId id="258" r:id="rId6"/>
    <p:sldId id="259" r:id="rId7"/>
    <p:sldId id="275" r:id="rId8"/>
    <p:sldId id="286" r:id="rId9"/>
    <p:sldId id="285" r:id="rId10"/>
    <p:sldId id="280" r:id="rId11"/>
    <p:sldId id="287" r:id="rId12"/>
    <p:sldId id="263" r:id="rId13"/>
    <p:sldId id="272" r:id="rId14"/>
    <p:sldId id="261" r:id="rId15"/>
    <p:sldId id="273" r:id="rId16"/>
    <p:sldId id="274" r:id="rId17"/>
    <p:sldId id="262" r:id="rId18"/>
    <p:sldId id="268" r:id="rId19"/>
    <p:sldId id="269" r:id="rId20"/>
    <p:sldId id="270" r:id="rId21"/>
    <p:sldId id="264" r:id="rId22"/>
    <p:sldId id="265" r:id="rId23"/>
    <p:sldId id="267" r:id="rId24"/>
    <p:sldId id="266" r:id="rId25"/>
    <p:sldId id="277" r:id="rId26"/>
    <p:sldId id="276" r:id="rId27"/>
    <p:sldId id="281" r:id="rId28"/>
    <p:sldId id="271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0B0B45"/>
    <a:srgbClr val="150F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6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0B431-4831-423F-8660-B5F77318EE6F}" type="datetimeFigureOut">
              <a:rPr lang="hr-HR" smtClean="0"/>
              <a:pPr/>
              <a:t>9.11.2021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ECFC-E7DC-407D-8299-5B8932D5788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CS" smtClean="0"/>
              <a:t>25.4.2019.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5E28-2178-46E5-B755-230463C0BA1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bonnieblan.pbworks.com/w/page/83263720/Project%20Based%20Learning" TargetMode="External"/><Relationship Id="rId3" Type="http://schemas.openxmlformats.org/officeDocument/2006/relationships/hyperlink" Target="https://www.pblworks.org/what-is-pbl" TargetMode="External"/><Relationship Id="rId7" Type="http://schemas.openxmlformats.org/officeDocument/2006/relationships/hyperlink" Target="https://www.southwestern.edu/about-southwestern/university-leadership/past-presidents/edward-burger/effective-failure/" TargetMode="External"/><Relationship Id="rId2" Type="http://schemas.openxmlformats.org/officeDocument/2006/relationships/hyperlink" Target="https://www.edutopia.org/project-based-learning-histor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digygame.com/main-en/blog/project-based-learning/" TargetMode="External"/><Relationship Id="rId5" Type="http://schemas.openxmlformats.org/officeDocument/2006/relationships/hyperlink" Target="https://www.teachthought.com/project-based-learning/smart-ideas-for-project-based-learning/" TargetMode="External"/><Relationship Id="rId10" Type="http://schemas.openxmlformats.org/officeDocument/2006/relationships/hyperlink" Target="https://www.edutopia.org/blog/pbl-failure-planning-successful-pbl-katie-spear" TargetMode="External"/><Relationship Id="rId4" Type="http://schemas.openxmlformats.org/officeDocument/2006/relationships/hyperlink" Target="https://www.powerschool.com/resources/blog/project-based-learning-benefits-examples-and-resources/" TargetMode="External"/><Relationship Id="rId9" Type="http://schemas.openxmlformats.org/officeDocument/2006/relationships/hyperlink" Target="https://www.pblworks.org/blog/gold-standard-pbl-public-produc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420888"/>
            <a:ext cx="6048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 </a:t>
            </a:r>
            <a:r>
              <a:rPr lang="hr-HR" sz="4000" b="1" dirty="0" smtClean="0">
                <a:solidFill>
                  <a:srgbClr val="0B0B45"/>
                </a:solidFill>
              </a:rPr>
              <a:t>PROJECT BASED LEARNING</a:t>
            </a:r>
            <a:br>
              <a:rPr lang="hr-HR" sz="4000" b="1" dirty="0" smtClean="0">
                <a:solidFill>
                  <a:srgbClr val="0B0B45"/>
                </a:solidFill>
              </a:rPr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         </a:t>
            </a:r>
            <a:r>
              <a:rPr lang="hr-HR" sz="2200" dirty="0" smtClean="0"/>
              <a:t>Gordana Maršić</a:t>
            </a:r>
            <a:br>
              <a:rPr lang="hr-HR" sz="2200" dirty="0" smtClean="0"/>
            </a:br>
            <a:r>
              <a:rPr lang="hr-HR" sz="2200" dirty="0" smtClean="0"/>
              <a:t>            Osnovna škola Bartola Kašića, Vinkovci</a:t>
            </a:r>
            <a:endParaRPr lang="hr-HR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539552" y="57332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Meeting in Poland,    November 2021</a:t>
            </a:r>
          </a:p>
        </p:txBody>
      </p:sp>
      <p:pic>
        <p:nvPicPr>
          <p:cNvPr id="4097" name="Picture 1" descr="C:\Documents and Settings\Marin\My Documents\ZASTAVE i LOGO, SCC, W.A.T.E.R\SOF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896" y="482590"/>
            <a:ext cx="1708544" cy="1074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54868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Erasmus+ project</a:t>
            </a:r>
            <a:br>
              <a:rPr lang="hr-HR" dirty="0" smtClean="0"/>
            </a:br>
            <a:r>
              <a:rPr lang="hr-HR" b="1" dirty="0" smtClean="0"/>
              <a:t>S.O.F.T. – Start Our future Today</a:t>
            </a:r>
            <a:br>
              <a:rPr lang="hr-HR" b="1" dirty="0" smtClean="0"/>
            </a:br>
            <a:r>
              <a:rPr lang="hr-HR" dirty="0" smtClean="0"/>
              <a:t>2020-1-PL01-KA229-081533</a:t>
            </a:r>
            <a:endParaRPr lang="hr-HR" dirty="0"/>
          </a:p>
        </p:txBody>
      </p:sp>
      <p:pic>
        <p:nvPicPr>
          <p:cNvPr id="10" name="Picture 9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73216"/>
            <a:ext cx="3953633" cy="11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87358" y="2967335"/>
            <a:ext cx="1369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6000" b="1" cap="none" spc="50" dirty="0" smtClean="0">
                <a:ln w="11430"/>
                <a:solidFill>
                  <a:srgbClr val="150F8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PBL</a:t>
            </a:r>
            <a:endParaRPr lang="en-US" sz="6000" b="1" cap="none" spc="50" dirty="0">
              <a:ln w="11430"/>
              <a:solidFill>
                <a:srgbClr val="150F8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99592" y="597725"/>
            <a:ext cx="82444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Projects can result in: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learned teaching material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educating / informing others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inviting groups of people to action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creating something useful for pupils/ community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event planning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collecting money for a purpose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inspiring others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devising a better way to do something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899592" y="620688"/>
            <a:ext cx="7560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Driving question – checklist: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1200" dirty="0" smtClean="0"/>
              <a:t/>
            </a:r>
            <a:br>
              <a:rPr lang="hr-HR" sz="1200" dirty="0" smtClean="0"/>
            </a:br>
            <a:r>
              <a:rPr lang="hr-HR" sz="2400" dirty="0" smtClean="0"/>
              <a:t>- the question is appealing to pupils</a:t>
            </a:r>
            <a:br>
              <a:rPr lang="hr-HR" sz="2400" dirty="0" smtClean="0"/>
            </a:br>
            <a:r>
              <a:rPr lang="hr-HR" sz="2400" dirty="0" smtClean="0"/>
              <a:t>- the question is concise</a:t>
            </a:r>
            <a:br>
              <a:rPr lang="hr-HR" sz="2400" dirty="0" smtClean="0"/>
            </a:br>
            <a:r>
              <a:rPr lang="hr-HR" sz="2400" dirty="0" smtClean="0"/>
              <a:t>- the question has no easy answer</a:t>
            </a:r>
            <a:br>
              <a:rPr lang="hr-HR" sz="2400" dirty="0" smtClean="0"/>
            </a:br>
            <a:r>
              <a:rPr lang="hr-HR" sz="2400" dirty="0" smtClean="0"/>
              <a:t>- the question taps into pupils interests</a:t>
            </a:r>
            <a:br>
              <a:rPr lang="hr-HR" sz="2400" dirty="0" smtClean="0"/>
            </a:br>
            <a:r>
              <a:rPr lang="hr-HR" sz="2400" dirty="0" smtClean="0"/>
              <a:t>- the question leads to more questions</a:t>
            </a:r>
            <a:br>
              <a:rPr lang="hr-HR" sz="2400" dirty="0" smtClean="0"/>
            </a:br>
            <a:r>
              <a:rPr lang="hr-HR" sz="2400" dirty="0" smtClean="0"/>
              <a:t>- there is more than one answer to the question</a:t>
            </a:r>
            <a:br>
              <a:rPr lang="hr-HR" sz="2400" dirty="0" smtClean="0"/>
            </a:br>
            <a:r>
              <a:rPr lang="hr-HR" sz="2400" dirty="0" smtClean="0"/>
              <a:t>- the topic is personal or local</a:t>
            </a:r>
            <a:br>
              <a:rPr lang="hr-HR" sz="2400" dirty="0" smtClean="0"/>
            </a:br>
            <a:r>
              <a:rPr lang="hr-HR" sz="2400" dirty="0" smtClean="0"/>
              <a:t>- pupils can relate to the question in their daily lives</a:t>
            </a:r>
            <a:br>
              <a:rPr lang="hr-HR" sz="2400" dirty="0" smtClean="0"/>
            </a:br>
            <a:r>
              <a:rPr lang="hr-HR" sz="2400" dirty="0" smtClean="0"/>
              <a:t>- pupils have choices for end product</a:t>
            </a:r>
            <a:br>
              <a:rPr lang="hr-HR" sz="2400" dirty="0" smtClean="0"/>
            </a:br>
            <a:r>
              <a:rPr lang="hr-HR" sz="2400" dirty="0" smtClean="0"/>
              <a:t>- the wqestion requires serious investigation</a:t>
            </a:r>
            <a:br>
              <a:rPr lang="hr-HR" sz="2400" dirty="0" smtClean="0"/>
            </a:br>
            <a:r>
              <a:rPr lang="hr-HR" sz="2400" dirty="0" smtClean="0"/>
              <a:t>- there is an authentic audience for the project</a:t>
            </a:r>
            <a:br>
              <a:rPr lang="hr-HR" sz="2400" dirty="0" smtClean="0"/>
            </a:br>
            <a:r>
              <a:rPr lang="hr-HR" sz="2400" dirty="0" smtClean="0"/>
              <a:t>- pupils will learn important skills and content</a:t>
            </a:r>
            <a:br>
              <a:rPr lang="hr-HR" sz="2400" dirty="0" smtClean="0"/>
            </a:br>
            <a:r>
              <a:rPr lang="hr-HR" sz="2400" dirty="0" smtClean="0"/>
              <a:t>- the project will somehow make a difference in the world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3275856" y="4046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Driving question</a:t>
            </a:r>
            <a:endParaRPr lang="hr-HR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980728"/>
          <a:ext cx="7776864" cy="486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516314"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                 Bad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         Good</a:t>
                      </a:r>
                      <a:endParaRPr lang="hr-HR" dirty="0"/>
                    </a:p>
                  </a:txBody>
                  <a:tcPr/>
                </a:tc>
              </a:tr>
              <a:tr h="851838">
                <a:tc>
                  <a:txBody>
                    <a:bodyPr/>
                    <a:lstStyle/>
                    <a:p>
                      <a:r>
                        <a:rPr lang="hr-HR" dirty="0" smtClean="0"/>
                        <a:t>How</a:t>
                      </a:r>
                      <a:r>
                        <a:rPr lang="hr-HR" baseline="0" dirty="0" smtClean="0"/>
                        <a:t> did the anciant Greeks contribute to the development of modern civilization?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/>
                      </a:r>
                      <a:br>
                        <a:rPr lang="hr-HR" dirty="0" smtClean="0"/>
                      </a:br>
                      <a:r>
                        <a:rPr lang="hr-HR" dirty="0" smtClean="0"/>
                        <a:t>How</a:t>
                      </a:r>
                      <a:r>
                        <a:rPr lang="hr-HR" baseline="0" dirty="0" smtClean="0"/>
                        <a:t> Greek are we?</a:t>
                      </a:r>
                      <a:endParaRPr lang="hr-HR" dirty="0"/>
                    </a:p>
                  </a:txBody>
                  <a:tcPr/>
                </a:tc>
              </a:tr>
              <a:tr h="1017558">
                <a:tc>
                  <a:txBody>
                    <a:bodyPr/>
                    <a:lstStyle/>
                    <a:p>
                      <a:pPr algn="l"/>
                      <a:r>
                        <a:rPr lang="hr-HR" i="0" dirty="0" smtClean="0"/>
                        <a:t>Is China powerful because of its history,</a:t>
                      </a:r>
                      <a:br>
                        <a:rPr lang="hr-HR" i="0" dirty="0" smtClean="0"/>
                      </a:br>
                      <a:r>
                        <a:rPr lang="hr-HR" i="0" baseline="0" dirty="0" smtClean="0"/>
                        <a:t>geographical location  or political and economic system?</a:t>
                      </a:r>
                      <a:endParaRPr lang="hr-HR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i="0" dirty="0" smtClean="0"/>
                        <a:t/>
                      </a:r>
                      <a:br>
                        <a:rPr lang="hr-HR" i="0" dirty="0" smtClean="0"/>
                      </a:br>
                      <a:r>
                        <a:rPr lang="hr-HR" i="0" dirty="0" smtClean="0"/>
                        <a:t>Why</a:t>
                      </a:r>
                      <a:r>
                        <a:rPr lang="hr-HR" i="0" baseline="0" dirty="0" smtClean="0"/>
                        <a:t> is China a powerful country?</a:t>
                      </a:r>
                      <a:endParaRPr lang="hr-HR" i="0" dirty="0" smtClean="0"/>
                    </a:p>
                  </a:txBody>
                  <a:tcPr/>
                </a:tc>
              </a:tr>
              <a:tr h="897103">
                <a:tc>
                  <a:txBody>
                    <a:bodyPr/>
                    <a:lstStyle/>
                    <a:p>
                      <a:r>
                        <a:rPr lang="hr-HR" dirty="0" smtClean="0"/>
                        <a:t/>
                      </a:r>
                      <a:br>
                        <a:rPr lang="hr-HR" dirty="0" smtClean="0"/>
                      </a:br>
                      <a:r>
                        <a:rPr lang="hr-HR" dirty="0" smtClean="0"/>
                        <a:t>What</a:t>
                      </a:r>
                      <a:r>
                        <a:rPr lang="hr-HR" baseline="0" dirty="0" smtClean="0"/>
                        <a:t> is an epic poem?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How</a:t>
                      </a:r>
                      <a:r>
                        <a:rPr lang="hr-HR" baseline="0" dirty="0" smtClean="0"/>
                        <a:t> can I write an epic poem about an important event from my life?</a:t>
                      </a:r>
                      <a:endParaRPr lang="hr-HR" dirty="0" smtClean="0"/>
                    </a:p>
                  </a:txBody>
                  <a:tcPr/>
                </a:tc>
              </a:tr>
              <a:tr h="543057">
                <a:tc>
                  <a:txBody>
                    <a:bodyPr/>
                    <a:lstStyle/>
                    <a:p>
                      <a:r>
                        <a:rPr lang="hr-HR" dirty="0" smtClean="0"/>
                        <a:t>Which</a:t>
                      </a:r>
                      <a:r>
                        <a:rPr lang="hr-HR" baseline="0" dirty="0" smtClean="0"/>
                        <a:t> food is healthy?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Does</a:t>
                      </a:r>
                      <a:r>
                        <a:rPr lang="hr-HR" baseline="0" dirty="0" smtClean="0"/>
                        <a:t> it matter what food we eat?</a:t>
                      </a:r>
                      <a:endParaRPr lang="hr-HR" dirty="0"/>
                    </a:p>
                  </a:txBody>
                  <a:tcPr/>
                </a:tc>
              </a:tr>
              <a:tr h="975105">
                <a:tc>
                  <a:txBody>
                    <a:bodyPr/>
                    <a:lstStyle/>
                    <a:p>
                      <a:r>
                        <a:rPr lang="en-US" dirty="0" smtClean="0"/>
                        <a:t>Which advertising techniques are most effective?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can we create a website where we recommend books to the youth of our city?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13</a:t>
            </a:fld>
            <a:endParaRPr lang="hr-H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4653136"/>
          <a:ext cx="8424935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320479"/>
              </a:tblGrid>
              <a:tr h="1152128">
                <a:tc>
                  <a:txBody>
                    <a:bodyPr/>
                    <a:lstStyle/>
                    <a:p>
                      <a:r>
                        <a:rPr lang="hr-HR" dirty="0" smtClean="0"/>
                        <a:t>B</a:t>
                      </a:r>
                      <a:r>
                        <a:rPr lang="en-US" dirty="0" smtClean="0"/>
                        <a:t>ad: </a:t>
                      </a:r>
                      <a:r>
                        <a:rPr lang="hr-HR" b="0" dirty="0" smtClean="0"/>
                        <a:t>pupils</a:t>
                      </a:r>
                      <a:r>
                        <a:rPr lang="en-US" b="0" dirty="0" smtClean="0"/>
                        <a:t> can easily find the answer on the Internet, the answer is too obvious, the question does not leave an open end</a:t>
                      </a:r>
                      <a:endParaRPr lang="hr-H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Good: </a:t>
                      </a:r>
                      <a:r>
                        <a:rPr lang="en-US" b="0" dirty="0" smtClean="0"/>
                        <a:t>it takes planning, </a:t>
                      </a:r>
                      <a:r>
                        <a:rPr lang="hr-HR" b="0" dirty="0" smtClean="0"/>
                        <a:t>discussing</a:t>
                      </a:r>
                      <a:r>
                        <a:rPr lang="en-US" b="0" dirty="0" smtClean="0"/>
                        <a:t>, it’s harder to come up with an answer</a:t>
                      </a:r>
                      <a:endParaRPr lang="hr-HR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836713"/>
          <a:ext cx="8064896" cy="363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104456"/>
              </a:tblGrid>
              <a:tr h="432047"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                  </a:t>
                      </a:r>
                      <a:r>
                        <a:rPr lang="hr-HR" dirty="0" smtClean="0"/>
                        <a:t>Bad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                   </a:t>
                      </a:r>
                      <a:r>
                        <a:rPr lang="hr-HR" dirty="0" smtClean="0"/>
                        <a:t>Good</a:t>
                      </a:r>
                      <a:endParaRPr lang="hr-HR" dirty="0"/>
                    </a:p>
                  </a:txBody>
                  <a:tcPr/>
                </a:tc>
              </a:tr>
              <a:tr h="974491">
                <a:tc>
                  <a:txBody>
                    <a:bodyPr/>
                    <a:lstStyle/>
                    <a:p>
                      <a:r>
                        <a:rPr lang="hr-HR" dirty="0" smtClean="0"/>
                        <a:t/>
                      </a:r>
                      <a:br>
                        <a:rPr lang="hr-HR" dirty="0" smtClean="0"/>
                      </a:br>
                      <a:r>
                        <a:rPr lang="hr-HR" dirty="0" smtClean="0"/>
                        <a:t>What</a:t>
                      </a:r>
                      <a:r>
                        <a:rPr lang="hr-HR" baseline="0" dirty="0" smtClean="0"/>
                        <a:t> is global warming?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How will global warming affect our community?</a:t>
                      </a:r>
                      <a:endParaRPr lang="hr-HR" dirty="0"/>
                    </a:p>
                  </a:txBody>
                  <a:tcPr/>
                </a:tc>
              </a:tr>
              <a:tr h="1033615">
                <a:tc>
                  <a:txBody>
                    <a:bodyPr/>
                    <a:lstStyle/>
                    <a:p>
                      <a:r>
                        <a:rPr lang="hr-HR" dirty="0" smtClean="0"/>
                        <a:t/>
                      </a:r>
                      <a:br>
                        <a:rPr lang="hr-HR" dirty="0" smtClean="0"/>
                      </a:br>
                      <a:r>
                        <a:rPr lang="hr-HR" dirty="0" smtClean="0"/>
                        <a:t>what</a:t>
                      </a:r>
                      <a:r>
                        <a:rPr lang="hr-HR" baseline="0" dirty="0" smtClean="0"/>
                        <a:t> caused the Great Depression?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/>
                      </a:r>
                      <a:br>
                        <a:rPr lang="hr-HR" dirty="0" smtClean="0"/>
                      </a:br>
                      <a:r>
                        <a:rPr lang="en-US" dirty="0" smtClean="0"/>
                        <a:t>Can the Great Depression happen again?</a:t>
                      </a:r>
                      <a:endParaRPr lang="hr-HR" dirty="0"/>
                    </a:p>
                  </a:txBody>
                  <a:tcPr/>
                </a:tc>
              </a:tr>
              <a:tr h="1192631">
                <a:tc>
                  <a:txBody>
                    <a:bodyPr/>
                    <a:lstStyle/>
                    <a:p>
                      <a:r>
                        <a:rPr lang="hr-HR" dirty="0" smtClean="0"/>
                        <a:t/>
                      </a:r>
                      <a:br>
                        <a:rPr lang="hr-HR" dirty="0" smtClean="0"/>
                      </a:br>
                      <a:r>
                        <a:rPr lang="en-US" dirty="0" smtClean="0"/>
                        <a:t>How many / What senses do we have?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/>
                      </a:r>
                      <a:br>
                        <a:rPr lang="hr-HR" dirty="0" smtClean="0"/>
                      </a:br>
                      <a:r>
                        <a:rPr lang="en-US" dirty="0" smtClean="0"/>
                        <a:t>How do we use our senses to discover the world around us?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971600" y="4766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971600" y="692696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dirty="0" smtClean="0"/>
              <a:t>Driving question</a:t>
            </a:r>
            <a:r>
              <a:rPr lang="sr-Latn-CS" sz="2800" b="1" dirty="0" smtClean="0"/>
              <a:t>:</a:t>
            </a:r>
            <a:r>
              <a:rPr lang="sr-Latn-CS" sz="2200" dirty="0" smtClean="0"/>
              <a:t> </a:t>
            </a:r>
            <a:r>
              <a:rPr lang="sr-Latn-CS" sz="2200" dirty="0" smtClean="0"/>
              <a:t/>
            </a:r>
            <a:br>
              <a:rPr lang="sr-Latn-CS" sz="2200" dirty="0" smtClean="0"/>
            </a:br>
            <a:r>
              <a:rPr lang="sr-Latn-CS" sz="1200" dirty="0" smtClean="0"/>
              <a:t/>
            </a:r>
            <a:br>
              <a:rPr lang="sr-Latn-CS" sz="1200" dirty="0" smtClean="0"/>
            </a:br>
            <a:r>
              <a:rPr lang="sr-Latn-CS" sz="2400" dirty="0" smtClean="0"/>
              <a:t>Do we need heroes?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Can </a:t>
            </a:r>
            <a:r>
              <a:rPr lang="sr-Latn-CS" sz="2400" dirty="0" smtClean="0"/>
              <a:t>theft ever be justified?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How </a:t>
            </a:r>
            <a:r>
              <a:rPr lang="sr-Latn-CS" sz="2400" dirty="0" smtClean="0"/>
              <a:t>can we reduce energy consumption in school?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Who </a:t>
            </a:r>
            <a:r>
              <a:rPr lang="sr-Latn-CS" sz="2400" dirty="0" smtClean="0"/>
              <a:t>is the real leader?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What </a:t>
            </a:r>
            <a:r>
              <a:rPr lang="sr-Latn-CS" sz="2400" dirty="0" smtClean="0"/>
              <a:t>if Rosa Parks had given up her seat on the bus?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How </a:t>
            </a:r>
            <a:r>
              <a:rPr lang="sr-Latn-CS" sz="2400" dirty="0" smtClean="0"/>
              <a:t>does science affect sport?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How </a:t>
            </a:r>
            <a:r>
              <a:rPr lang="sr-Latn-CS" sz="2400" dirty="0" smtClean="0"/>
              <a:t>safe is our community?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How </a:t>
            </a:r>
            <a:r>
              <a:rPr lang="sr-Latn-CS" sz="2400" dirty="0" smtClean="0"/>
              <a:t>do our decisions affect our health?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Is </a:t>
            </a:r>
            <a:r>
              <a:rPr lang="sr-Latn-CS" sz="2400" dirty="0" smtClean="0"/>
              <a:t>exercise enough for success?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How </a:t>
            </a:r>
            <a:r>
              <a:rPr lang="sr-Latn-CS" sz="2400" dirty="0" smtClean="0"/>
              <a:t>do animals communicate?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Can </a:t>
            </a:r>
            <a:r>
              <a:rPr lang="sr-Latn-CS" sz="2400" dirty="0" smtClean="0"/>
              <a:t>society function without government?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Why </a:t>
            </a:r>
            <a:r>
              <a:rPr lang="sr-Latn-CS" sz="2400" dirty="0" smtClean="0"/>
              <a:t>do we use money?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>Is </a:t>
            </a:r>
            <a:r>
              <a:rPr lang="sr-Latn-CS" sz="2400" dirty="0" smtClean="0"/>
              <a:t>technology changing our lives for the better?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1026" name="Picture 2" descr="C:\Documents and Settings\Marin\My Documents\preuz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58388" cy="4824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                           </a:t>
            </a:r>
            <a:r>
              <a:rPr lang="hr-HR" sz="2800" dirty="0" smtClean="0"/>
              <a:t>Branching questions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2699792" y="22048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How can we make a pond in the school park?</a:t>
            </a:r>
            <a:endParaRPr lang="hr-H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83671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Which </a:t>
            </a:r>
            <a:r>
              <a:rPr lang="hr-HR" dirty="0" smtClean="0"/>
              <a:t>spot in the park </a:t>
            </a:r>
            <a:r>
              <a:rPr lang="hr-HR" dirty="0" smtClean="0"/>
              <a:t>is </a:t>
            </a:r>
            <a:r>
              <a:rPr lang="hr-HR" dirty="0" smtClean="0"/>
              <a:t>the most suitable?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3569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How can we prevent loosing the water?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450912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Can we use water from our public water supply system?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33569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Which plants can we plant?   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41490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Can we have fish?</a:t>
            </a:r>
            <a:br>
              <a:rPr lang="hr-HR" dirty="0" smtClean="0"/>
            </a:br>
            <a:r>
              <a:rPr lang="hr-HR" dirty="0" smtClean="0"/>
              <a:t>Which ones?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486916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How do we solve the problem of water overheating in the summer?</a:t>
            </a:r>
            <a:endParaRPr lang="hr-HR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195736" y="1484784"/>
            <a:ext cx="936104" cy="72008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60032" y="1412776"/>
            <a:ext cx="720080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907704" y="2924944"/>
            <a:ext cx="720080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35696" y="3933056"/>
            <a:ext cx="0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0"/>
          </p:cNvCxnSpPr>
          <p:nvPr/>
        </p:nvCxnSpPr>
        <p:spPr>
          <a:xfrm>
            <a:off x="5580112" y="2996952"/>
            <a:ext cx="684076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36096" y="3645024"/>
            <a:ext cx="72008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36096" y="4581128"/>
            <a:ext cx="0" cy="576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75656" y="58772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Price?</a:t>
            </a:r>
            <a:endParaRPr lang="hr-HR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835696" y="5517232"/>
            <a:ext cx="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6926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What should be the area and depth?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99592" y="884402"/>
            <a:ext cx="763284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Project workflow: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the teacher chooses what the pupils have to learn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r-Latn-C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driving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question – pupils</a:t>
            </a:r>
            <a:r>
              <a:rPr kumimoji="0" lang="sr-Latn-C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present what they already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know about it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r-Latn-C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pupils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suggest the final product and plan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research (in pairs or groups)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bring the first draft to the teacher, discuss the good parts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and shortcomings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making the final product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presentation of research results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evaluation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3285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Marin\My Documents\P902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3122342" cy="3554462"/>
          </a:xfrm>
          <a:prstGeom prst="rect">
            <a:avLst/>
          </a:prstGeom>
          <a:noFill/>
        </p:spPr>
      </p:pic>
      <p:pic>
        <p:nvPicPr>
          <p:cNvPr id="1030" name="Picture 6" descr="C:\Documents and Settings\Marin\My Documents\P902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96952"/>
            <a:ext cx="3096344" cy="3567718"/>
          </a:xfrm>
          <a:prstGeom prst="rect">
            <a:avLst/>
          </a:prstGeom>
          <a:noFill/>
        </p:spPr>
      </p:pic>
      <p:pic>
        <p:nvPicPr>
          <p:cNvPr id="1026" name="Picture 2" descr="C:\Documents and Settings\Marin\My Documents\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3456384" cy="259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19</a:t>
            </a:fld>
            <a:endParaRPr lang="hr-HR"/>
          </a:p>
        </p:txBody>
      </p:sp>
      <p:pic>
        <p:nvPicPr>
          <p:cNvPr id="2050" name="Picture 2" descr="C:\Documents and Settings\Marin\My Documents\P703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60440" cy="2970331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P703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984444" cy="2988333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P703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4010400" cy="3007076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P704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6003" y="3501008"/>
            <a:ext cx="4008445" cy="3006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4176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sz="2200" b="1" dirty="0" smtClean="0"/>
              <a:t>John Dewey</a:t>
            </a:r>
            <a:r>
              <a:rPr lang="hr-HR" sz="2200" dirty="0" smtClean="0"/>
              <a:t> was an American philosopher,  psychologist and educational reformer. Because of his  methods of teaching, which were based the principles </a:t>
            </a:r>
            <a:r>
              <a:rPr lang="hr-HR" sz="2200" b="1" dirty="0" smtClean="0"/>
              <a:t>“learning by doing”,</a:t>
            </a:r>
            <a:r>
              <a:rPr lang="en-US" sz="2200" b="1" dirty="0" smtClean="0"/>
              <a:t> </a:t>
            </a:r>
            <a:r>
              <a:rPr lang="hr-HR" sz="2200" b="1" dirty="0" smtClean="0"/>
              <a:t> </a:t>
            </a:r>
            <a:r>
              <a:rPr lang="hr-HR" sz="2200" dirty="0" smtClean="0"/>
              <a:t>he</a:t>
            </a:r>
            <a:r>
              <a:rPr lang="hr-HR" sz="2200" b="1" dirty="0" smtClean="0"/>
              <a:t> </a:t>
            </a:r>
            <a:r>
              <a:rPr lang="en-US" sz="2200" dirty="0" smtClean="0"/>
              <a:t>is regarded as the founder of project-based learning. Dewey's theories on learning advocated a life-long learning approach where learning happens when students interact during real life tasks. </a:t>
            </a:r>
            <a:br>
              <a:rPr lang="en-US" sz="2200" dirty="0" smtClean="0"/>
            </a:br>
            <a:endParaRPr lang="hr-HR" sz="2200" dirty="0"/>
          </a:p>
        </p:txBody>
      </p:sp>
      <p:pic>
        <p:nvPicPr>
          <p:cNvPr id="19459" name="Picture 3" descr="C:\Documents and Settings\Marin\My Documents\preuz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692696"/>
            <a:ext cx="3535537" cy="4824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5589240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1859-1952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20</a:t>
            </a:fld>
            <a:endParaRPr lang="hr-HR"/>
          </a:p>
        </p:txBody>
      </p:sp>
      <p:pic>
        <p:nvPicPr>
          <p:cNvPr id="3074" name="Picture 2" descr="C:\Documents and Settings\Marin\My Documents\P903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88432" cy="2915195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P903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888000" cy="2916336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Project Earth 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4680520" cy="643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21</a:t>
            </a:fld>
            <a:endParaRPr lang="hr-HR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55576" y="570447"/>
            <a:ext cx="763284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Advantages of project-based learning:</a:t>
            </a:r>
            <a:br>
              <a:rPr kumimoji="0" lang="sr-Latn-C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hr-H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a good question motivates almost all pupils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to work and research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better understanding of the material – pupils</a:t>
            </a:r>
            <a:r>
              <a:rPr kumimoji="0" lang="sr-Latn-C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sr-Latn-C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develop communication skills, cooperation with others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pupils develop creativity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pupils develop critical thinking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pupils make decisions, they can choose the way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they work according to their preferences </a:t>
            </a:r>
            <a:b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the process is important, not just the result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22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756084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83529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2800" b="1" dirty="0" smtClean="0">
                <a:solidFill>
                  <a:srgbClr val="202124"/>
                </a:solidFill>
                <a:latin typeface="inherit"/>
              </a:rPr>
              <a:t>    Disadvantages</a:t>
            </a:r>
            <a:r>
              <a:rPr lang="sr-Latn-CS" sz="2800" b="1" dirty="0" smtClean="0">
                <a:solidFill>
                  <a:srgbClr val="202124"/>
                </a:solidFill>
                <a:latin typeface="inherit"/>
              </a:rPr>
              <a:t>, possible problems</a:t>
            </a:r>
            <a:r>
              <a:rPr lang="sr-Latn-CS" dirty="0" smtClean="0">
                <a:solidFill>
                  <a:srgbClr val="202124"/>
                </a:solidFill>
                <a:latin typeface="inherit"/>
              </a:rPr>
              <a:t>:</a:t>
            </a:r>
            <a:br>
              <a:rPr lang="sr-Latn-CS" dirty="0" smtClean="0">
                <a:solidFill>
                  <a:srgbClr val="202124"/>
                </a:solidFill>
                <a:latin typeface="inherit"/>
              </a:rPr>
            </a:br>
            <a:r>
              <a:rPr lang="sr-Latn-CS" dirty="0" smtClean="0">
                <a:solidFill>
                  <a:srgbClr val="202124"/>
                </a:solidFill>
                <a:latin typeface="inherit"/>
              </a:rPr>
              <a:t/>
            </a:r>
            <a:br>
              <a:rPr lang="sr-Latn-CS" dirty="0" smtClean="0">
                <a:solidFill>
                  <a:srgbClr val="202124"/>
                </a:solidFill>
                <a:latin typeface="inherit"/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- PBL requires </a:t>
            </a:r>
            <a:r>
              <a:rPr lang="sr-Latn-CS" sz="2400" dirty="0" smtClean="0">
                <a:solidFill>
                  <a:srgbClr val="202124"/>
                </a:solidFill>
              </a:rPr>
              <a:t>much more time than classical teaching </a:t>
            </a:r>
            <a:r>
              <a:rPr lang="sr-Latn-CS" sz="2400" dirty="0" smtClean="0">
                <a:solidFill>
                  <a:srgbClr val="202124"/>
                </a:solidFill>
              </a:rPr>
              <a:t/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- </a:t>
            </a:r>
            <a:r>
              <a:rPr lang="sr-Latn-CS" sz="2400" dirty="0" smtClean="0">
                <a:solidFill>
                  <a:srgbClr val="202124"/>
                </a:solidFill>
              </a:rPr>
              <a:t>fear that some students will not work (can be avoided </a:t>
            </a:r>
            <a:r>
              <a:rPr lang="sr-Latn-CS" sz="2400" dirty="0" smtClean="0">
                <a:solidFill>
                  <a:srgbClr val="202124"/>
                </a:solidFill>
              </a:rPr>
              <a:t>by</a:t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   </a:t>
            </a:r>
            <a:r>
              <a:rPr lang="sr-Latn-CS" sz="2400" dirty="0" smtClean="0">
                <a:solidFill>
                  <a:srgbClr val="202124"/>
                </a:solidFill>
              </a:rPr>
              <a:t>carefully forming groups) </a:t>
            </a:r>
            <a:r>
              <a:rPr lang="sr-Latn-CS" sz="2400" dirty="0" smtClean="0">
                <a:solidFill>
                  <a:srgbClr val="202124"/>
                </a:solidFill>
              </a:rPr>
              <a:t/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- </a:t>
            </a:r>
            <a:r>
              <a:rPr lang="sr-Latn-CS" sz="2400" dirty="0" smtClean="0">
                <a:solidFill>
                  <a:srgbClr val="202124"/>
                </a:solidFill>
              </a:rPr>
              <a:t>teachers sometimes find it difficult to find the right </a:t>
            </a:r>
            <a:r>
              <a:rPr lang="sr-Latn-CS" sz="2400" dirty="0" smtClean="0">
                <a:solidFill>
                  <a:srgbClr val="202124"/>
                </a:solidFill>
              </a:rPr>
              <a:t>driving</a:t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  </a:t>
            </a:r>
            <a:r>
              <a:rPr lang="sr-Latn-CS" sz="2400" dirty="0" smtClean="0">
                <a:solidFill>
                  <a:srgbClr val="202124"/>
                </a:solidFill>
              </a:rPr>
              <a:t>question </a:t>
            </a:r>
            <a:r>
              <a:rPr lang="sr-Latn-CS" sz="2400" dirty="0" smtClean="0">
                <a:solidFill>
                  <a:srgbClr val="202124"/>
                </a:solidFill>
              </a:rPr>
              <a:t>(pupils </a:t>
            </a:r>
            <a:r>
              <a:rPr lang="sr-Latn-CS" sz="2400" dirty="0" smtClean="0">
                <a:solidFill>
                  <a:srgbClr val="202124"/>
                </a:solidFill>
              </a:rPr>
              <a:t>quickly identify false challenges, set </a:t>
            </a:r>
            <a:r>
              <a:rPr lang="sr-Latn-CS" sz="2400" dirty="0" smtClean="0">
                <a:solidFill>
                  <a:srgbClr val="202124"/>
                </a:solidFill>
              </a:rPr>
              <a:t/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  problems</a:t>
            </a:r>
            <a:r>
              <a:rPr lang="sr-Latn-CS" sz="2400" dirty="0" smtClean="0">
                <a:solidFill>
                  <a:srgbClr val="202124"/>
                </a:solidFill>
              </a:rPr>
              <a:t>) </a:t>
            </a:r>
            <a:r>
              <a:rPr lang="sr-Latn-CS" sz="2400" dirty="0" smtClean="0">
                <a:solidFill>
                  <a:srgbClr val="202124"/>
                </a:solidFill>
              </a:rPr>
              <a:t/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- </a:t>
            </a:r>
            <a:r>
              <a:rPr lang="sr-Latn-CS" sz="2400" dirty="0" smtClean="0">
                <a:solidFill>
                  <a:srgbClr val="202124"/>
                </a:solidFill>
              </a:rPr>
              <a:t>teachers accustomed to the status of </a:t>
            </a:r>
            <a:r>
              <a:rPr lang="sr-Latn-CS" sz="2400" dirty="0" smtClean="0">
                <a:solidFill>
                  <a:srgbClr val="202124"/>
                </a:solidFill>
              </a:rPr>
              <a:t>“know-it-all“ person</a:t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  </a:t>
            </a:r>
            <a:r>
              <a:rPr lang="sr-Latn-CS" sz="2400" dirty="0" smtClean="0">
                <a:solidFill>
                  <a:srgbClr val="202124"/>
                </a:solidFill>
              </a:rPr>
              <a:t>find it difficult to cope know the solution to the </a:t>
            </a:r>
            <a:r>
              <a:rPr lang="sr-Latn-CS" sz="2400" dirty="0" smtClean="0">
                <a:solidFill>
                  <a:srgbClr val="202124"/>
                </a:solidFill>
              </a:rPr>
              <a:t>problem</a:t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  </a:t>
            </a:r>
            <a:r>
              <a:rPr lang="sr-Latn-CS" sz="2400" dirty="0" smtClean="0">
                <a:solidFill>
                  <a:srgbClr val="202124"/>
                </a:solidFill>
              </a:rPr>
              <a:t>faced by students </a:t>
            </a:r>
            <a:r>
              <a:rPr lang="sr-Latn-CS" sz="2400" dirty="0" smtClean="0">
                <a:solidFill>
                  <a:srgbClr val="202124"/>
                </a:solidFill>
              </a:rPr>
              <a:t/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- </a:t>
            </a:r>
            <a:r>
              <a:rPr lang="sr-Latn-CS" sz="2400" dirty="0" smtClean="0">
                <a:solidFill>
                  <a:srgbClr val="202124"/>
                </a:solidFill>
              </a:rPr>
              <a:t>the teacher must research and help students to </a:t>
            </a:r>
            <a:r>
              <a:rPr lang="sr-Latn-CS" sz="2400" dirty="0" smtClean="0">
                <a:solidFill>
                  <a:srgbClr val="202124"/>
                </a:solidFill>
              </a:rPr>
              <a:t>obtain</a:t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  </a:t>
            </a:r>
            <a:r>
              <a:rPr lang="sr-Latn-CS" sz="2400" dirty="0" smtClean="0">
                <a:solidFill>
                  <a:srgbClr val="202124"/>
                </a:solidFill>
              </a:rPr>
              <a:t>sources for research - student assessment requires </a:t>
            </a:r>
            <a:r>
              <a:rPr lang="sr-Latn-CS" sz="2400" dirty="0" smtClean="0">
                <a:solidFill>
                  <a:srgbClr val="202124"/>
                </a:solidFill>
              </a:rPr>
              <a:t>precise</a:t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  </a:t>
            </a:r>
            <a:r>
              <a:rPr lang="sr-Latn-CS" sz="2400" dirty="0" smtClean="0">
                <a:solidFill>
                  <a:srgbClr val="202124"/>
                </a:solidFill>
              </a:rPr>
              <a:t>criteria </a:t>
            </a:r>
            <a:r>
              <a:rPr lang="sr-Latn-CS" sz="2400" dirty="0" smtClean="0">
                <a:solidFill>
                  <a:srgbClr val="202124"/>
                </a:solidFill>
              </a:rPr>
              <a:t/>
            </a:r>
            <a:br>
              <a:rPr lang="sr-Latn-CS" sz="2400" dirty="0" smtClean="0">
                <a:solidFill>
                  <a:srgbClr val="202124"/>
                </a:solidFill>
              </a:rPr>
            </a:br>
            <a:r>
              <a:rPr lang="sr-Latn-CS" sz="2400" dirty="0" smtClean="0">
                <a:solidFill>
                  <a:srgbClr val="202124"/>
                </a:solidFill>
              </a:rPr>
              <a:t>- </a:t>
            </a:r>
            <a:r>
              <a:rPr lang="sr-Latn-CS" sz="2400" u="sng" dirty="0" smtClean="0">
                <a:solidFill>
                  <a:srgbClr val="202124"/>
                </a:solidFill>
              </a:rPr>
              <a:t>acceptance of failure</a:t>
            </a:r>
            <a:r>
              <a:rPr lang="sr-Latn-CS" sz="2400" u="sng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23</a:t>
            </a:fld>
            <a:endParaRPr lang="hr-HR"/>
          </a:p>
        </p:txBody>
      </p:sp>
      <p:pic>
        <p:nvPicPr>
          <p:cNvPr id="1027" name="Picture 3" descr="C:\Documents and Settings\Marin\My Documents\33674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560840" cy="477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>
                <a:solidFill>
                  <a:srgbClr val="00B050"/>
                </a:solidFill>
              </a:rPr>
              <a:pPr/>
              <a:t>24</a:t>
            </a:fld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90872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Accepting </a:t>
            </a:r>
            <a:r>
              <a:rPr lang="hr-HR" sz="2800" b="1" dirty="0" smtClean="0"/>
              <a:t>effective </a:t>
            </a:r>
            <a:r>
              <a:rPr lang="hr-HR" sz="2800" b="1" dirty="0" smtClean="0"/>
              <a:t>failure</a:t>
            </a:r>
            <a:br>
              <a:rPr lang="hr-HR" sz="2800" b="1" dirty="0" smtClean="0"/>
            </a:br>
            <a:r>
              <a:rPr lang="hr-HR" sz="2800" b="1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400" dirty="0" smtClean="0"/>
              <a:t>- </a:t>
            </a:r>
            <a:r>
              <a:rPr lang="hr-HR" sz="2400" dirty="0" smtClean="0"/>
              <a:t>the potential for failure is not a drawback of this method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  of </a:t>
            </a:r>
            <a:r>
              <a:rPr lang="hr-HR" sz="2400" dirty="0" smtClean="0"/>
              <a:t>learning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- pupils must </a:t>
            </a:r>
            <a:r>
              <a:rPr lang="hr-HR" sz="2400" dirty="0" smtClean="0"/>
              <a:t>see problem solving as an opportunity to </a:t>
            </a:r>
            <a:r>
              <a:rPr lang="hr-HR" sz="2400" dirty="0" smtClean="0"/>
              <a:t>link</a:t>
            </a:r>
            <a:br>
              <a:rPr lang="hr-HR" sz="2400" dirty="0" smtClean="0"/>
            </a:br>
            <a:r>
              <a:rPr lang="hr-HR" sz="2400" dirty="0" smtClean="0"/>
              <a:t>  </a:t>
            </a:r>
            <a:r>
              <a:rPr lang="hr-HR" sz="2400" dirty="0" smtClean="0"/>
              <a:t>theoretical school knowledge with real problems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- pupils will </a:t>
            </a:r>
            <a:r>
              <a:rPr lang="hr-HR" sz="2400" dirty="0" smtClean="0"/>
              <a:t>not be able to create clear solutions to </a:t>
            </a:r>
            <a:r>
              <a:rPr lang="hr-HR" sz="2400" dirty="0" smtClean="0"/>
              <a:t>every</a:t>
            </a:r>
            <a:br>
              <a:rPr lang="hr-HR" sz="2400" dirty="0" smtClean="0"/>
            </a:br>
            <a:r>
              <a:rPr lang="hr-HR" sz="2400" dirty="0" smtClean="0"/>
              <a:t>  </a:t>
            </a:r>
            <a:r>
              <a:rPr lang="hr-HR" sz="2400" dirty="0" smtClean="0"/>
              <a:t>problem they face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- </a:t>
            </a:r>
            <a:r>
              <a:rPr lang="hr-HR" sz="2400" dirty="0" smtClean="0"/>
              <a:t>failure is a great opportunity to show students how </a:t>
            </a:r>
            <a:r>
              <a:rPr lang="hr-HR" sz="2400" dirty="0" smtClean="0"/>
              <a:t>their</a:t>
            </a:r>
            <a:br>
              <a:rPr lang="hr-HR" sz="2400" dirty="0" smtClean="0"/>
            </a:br>
            <a:r>
              <a:rPr lang="hr-HR" sz="2400" dirty="0" smtClean="0"/>
              <a:t>  </a:t>
            </a:r>
            <a:r>
              <a:rPr lang="hr-HR" sz="2400" dirty="0" smtClean="0"/>
              <a:t>actions have consequences in real life and that </a:t>
            </a:r>
            <a:r>
              <a:rPr lang="hr-HR" sz="2400" dirty="0" smtClean="0"/>
              <a:t>success</a:t>
            </a:r>
            <a:br>
              <a:rPr lang="hr-HR" sz="2400" dirty="0" smtClean="0"/>
            </a:br>
            <a:r>
              <a:rPr lang="hr-HR" sz="2400" dirty="0" smtClean="0"/>
              <a:t>  </a:t>
            </a:r>
            <a:r>
              <a:rPr lang="hr-HR" sz="2400" dirty="0" smtClean="0"/>
              <a:t>is not guaranteed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- </a:t>
            </a:r>
            <a:r>
              <a:rPr lang="hr-HR" sz="2400" dirty="0" smtClean="0"/>
              <a:t>problem solving is not an exam and perfection is not the goal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- </a:t>
            </a:r>
            <a:r>
              <a:rPr lang="hr-HR" sz="2400" u="sng" dirty="0" smtClean="0"/>
              <a:t>failure does not affect the grade</a:t>
            </a:r>
            <a:endParaRPr lang="hr-HR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Marin\My Documents\IMG_20180602_103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3646139" cy="270892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25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Roman Days: 2017                                  and 2018</a:t>
            </a:r>
            <a:endParaRPr lang="hr-HR" sz="2400" dirty="0"/>
          </a:p>
        </p:txBody>
      </p:sp>
      <p:pic>
        <p:nvPicPr>
          <p:cNvPr id="1026" name="Picture 2" descr="C:\Documents and Settings\Marin\My Document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2870572" cy="3824352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Pictu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2245601" cy="299472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IMG_20180602_104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08720"/>
            <a:ext cx="4362879" cy="3170475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6516216" y="476672"/>
            <a:ext cx="360040" cy="64807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26</a:t>
            </a:fld>
            <a:endParaRPr lang="hr-HR"/>
          </a:p>
        </p:txBody>
      </p:sp>
      <p:pic>
        <p:nvPicPr>
          <p:cNvPr id="2050" name="Picture 2" descr="C:\Documents and Settings\Marin\My Documents\26166266_156125835025389_33223350230595600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3"/>
            <a:ext cx="6480720" cy="43135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76470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 smtClean="0"/>
              <a:t>can we do to help the Boar </a:t>
            </a:r>
            <a:r>
              <a:rPr lang="hr-HR" sz="2400" dirty="0" smtClean="0"/>
              <a:t>Š</a:t>
            </a:r>
            <a:r>
              <a:rPr lang="en-US" sz="2400" dirty="0" err="1" smtClean="0"/>
              <a:t>piro</a:t>
            </a:r>
            <a:r>
              <a:rPr lang="en-US" sz="2400" dirty="0" smtClean="0"/>
              <a:t> and </a:t>
            </a:r>
            <a:r>
              <a:rPr lang="en-US" sz="2400" dirty="0" smtClean="0"/>
              <a:t>the citizens Split?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27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611560" y="692696"/>
            <a:ext cx="792088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dirty="0" smtClean="0"/>
              <a:t>Sources:</a:t>
            </a:r>
          </a:p>
          <a:p>
            <a:pPr lvl="0"/>
            <a:r>
              <a:rPr lang="hr-HR" sz="1100" dirty="0" smtClean="0"/>
              <a:t/>
            </a:r>
            <a:br>
              <a:rPr lang="hr-HR" sz="1100" dirty="0" smtClean="0"/>
            </a:br>
            <a:r>
              <a:rPr lang="hr-HR" u="sng" dirty="0" smtClean="0">
                <a:hlinkClick r:id="rId2"/>
              </a:rPr>
              <a:t>https://www.edutopia.org/project-based-learning-history</a:t>
            </a:r>
            <a:endParaRPr lang="hr-HR" u="sng" dirty="0" smtClean="0"/>
          </a:p>
          <a:p>
            <a:pPr lvl="0"/>
            <a:endParaRPr lang="hr-HR" sz="1200" dirty="0" smtClean="0"/>
          </a:p>
          <a:p>
            <a:r>
              <a:rPr lang="hr-HR" u="sng" dirty="0" smtClean="0">
                <a:hlinkClick r:id="rId3"/>
              </a:rPr>
              <a:t>https://www.pblworks.org/what-is-pbl</a:t>
            </a:r>
            <a:endParaRPr lang="hr-HR" u="sng" dirty="0" smtClean="0"/>
          </a:p>
          <a:p>
            <a:endParaRPr lang="hr-HR" sz="1200" dirty="0" smtClean="0"/>
          </a:p>
          <a:p>
            <a:r>
              <a:rPr lang="hr-HR" u="sng" dirty="0" smtClean="0">
                <a:hlinkClick r:id="rId4"/>
              </a:rPr>
              <a:t>https://www.powerschool.com/resources/blog/project-based-learning-benefits-examples-and-resources/</a:t>
            </a:r>
            <a:endParaRPr lang="hr-HR" u="sng" dirty="0" smtClean="0"/>
          </a:p>
          <a:p>
            <a:endParaRPr lang="hr-HR" sz="1400" dirty="0" smtClean="0"/>
          </a:p>
          <a:p>
            <a:r>
              <a:rPr lang="hr-HR" u="sng" dirty="0" smtClean="0">
                <a:hlinkClick r:id="rId5"/>
              </a:rPr>
              <a:t>https://www.teachthought.com/project-based-learning/smart-ideas-for-project-based-learning/</a:t>
            </a:r>
            <a:endParaRPr lang="hr-HR" u="sng" dirty="0" smtClean="0"/>
          </a:p>
          <a:p>
            <a:endParaRPr lang="hr-HR" sz="1200" dirty="0" smtClean="0"/>
          </a:p>
          <a:p>
            <a:r>
              <a:rPr lang="hr-HR" u="sng" dirty="0" smtClean="0">
                <a:hlinkClick r:id="rId6"/>
              </a:rPr>
              <a:t>https://www.prodigygame.com/main-en/blog/project-based-learning/</a:t>
            </a:r>
            <a:endParaRPr lang="hr-HR" u="sng" dirty="0" smtClean="0"/>
          </a:p>
          <a:p>
            <a:endParaRPr lang="hr-HR" u="sng" dirty="0" smtClean="0"/>
          </a:p>
          <a:p>
            <a:r>
              <a:rPr lang="hr-HR" u="sng" dirty="0" smtClean="0"/>
              <a:t/>
            </a:r>
            <a:br>
              <a:rPr lang="hr-HR" u="sng" dirty="0" smtClean="0"/>
            </a:br>
            <a:endParaRPr lang="hr-HR" dirty="0" smtClean="0"/>
          </a:p>
          <a:p>
            <a:pPr lvl="0"/>
            <a:r>
              <a:rPr lang="hr-HR" dirty="0" smtClean="0"/>
              <a:t> 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611560" y="40050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7"/>
              </a:rPr>
              <a:t>https://www.southwestern.edu/about-southwestern/university-leadership/past-presidents/edward-burger/effective-failure</a:t>
            </a:r>
            <a:r>
              <a:rPr lang="hr-HR" dirty="0" smtClean="0">
                <a:hlinkClick r:id="rId7"/>
              </a:rPr>
              <a:t>/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11560" y="47971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8"/>
              </a:rPr>
              <a:t>http://</a:t>
            </a:r>
            <a:r>
              <a:rPr lang="hr-HR" dirty="0" smtClean="0">
                <a:hlinkClick r:id="rId8"/>
              </a:rPr>
              <a:t>bonnieblan.pbworks.com/w/page/83263720/Project%20Based%20Learning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11560" y="530120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9"/>
              </a:rPr>
              <a:t>https://</a:t>
            </a:r>
            <a:r>
              <a:rPr lang="hr-HR" dirty="0" smtClean="0">
                <a:hlinkClick r:id="rId9"/>
              </a:rPr>
              <a:t>www.pblworks.org/blog/gold-standard-pbl-public-product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611560" y="573325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10"/>
              </a:rPr>
              <a:t>https://</a:t>
            </a:r>
            <a:r>
              <a:rPr lang="hr-HR" dirty="0" smtClean="0">
                <a:hlinkClick r:id="rId10"/>
              </a:rPr>
              <a:t>www.edutopia.org/blog/pbl-failure-planning-successful-pbl-katie-spear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28</a:t>
            </a:fld>
            <a:endParaRPr lang="hr-HR"/>
          </a:p>
        </p:txBody>
      </p:sp>
      <p:pic>
        <p:nvPicPr>
          <p:cNvPr id="1026" name="Picture 2" descr="C:\Documents and Settings\Marin\My Documents\Problem-solving-620-620x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472608" cy="3682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90872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     </a:t>
            </a:r>
            <a:r>
              <a:rPr lang="hr-HR" sz="3600" dirty="0" smtClean="0"/>
              <a:t>Thank you for your attention!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683568" y="548680"/>
            <a:ext cx="770485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            Project based learning, PBL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2400" dirty="0" smtClean="0"/>
              <a:t>-  teaching method, the main goal is learning by solving </a:t>
            </a:r>
            <a:br>
              <a:rPr lang="hr-HR" sz="2400" dirty="0" smtClean="0"/>
            </a:br>
            <a:r>
              <a:rPr lang="hr-HR" sz="2400" dirty="0" smtClean="0"/>
              <a:t>   problems</a:t>
            </a:r>
            <a:br>
              <a:rPr lang="hr-HR" sz="24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400" dirty="0" smtClean="0"/>
              <a:t>-  it is closely linked to the curriculum</a:t>
            </a:r>
            <a:br>
              <a:rPr lang="hr-HR" sz="24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400" dirty="0" smtClean="0"/>
              <a:t>-  traditional ways of teaching and learning from textbooks</a:t>
            </a:r>
            <a:br>
              <a:rPr lang="hr-HR" sz="2400" dirty="0" smtClean="0"/>
            </a:br>
            <a:r>
              <a:rPr lang="hr-HR" sz="2400" dirty="0" smtClean="0"/>
              <a:t>   are not considered to be appropriate fot the development</a:t>
            </a:r>
            <a:br>
              <a:rPr lang="hr-HR" sz="2400" dirty="0" smtClean="0"/>
            </a:br>
            <a:r>
              <a:rPr lang="hr-HR" sz="2400" dirty="0" smtClean="0"/>
              <a:t>   of the key competences necessary for the living and </a:t>
            </a:r>
            <a:br>
              <a:rPr lang="hr-HR" sz="2400" dirty="0" smtClean="0"/>
            </a:br>
            <a:r>
              <a:rPr lang="hr-HR" sz="2400" dirty="0" smtClean="0"/>
              <a:t>   working in the 21st century</a:t>
            </a:r>
            <a:br>
              <a:rPr lang="hr-HR" sz="24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400" dirty="0" smtClean="0"/>
              <a:t>- it often connects mulltiple school subjects </a:t>
            </a:r>
            <a:br>
              <a:rPr lang="hr-HR" sz="24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400" dirty="0" smtClean="0"/>
              <a:t>- research has shown that pupils that had project based </a:t>
            </a:r>
            <a:br>
              <a:rPr lang="hr-HR" sz="2400" dirty="0" smtClean="0"/>
            </a:br>
            <a:r>
              <a:rPr lang="hr-HR" sz="2400" dirty="0" smtClean="0"/>
              <a:t>   learning at schools achieve far better results in final exams</a:t>
            </a:r>
            <a:br>
              <a:rPr lang="hr-HR" sz="2400" dirty="0" smtClean="0"/>
            </a:br>
            <a:r>
              <a:rPr lang="hr-HR" sz="2400" dirty="0" smtClean="0"/>
              <a:t> </a:t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3203848" y="727766"/>
            <a:ext cx="40324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21st century skills</a:t>
            </a: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hr-H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484784"/>
          <a:ext cx="7992888" cy="4234800"/>
        </p:xfrm>
        <a:graphic>
          <a:graphicData uri="http://schemas.openxmlformats.org/drawingml/2006/table">
            <a:tbl>
              <a:tblPr/>
              <a:tblGrid>
                <a:gridCol w="2952328"/>
                <a:gridCol w="2376264"/>
                <a:gridCol w="2664296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latin typeface="Calibri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hr-HR" sz="2200" b="1" dirty="0">
                          <a:latin typeface="Calibri"/>
                          <a:ea typeface="Calibri"/>
                          <a:cs typeface="Times New Roman"/>
                        </a:rPr>
                        <a:t>4 Cs</a:t>
                      </a:r>
                      <a:br>
                        <a:rPr lang="hr-HR" sz="2200" b="1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200" dirty="0">
                          <a:latin typeface="Calibri"/>
                          <a:ea typeface="Calibri"/>
                          <a:cs typeface="Times New Roman"/>
                        </a:rPr>
                        <a:t>Learning and innovation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latin typeface="Calibri"/>
                          <a:ea typeface="Calibri"/>
                          <a:cs typeface="Times New Roman"/>
                        </a:rPr>
                        <a:t>Digital literacy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latin typeface="Calibri"/>
                          <a:ea typeface="Calibri"/>
                          <a:cs typeface="Times New Roman"/>
                        </a:rPr>
                        <a:t>Career and life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ritical thinking and problem solving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reativity and innovation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ommunication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b="1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ollaboration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Information literacy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Media literacy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ICT literacy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Flexibility and adaptability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Initiative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Social and cross-cultural interaction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Leadership 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>Responsibility</a:t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hr-HR" sz="2000" dirty="0">
                          <a:latin typeface="Calibri"/>
                          <a:ea typeface="Calibri"/>
                          <a:cs typeface="Times New Roman"/>
                        </a:rPr>
                      </a:br>
                      <a:endParaRPr lang="hr-H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differences between projects and project based learning</a:t>
            </a:r>
            <a:endParaRPr lang="hr-HR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052736"/>
          <a:ext cx="7776864" cy="5151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487711"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              Projects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Project-based</a:t>
                      </a:r>
                      <a:r>
                        <a:rPr lang="hr-HR" baseline="0" dirty="0" smtClean="0"/>
                        <a:t> learning</a:t>
                      </a:r>
                      <a:endParaRPr lang="hr-HR" dirty="0"/>
                    </a:p>
                  </a:txBody>
                  <a:tcPr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hr-HR" dirty="0" smtClean="0"/>
                        <a:t>Can</a:t>
                      </a:r>
                      <a:r>
                        <a:rPr lang="hr-HR" baseline="0" dirty="0" smtClean="0"/>
                        <a:t> be done at home without teacher guidance or team collaboration.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Require</a:t>
                      </a:r>
                      <a:r>
                        <a:rPr lang="hr-HR" baseline="0" dirty="0" smtClean="0"/>
                        <a:t> teacher guidance and team collaboration.</a:t>
                      </a:r>
                      <a:endParaRPr lang="hr-HR" dirty="0"/>
                    </a:p>
                  </a:txBody>
                  <a:tcPr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hr-HR" dirty="0" smtClean="0"/>
                        <a:t>The</a:t>
                      </a:r>
                      <a:r>
                        <a:rPr lang="hr-HR" baseline="0" dirty="0" smtClean="0"/>
                        <a:t> teacher work occurs mainly after the project is complete.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The</a:t>
                      </a:r>
                      <a:r>
                        <a:rPr lang="hr-HR" baseline="0" dirty="0" smtClean="0"/>
                        <a:t> teacher work occurs mainly before the project starts.</a:t>
                      </a:r>
                      <a:endParaRPr lang="hr-HR" dirty="0"/>
                    </a:p>
                  </a:txBody>
                  <a:tcPr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hr-HR" dirty="0" smtClean="0"/>
                        <a:t>The</a:t>
                      </a:r>
                      <a:r>
                        <a:rPr lang="hr-HR" baseline="0" dirty="0" smtClean="0"/>
                        <a:t> pupils do not have many opportunities to make choices at any point of the project.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The</a:t>
                      </a:r>
                      <a:r>
                        <a:rPr lang="hr-HR" baseline="0" dirty="0" smtClean="0"/>
                        <a:t> pupils   make most of the </a:t>
                      </a:r>
                      <a:r>
                        <a:rPr lang="hr-HR" baseline="0" dirty="0" smtClean="0"/>
                        <a:t>choices </a:t>
                      </a:r>
                      <a:r>
                        <a:rPr lang="hr-HR" baseline="0" dirty="0" smtClean="0"/>
                        <a:t>during the project within the pre-approved guidelines.</a:t>
                      </a:r>
                    </a:p>
                  </a:txBody>
                  <a:tcPr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hr-HR" dirty="0" smtClean="0"/>
                        <a:t>Are</a:t>
                      </a:r>
                      <a:r>
                        <a:rPr lang="hr-HR" baseline="0" dirty="0" smtClean="0"/>
                        <a:t> closed: every project has the same goal.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</a:t>
                      </a:r>
                      <a:r>
                        <a:rPr lang="hr-HR" baseline="0" dirty="0" smtClean="0"/>
                        <a:t> open: pupils make choices that determine the outcome and path of research.</a:t>
                      </a:r>
                      <a:endParaRPr lang="hr-HR" dirty="0"/>
                    </a:p>
                  </a:txBody>
                  <a:tcPr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hr-HR" dirty="0" smtClean="0"/>
                        <a:t>Cannot</a:t>
                      </a:r>
                      <a:r>
                        <a:rPr lang="hr-HR" baseline="0" dirty="0" smtClean="0"/>
                        <a:t> be used in the real world to solve real problems.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Could</a:t>
                      </a:r>
                      <a:r>
                        <a:rPr lang="hr-HR" baseline="0" dirty="0" smtClean="0"/>
                        <a:t> provide solutions in the real world to real problems even though they may not be implemented.</a:t>
                      </a:r>
                      <a:endParaRPr lang="hr-HR" dirty="0"/>
                    </a:p>
                  </a:txBody>
                  <a:tcPr/>
                </a:tc>
              </a:tr>
              <a:tr h="640120">
                <a:tc>
                  <a:txBody>
                    <a:bodyPr/>
                    <a:lstStyle/>
                    <a:p>
                      <a:r>
                        <a:rPr lang="hr-HR" dirty="0" smtClean="0"/>
                        <a:t>Are</a:t>
                      </a:r>
                      <a:r>
                        <a:rPr lang="hr-HR" baseline="0" dirty="0" smtClean="0"/>
                        <a:t> not particulary relevant to pupils’ lives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</a:t>
                      </a:r>
                      <a:r>
                        <a:rPr lang="hr-HR" baseline="0" dirty="0" smtClean="0"/>
                        <a:t> relevant to pupils’ lives or their future lives.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6</a:t>
            </a:fld>
            <a:endParaRPr lang="hr-H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052736"/>
          <a:ext cx="7920880" cy="479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432048"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       Projects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Project-based</a:t>
                      </a:r>
                      <a:r>
                        <a:rPr lang="hr-HR" baseline="0" dirty="0" smtClean="0"/>
                        <a:t> learning</a:t>
                      </a:r>
                      <a:endParaRPr lang="hr-HR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hr-HR" dirty="0" smtClean="0"/>
                        <a:t>Do</a:t>
                      </a:r>
                      <a:r>
                        <a:rPr lang="hr-HR" baseline="0" dirty="0" smtClean="0"/>
                        <a:t> not resemble work done in the real world.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</a:t>
                      </a:r>
                      <a:r>
                        <a:rPr lang="hr-HR" baseline="0" dirty="0" smtClean="0"/>
                        <a:t> just like or closely resembles work done in the real world.</a:t>
                      </a:r>
                      <a:endParaRPr lang="hr-HR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hr-HR" dirty="0" smtClean="0"/>
                        <a:t>Happen</a:t>
                      </a:r>
                      <a:r>
                        <a:rPr lang="hr-HR" baseline="0" dirty="0" smtClean="0"/>
                        <a:t> after the “real</a:t>
                      </a:r>
                      <a:r>
                        <a:rPr lang="hr-HR" baseline="0" dirty="0" smtClean="0"/>
                        <a:t>” learning </a:t>
                      </a:r>
                      <a:r>
                        <a:rPr lang="hr-HR" baseline="0" dirty="0" smtClean="0"/>
                        <a:t>has already occured</a:t>
                      </a:r>
                      <a:r>
                        <a:rPr lang="hr-HR" dirty="0" smtClean="0"/>
                        <a:t>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</a:t>
                      </a:r>
                      <a:r>
                        <a:rPr lang="hr-HR" baseline="0" dirty="0" smtClean="0"/>
                        <a:t> how pupils  do the real learning.</a:t>
                      </a:r>
                      <a:endParaRPr lang="hr-HR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hr-HR" dirty="0" smtClean="0"/>
                        <a:t>Are</a:t>
                      </a:r>
                      <a:r>
                        <a:rPr lang="hr-HR" baseline="0" dirty="0" smtClean="0"/>
                        <a:t> turned in.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</a:t>
                      </a:r>
                      <a:r>
                        <a:rPr lang="hr-HR" baseline="0" dirty="0" smtClean="0"/>
                        <a:t> presented to a public audience (at least exhibition in the school hall).</a:t>
                      </a:r>
                      <a:endParaRPr lang="hr-HR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hr-HR" dirty="0" smtClean="0"/>
                        <a:t>Are</a:t>
                      </a:r>
                      <a:r>
                        <a:rPr lang="hr-HR" baseline="0" dirty="0" smtClean="0"/>
                        <a:t> all the same.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Is</a:t>
                      </a:r>
                      <a:r>
                        <a:rPr lang="hr-HR" baseline="0" dirty="0" smtClean="0"/>
                        <a:t> different.</a:t>
                      </a:r>
                      <a:endParaRPr lang="hr-HR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hr-HR" dirty="0" smtClean="0"/>
                        <a:t>Example:</a:t>
                      </a:r>
                      <a:r>
                        <a:rPr lang="hr-HR" baseline="0" dirty="0" smtClean="0"/>
                        <a:t> Make a model </a:t>
                      </a:r>
                      <a:r>
                        <a:rPr lang="hr-HR" baseline="0" dirty="0" smtClean="0"/>
                        <a:t>of </a:t>
                      </a:r>
                      <a:r>
                        <a:rPr lang="hr-HR" baseline="0" dirty="0" smtClean="0"/>
                        <a:t>the school,...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Example:</a:t>
                      </a:r>
                      <a:r>
                        <a:rPr lang="hr-HR" baseline="0" dirty="0" smtClean="0"/>
                        <a:t> Design a fortification that would take your community through a bio or other non-traditional attack and amke a reccomendation th the city counci8l for the future planning.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Marin\My Documents\Downloads\IMG_20181119_113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61357" y="3663579"/>
            <a:ext cx="2485381" cy="331236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1026" name="Picture 2" descr="C:\Documents and Settings\Marin\My Documents\Downloads\IMG_20181119_11385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538817" cy="3384376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Downloads\IMG_20181119_113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48680"/>
            <a:ext cx="2493988" cy="338400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Downloads\IMG_20181119_113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077072"/>
            <a:ext cx="1872208" cy="2496277"/>
          </a:xfrm>
          <a:prstGeom prst="rect">
            <a:avLst/>
          </a:prstGeom>
          <a:noFill/>
        </p:spPr>
      </p:pic>
      <p:pic>
        <p:nvPicPr>
          <p:cNvPr id="1029" name="Picture 5" descr="C:\Documents and Settings\Marin\My Documents\Downloads\IMG_20181119_113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48680"/>
            <a:ext cx="2953576" cy="393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27521"/>
            <a:ext cx="86764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Project-based learning components:</a:t>
            </a:r>
            <a:b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hr-H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the topic of the project is determined by the teacher </a:t>
            </a:r>
            <a:b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according to the existing curriculum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pupils</a:t>
            </a:r>
            <a:r>
              <a:rPr kumimoji="0" lang="sr-Latn-C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develop key 21st century skills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driving question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the pupil’s  need to solve problems and acquire knowledge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respecting pupils’  preferences and </a:t>
            </a:r>
            <a:r>
              <a:rPr lang="sr-Latn-CS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desires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sr-Latn-C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allowing 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pupils</a:t>
            </a:r>
            <a:r>
              <a:rPr kumimoji="0" lang="sr-Latn-C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 make decisions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getting to know the problems, making assumptions for solving them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execution of the project, work on the topic according to the plan and </a:t>
            </a:r>
            <a:b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with the teacher's help and supervision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presenting solutions outside the classroom</a:t>
            </a:r>
            <a:endParaRPr kumimoji="0" lang="hr-H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the teacher and pupils together assess the applicability of the solution</a:t>
            </a:r>
            <a:endParaRPr kumimoji="0" lang="sr-Latn-C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5E28-2178-46E5-B755-230463C0BA1C}" type="slidenum">
              <a:rPr lang="hr-HR" smtClean="0"/>
              <a:pPr/>
              <a:t>9</a:t>
            </a:fld>
            <a:endParaRPr lang="hr-HR"/>
          </a:p>
        </p:txBody>
      </p:sp>
      <p:pic>
        <p:nvPicPr>
          <p:cNvPr id="44034" name="Picture 2" descr="C:\Documents and Settings\Marin\My Documents\Elements-Of-Project-Based-Learning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184576" cy="5877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619</Words>
  <Application>Microsoft Office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69</cp:revision>
  <dcterms:created xsi:type="dcterms:W3CDTF">2018-01-08T16:56:50Z</dcterms:created>
  <dcterms:modified xsi:type="dcterms:W3CDTF">2021-11-09T15:06:21Z</dcterms:modified>
</cp:coreProperties>
</file>