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3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181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A91D5-01C2-4E72-AF4E-E7AF0F732C42}" type="datetimeFigureOut">
              <a:rPr lang="hr-HR" smtClean="0"/>
              <a:pPr/>
              <a:t>20.11.2022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3B16-8DE0-44D8-AA2C-24F8B25ED22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A91D5-01C2-4E72-AF4E-E7AF0F732C42}" type="datetimeFigureOut">
              <a:rPr lang="hr-HR" smtClean="0"/>
              <a:pPr/>
              <a:t>20.11.2022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3B16-8DE0-44D8-AA2C-24F8B25ED22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A91D5-01C2-4E72-AF4E-E7AF0F732C42}" type="datetimeFigureOut">
              <a:rPr lang="hr-HR" smtClean="0"/>
              <a:pPr/>
              <a:t>20.11.2022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3B16-8DE0-44D8-AA2C-24F8B25ED22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A91D5-01C2-4E72-AF4E-E7AF0F732C42}" type="datetimeFigureOut">
              <a:rPr lang="hr-HR" smtClean="0"/>
              <a:pPr/>
              <a:t>20.11.2022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3B16-8DE0-44D8-AA2C-24F8B25ED22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A91D5-01C2-4E72-AF4E-E7AF0F732C42}" type="datetimeFigureOut">
              <a:rPr lang="hr-HR" smtClean="0"/>
              <a:pPr/>
              <a:t>20.11.2022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3B16-8DE0-44D8-AA2C-24F8B25ED22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A91D5-01C2-4E72-AF4E-E7AF0F732C42}" type="datetimeFigureOut">
              <a:rPr lang="hr-HR" smtClean="0"/>
              <a:pPr/>
              <a:t>20.11.2022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3B16-8DE0-44D8-AA2C-24F8B25ED22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A91D5-01C2-4E72-AF4E-E7AF0F732C42}" type="datetimeFigureOut">
              <a:rPr lang="hr-HR" smtClean="0"/>
              <a:pPr/>
              <a:t>20.11.2022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3B16-8DE0-44D8-AA2C-24F8B25ED22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A91D5-01C2-4E72-AF4E-E7AF0F732C42}" type="datetimeFigureOut">
              <a:rPr lang="hr-HR" smtClean="0"/>
              <a:pPr/>
              <a:t>20.11.2022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3B16-8DE0-44D8-AA2C-24F8B25ED22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A91D5-01C2-4E72-AF4E-E7AF0F732C42}" type="datetimeFigureOut">
              <a:rPr lang="hr-HR" smtClean="0"/>
              <a:pPr/>
              <a:t>20.11.2022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3B16-8DE0-44D8-AA2C-24F8B25ED22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A91D5-01C2-4E72-AF4E-E7AF0F732C42}" type="datetimeFigureOut">
              <a:rPr lang="hr-HR" smtClean="0"/>
              <a:pPr/>
              <a:t>20.11.2022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3B16-8DE0-44D8-AA2C-24F8B25ED22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A91D5-01C2-4E72-AF4E-E7AF0F732C42}" type="datetimeFigureOut">
              <a:rPr lang="hr-HR" smtClean="0"/>
              <a:pPr/>
              <a:t>20.11.2022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83B16-8DE0-44D8-AA2C-24F8B25ED22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A91D5-01C2-4E72-AF4E-E7AF0F732C42}" type="datetimeFigureOut">
              <a:rPr lang="hr-HR" smtClean="0"/>
              <a:pPr/>
              <a:t>20.11.2022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83B16-8DE0-44D8-AA2C-24F8B25ED224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260648"/>
            <a:ext cx="38164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OŠ Bartola Kašića</a:t>
            </a:r>
            <a:br>
              <a:rPr lang="hr-HR" dirty="0" smtClean="0"/>
            </a:br>
            <a:r>
              <a:rPr lang="hr-HR" dirty="0" smtClean="0"/>
              <a:t>Erasmus+ project 2020-2023</a:t>
            </a:r>
            <a:br>
              <a:rPr lang="hr-HR" dirty="0" smtClean="0"/>
            </a:br>
            <a:r>
              <a:rPr lang="hr-HR" b="1" dirty="0" smtClean="0"/>
              <a:t>S.O.F.T. – Start our Future Today</a:t>
            </a:r>
            <a:br>
              <a:rPr lang="hr-HR" b="1" dirty="0" smtClean="0"/>
            </a:br>
            <a:r>
              <a:rPr lang="hr-HR" dirty="0" smtClean="0"/>
              <a:t>2020-1-PL01-KA229-081533_4</a:t>
            </a:r>
            <a:endParaRPr lang="hr-HR" dirty="0"/>
          </a:p>
        </p:txBody>
      </p:sp>
      <p:sp>
        <p:nvSpPr>
          <p:cNvPr id="5" name="TextBox 4"/>
          <p:cNvSpPr txBox="1"/>
          <p:nvPr/>
        </p:nvSpPr>
        <p:spPr>
          <a:xfrm>
            <a:off x="1835696" y="2996952"/>
            <a:ext cx="56166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dirty="0" smtClean="0"/>
              <a:t>   MEETING IN ITALY    </a:t>
            </a:r>
            <a:endParaRPr lang="hr-HR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594928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November 2022</a:t>
            </a:r>
            <a:endParaRPr lang="hr-HR" dirty="0"/>
          </a:p>
        </p:txBody>
      </p:sp>
      <p:pic>
        <p:nvPicPr>
          <p:cNvPr id="7" name="Picture 2" descr="C:\Documents and Settings\Marin\My Documents\SOFT 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404665"/>
            <a:ext cx="2326705" cy="1462852"/>
          </a:xfrm>
          <a:prstGeom prst="rect">
            <a:avLst/>
          </a:prstGeom>
          <a:noFill/>
        </p:spPr>
      </p:pic>
      <p:pic>
        <p:nvPicPr>
          <p:cNvPr id="8" name="Picture 7" descr="C:\Documents and Settings\Marin\My Documents\ZASTAVE i LOGO, SCC, W.A.T.E.R\DISCLAIMER, LOGO, AMPEU\eu_flag_co_funded_pos_rgb_right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5085184"/>
            <a:ext cx="4385681" cy="1253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04248" y="1124744"/>
            <a:ext cx="1944216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300" b="1" dirty="0" smtClean="0"/>
              <a:t>Baucina</a:t>
            </a:r>
            <a:r>
              <a:rPr lang="hr-HR" sz="2300" dirty="0" smtClean="0"/>
              <a:t>: </a:t>
            </a:r>
            <a:r>
              <a:rPr lang="hr-HR" sz="2300" u="sng" dirty="0" smtClean="0"/>
              <a:t>mechanical crib </a:t>
            </a:r>
            <a:r>
              <a:rPr lang="hr-HR" sz="2300" dirty="0" smtClean="0"/>
              <a:t>and</a:t>
            </a:r>
            <a:br>
              <a:rPr lang="hr-HR" sz="2300" dirty="0" smtClean="0"/>
            </a:br>
            <a:r>
              <a:rPr lang="hr-HR" sz="2300" u="sng" dirty="0" smtClean="0"/>
              <a:t>the church of Santa Fortunata</a:t>
            </a:r>
            <a:r>
              <a:rPr lang="hr-HR" sz="2300" dirty="0" smtClean="0"/>
              <a:t>, the patron saint of Baucina</a:t>
            </a:r>
            <a:endParaRPr lang="hr-HR" sz="2300" dirty="0"/>
          </a:p>
        </p:txBody>
      </p:sp>
      <p:pic>
        <p:nvPicPr>
          <p:cNvPr id="4098" name="Picture 2" descr="C:\Documents and Settings\Marin\My Documents\Soft, fotografije, PALERMO\Baucina chur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308" y="548680"/>
            <a:ext cx="3324952" cy="5904655"/>
          </a:xfrm>
          <a:prstGeom prst="rect">
            <a:avLst/>
          </a:prstGeom>
          <a:noFill/>
        </p:spPr>
      </p:pic>
      <p:pic>
        <p:nvPicPr>
          <p:cNvPr id="4099" name="Picture 3" descr="C:\Documents and Settings\Marin\My Documents\Soft, fotografije, PALERMO\Mechanical crib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024789"/>
            <a:ext cx="2520280" cy="3494590"/>
          </a:xfrm>
          <a:prstGeom prst="rect">
            <a:avLst/>
          </a:prstGeom>
          <a:noFill/>
        </p:spPr>
      </p:pic>
      <p:pic>
        <p:nvPicPr>
          <p:cNvPr id="4100" name="Picture 4" descr="C:\Documents and Settings\Marin\My Documents\Soft, fotografije, PALERMO\Mechanical crib 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548680"/>
            <a:ext cx="2448272" cy="2442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548680"/>
            <a:ext cx="259228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b="1" dirty="0" smtClean="0"/>
              <a:t>Monreale:</a:t>
            </a:r>
            <a:r>
              <a:rPr lang="hr-HR" sz="2200" dirty="0" smtClean="0"/>
              <a:t> </a:t>
            </a:r>
            <a:r>
              <a:rPr lang="hr-HR" sz="2200" u="sng" dirty="0" smtClean="0"/>
              <a:t>Monreale cathedral </a:t>
            </a:r>
            <a:r>
              <a:rPr lang="hr-HR" sz="2200" dirty="0" smtClean="0"/>
              <a:t>is one of the richest and most beautiful churches in Italy, combining Norman, Byzantine, Italian and Saracen styles.</a:t>
            </a:r>
            <a:endParaRPr lang="hr-HR" sz="2200" dirty="0"/>
          </a:p>
        </p:txBody>
      </p:sp>
      <p:pic>
        <p:nvPicPr>
          <p:cNvPr id="1026" name="Picture 2" descr="C:\Documents and Settings\Marin\My Documents\Soft, fotografije, PALERMO\Monreale kat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573016"/>
            <a:ext cx="5110533" cy="2879788"/>
          </a:xfrm>
          <a:prstGeom prst="rect">
            <a:avLst/>
          </a:prstGeom>
          <a:noFill/>
        </p:spPr>
      </p:pic>
      <p:pic>
        <p:nvPicPr>
          <p:cNvPr id="1027" name="Picture 3" descr="C:\Documents and Settings\Marin\My Documents\Soft, fotografije, PALERMO\Monreale katedra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620688"/>
            <a:ext cx="3284836" cy="5832648"/>
          </a:xfrm>
          <a:prstGeom prst="rect">
            <a:avLst/>
          </a:prstGeom>
          <a:noFill/>
        </p:spPr>
      </p:pic>
      <p:pic>
        <p:nvPicPr>
          <p:cNvPr id="1028" name="Picture 4" descr="C:\Documents and Settings\Marin\My Documents\Soft, fotografije, PALERMO\Mozaici Monrea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548680"/>
            <a:ext cx="2292702" cy="2791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Marin\My Documents\Soft, fotografije, PALERMO\Monreale monaste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8424936" cy="474203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75656" y="548680"/>
            <a:ext cx="64087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 smtClean="0"/>
              <a:t>      The benedictine cloister by the cathedral</a:t>
            </a:r>
            <a:endParaRPr lang="hr-H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52120" y="908720"/>
            <a:ext cx="28803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b="1" dirty="0" smtClean="0"/>
              <a:t>Palermo</a:t>
            </a:r>
            <a:r>
              <a:rPr lang="hr-HR" sz="2200" dirty="0" smtClean="0"/>
              <a:t> is the capital of Sicily and the largest  city. During the centuries there were different influences – Roman, Norman, Greek, Arabic -which are visible in the architecture.</a:t>
            </a:r>
            <a:endParaRPr lang="hr-HR" sz="2200" dirty="0"/>
          </a:p>
        </p:txBody>
      </p:sp>
      <p:pic>
        <p:nvPicPr>
          <p:cNvPr id="3074" name="Picture 2" descr="C:\Documents and Settings\Marin\My Documents\Soft, fotografije, PALERMO\Palerm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4968552" cy="2791853"/>
          </a:xfrm>
          <a:prstGeom prst="rect">
            <a:avLst/>
          </a:prstGeom>
          <a:noFill/>
        </p:spPr>
      </p:pic>
      <p:pic>
        <p:nvPicPr>
          <p:cNvPr id="3075" name="Picture 3" descr="C:\Documents and Settings\Marin\My Documents\Soft, fotografije, PALERMO\Palermo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573016"/>
            <a:ext cx="4990346" cy="2808312"/>
          </a:xfrm>
          <a:prstGeom prst="rect">
            <a:avLst/>
          </a:prstGeom>
          <a:noFill/>
        </p:spPr>
      </p:pic>
      <p:pic>
        <p:nvPicPr>
          <p:cNvPr id="3076" name="Picture 4" descr="C:\Documents and Settings\Marin\My Documents\Soft, fotografije, PALERMO\Palermo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581128"/>
            <a:ext cx="3319050" cy="1867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Marin\My Documents\Soft, fotografije, PALERMO\porta feli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64704"/>
            <a:ext cx="4032448" cy="2267510"/>
          </a:xfrm>
          <a:prstGeom prst="rect">
            <a:avLst/>
          </a:prstGeom>
          <a:noFill/>
        </p:spPr>
      </p:pic>
      <p:pic>
        <p:nvPicPr>
          <p:cNvPr id="4099" name="Picture 3" descr="C:\Documents and Settings\Marin\My Documents\Soft, fotografije, PALERMO\Teazro masim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789040"/>
            <a:ext cx="4083708" cy="221761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75656" y="3068960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Porta Felice</a:t>
            </a:r>
            <a:endParaRPr lang="hr-HR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043608" y="6021288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      </a:t>
            </a:r>
            <a:r>
              <a:rPr lang="hr-HR" sz="2000" dirty="0" smtClean="0"/>
              <a:t>Teatro Massimo</a:t>
            </a:r>
            <a:endParaRPr lang="hr-HR" sz="2000" dirty="0"/>
          </a:p>
        </p:txBody>
      </p:sp>
      <p:pic>
        <p:nvPicPr>
          <p:cNvPr id="4101" name="Picture 5" descr="C:\Documents and Settings\Marin\My Documents\Soft, fotografije, PALERMO\Cuato cant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2030" y="764704"/>
            <a:ext cx="3887068" cy="518457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652120" y="5949280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Cuatro canti</a:t>
            </a:r>
            <a:endParaRPr lang="hr-H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764704"/>
            <a:ext cx="47525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 smtClean="0"/>
              <a:t>Palermo cathedral was built in the 12th century and the Norman style prevails.</a:t>
            </a:r>
            <a:br>
              <a:rPr lang="hr-HR" sz="2200" dirty="0" smtClean="0"/>
            </a:br>
            <a:endParaRPr lang="hr-HR" sz="2200" dirty="0"/>
          </a:p>
        </p:txBody>
      </p:sp>
      <p:pic>
        <p:nvPicPr>
          <p:cNvPr id="5122" name="Picture 2" descr="C:\Documents and Settings\Marin\My Documents\Soft, fotografije, PALERMO\Grobnica kralje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404664"/>
            <a:ext cx="1944216" cy="2474731"/>
          </a:xfrm>
          <a:prstGeom prst="rect">
            <a:avLst/>
          </a:prstGeom>
          <a:noFill/>
        </p:spPr>
      </p:pic>
      <p:pic>
        <p:nvPicPr>
          <p:cNvPr id="5123" name="Picture 3" descr="C:\Documents and Settings\Marin\My Documents\Soft, fotografije, PALERMO\Katedral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420888"/>
            <a:ext cx="7272808" cy="40909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39952" y="476672"/>
            <a:ext cx="4104456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100" dirty="0" smtClean="0"/>
              <a:t>The cathedral has a heliometer </a:t>
            </a:r>
            <a:br>
              <a:rPr lang="hr-HR" sz="2100" dirty="0" smtClean="0"/>
            </a:br>
            <a:r>
              <a:rPr lang="hr-HR" sz="2100" dirty="0" smtClean="0"/>
              <a:t>(a meridian) dating to 1690. </a:t>
            </a:r>
            <a:br>
              <a:rPr lang="hr-HR" sz="2100" dirty="0" smtClean="0"/>
            </a:br>
            <a:r>
              <a:rPr lang="hr-HR" sz="2100" dirty="0" smtClean="0"/>
              <a:t>There is a bronze line, la Meridiana, on the floor, running precisely north-south. Its purpose was to standardise the measurement of time and the calendar, </a:t>
            </a:r>
            <a:r>
              <a:rPr lang="hr-HR" sz="2100" dirty="0" smtClean="0"/>
              <a:t>because </a:t>
            </a:r>
            <a:r>
              <a:rPr lang="hr-HR" sz="2100" dirty="0" smtClean="0"/>
              <a:t>in Sicily day was measured from the moment of dawn.</a:t>
            </a:r>
            <a:endParaRPr lang="hr-HR" sz="2100" dirty="0"/>
          </a:p>
        </p:txBody>
      </p:sp>
      <p:pic>
        <p:nvPicPr>
          <p:cNvPr id="6146" name="Picture 2" descr="C:\Documents and Settings\Marin\My Documents\Soft, fotografije, PALERMO\Meridij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3381422" cy="6011416"/>
          </a:xfrm>
          <a:prstGeom prst="rect">
            <a:avLst/>
          </a:prstGeom>
          <a:noFill/>
        </p:spPr>
      </p:pic>
      <p:pic>
        <p:nvPicPr>
          <p:cNvPr id="6147" name="Picture 3" descr="C:\Documents and Settings\Marin\My Documents\Soft, fotografije, PALERMO\Meridijan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573016"/>
            <a:ext cx="2952328" cy="28326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Documents and Settings\Marin\My Documents\Palermo, novo\Cvij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2088000" cy="3713973"/>
          </a:xfrm>
          <a:prstGeom prst="rect">
            <a:avLst/>
          </a:prstGeom>
          <a:noFill/>
        </p:spPr>
      </p:pic>
      <p:pic>
        <p:nvPicPr>
          <p:cNvPr id="2051" name="Picture 3" descr="C:\Documents and Settings\Marin\My Documents\Palermo, novo\Cvijet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789040"/>
            <a:ext cx="2088232" cy="2749032"/>
          </a:xfrm>
          <a:prstGeom prst="rect">
            <a:avLst/>
          </a:prstGeom>
          <a:noFill/>
        </p:spPr>
      </p:pic>
      <p:pic>
        <p:nvPicPr>
          <p:cNvPr id="2053" name="Picture 5" descr="C:\Documents and Settings\Marin\My Documents\Palermo, novo\IMG-20221107-WA00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3284984"/>
            <a:ext cx="5424462" cy="323614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131840" y="836712"/>
            <a:ext cx="525658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 smtClean="0"/>
              <a:t>After a wonderful week with our Italian hosts and other project partners we are ready to continue our activities and are looking forward to meeting them again in Bulgaria.</a:t>
            </a:r>
            <a:endParaRPr lang="hr-H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76672"/>
            <a:ext cx="784887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 smtClean="0"/>
              <a:t>The fifth short-term exchange of groups of pupils of </a:t>
            </a:r>
            <a:br>
              <a:rPr lang="hr-HR" sz="2200" dirty="0" smtClean="0"/>
            </a:br>
            <a:r>
              <a:rPr lang="hr-HR" sz="2200" dirty="0" smtClean="0"/>
              <a:t>Erasmus+ project </a:t>
            </a:r>
            <a:r>
              <a:rPr lang="hr-HR" sz="2200" b="1" dirty="0" smtClean="0"/>
              <a:t>“S.O.F.T. – Start our Future Today” </a:t>
            </a:r>
            <a:br>
              <a:rPr lang="hr-HR" sz="2200" b="1" dirty="0" smtClean="0"/>
            </a:br>
            <a:r>
              <a:rPr lang="hr-HR" sz="2200" dirty="0" smtClean="0"/>
              <a:t>took place in Italy from 6 November untill 12 November 2022. </a:t>
            </a:r>
            <a:br>
              <a:rPr lang="hr-HR" sz="2200" dirty="0" smtClean="0"/>
            </a:br>
            <a:r>
              <a:rPr lang="hr-HR" sz="2200" dirty="0" smtClean="0"/>
              <a:t>The title of the meeting was </a:t>
            </a:r>
            <a:br>
              <a:rPr lang="hr-HR" sz="2200" dirty="0" smtClean="0"/>
            </a:br>
            <a:r>
              <a:rPr lang="hr-HR" sz="2200" u="sng" dirty="0" smtClean="0"/>
              <a:t>“Get to know each other and be aware of your potential to start a business idea”</a:t>
            </a:r>
            <a:r>
              <a:rPr lang="hr-HR" sz="2200" dirty="0" smtClean="0"/>
              <a:t/>
            </a:r>
            <a:br>
              <a:rPr lang="hr-HR" sz="2200" dirty="0" smtClean="0"/>
            </a:br>
            <a:r>
              <a:rPr lang="hr-HR" sz="2200" dirty="0" smtClean="0"/>
              <a:t>Host school was Istituto </a:t>
            </a:r>
            <a:r>
              <a:rPr lang="hr-HR" sz="2200" dirty="0" smtClean="0"/>
              <a:t>coprensivo </a:t>
            </a:r>
            <a:r>
              <a:rPr lang="hr-HR" sz="2200" dirty="0" smtClean="0"/>
              <a:t>statale di Ciminna, guests were pupils and teachers from Poland, Bulgaria, Croatia, Spain and Turkey. Osnovna škola Bartola Kašića was represented by three pupils: Lovro Gabud, Filip Ivandić, Filip Japundžić.</a:t>
            </a:r>
            <a:endParaRPr lang="hr-HR" sz="2200" dirty="0"/>
          </a:p>
        </p:txBody>
      </p:sp>
      <p:pic>
        <p:nvPicPr>
          <p:cNvPr id="1026" name="Picture 2" descr="C:\Documents and Settings\Marin\My Documents\Soft, fotografije, PALERMO\Učenic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4005064"/>
            <a:ext cx="4219534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332656"/>
            <a:ext cx="7488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 smtClean="0"/>
              <a:t>Host school has branches in three towns, we were warmly welcomed everywhere.</a:t>
            </a:r>
            <a:endParaRPr lang="hr-HR" sz="2200" dirty="0"/>
          </a:p>
        </p:txBody>
      </p:sp>
      <p:pic>
        <p:nvPicPr>
          <p:cNvPr id="2050" name="Picture 2" descr="C:\Documents and Settings\Marin\My Documents\Soft, fotografije, PALERMO\Priredba 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4228728" cy="2376264"/>
          </a:xfrm>
          <a:prstGeom prst="rect">
            <a:avLst/>
          </a:prstGeom>
          <a:noFill/>
        </p:spPr>
      </p:pic>
      <p:pic>
        <p:nvPicPr>
          <p:cNvPr id="2051" name="Picture 3" descr="C:\Documents and Settings\Marin\My Documents\Soft, fotografije, PALERMO\Priredba 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196752"/>
            <a:ext cx="4230000" cy="2379918"/>
          </a:xfrm>
          <a:prstGeom prst="rect">
            <a:avLst/>
          </a:prstGeom>
          <a:noFill/>
        </p:spPr>
      </p:pic>
      <p:pic>
        <p:nvPicPr>
          <p:cNvPr id="2052" name="Picture 4" descr="C:\Documents and Settings\Marin\My Documents\Soft, fotografije, PALERMO\Priredba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717032"/>
            <a:ext cx="4230000" cy="2375928"/>
          </a:xfrm>
          <a:prstGeom prst="rect">
            <a:avLst/>
          </a:prstGeom>
          <a:noFill/>
        </p:spPr>
      </p:pic>
      <p:pic>
        <p:nvPicPr>
          <p:cNvPr id="2053" name="Picture 5" descr="C:\Documents and Settings\Marin\My Documents\Soft, fotografije, PALERMO\Priredba 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717032"/>
            <a:ext cx="4230000" cy="2386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Marin\My Documents\Soft, fotografije, PALERMO\Mozaik r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212976"/>
            <a:ext cx="2150516" cy="3333600"/>
          </a:xfrm>
          <a:prstGeom prst="rect">
            <a:avLst/>
          </a:prstGeom>
          <a:noFill/>
        </p:spPr>
      </p:pic>
      <p:pic>
        <p:nvPicPr>
          <p:cNvPr id="3075" name="Picture 3" descr="C:\Documents and Settings\Marin\My Documents\Soft, fotografije, PALERMO\Mozaik radioni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4664"/>
            <a:ext cx="4599546" cy="2592288"/>
          </a:xfrm>
          <a:prstGeom prst="rect">
            <a:avLst/>
          </a:prstGeom>
          <a:noFill/>
        </p:spPr>
      </p:pic>
      <p:pic>
        <p:nvPicPr>
          <p:cNvPr id="3076" name="Picture 4" descr="C:\Documents and Settings\Marin\My Documents\Soft, fotografije, PALERMO\Mozaik r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3212976"/>
            <a:ext cx="2348524" cy="3333600"/>
          </a:xfrm>
          <a:prstGeom prst="rect">
            <a:avLst/>
          </a:prstGeom>
          <a:noFill/>
        </p:spPr>
      </p:pic>
      <p:pic>
        <p:nvPicPr>
          <p:cNvPr id="3077" name="Picture 5" descr="C:\Documents and Settings\Marin\My Documents\Soft, fotografije, PALERMO\Mozaik r 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3212976"/>
            <a:ext cx="2268000" cy="333463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148064" y="620688"/>
            <a:ext cx="352839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 smtClean="0"/>
              <a:t>Project participants had interesting  workshops: </a:t>
            </a:r>
          </a:p>
          <a:p>
            <a:r>
              <a:rPr lang="hr-HR" sz="2200" dirty="0"/>
              <a:t>m</a:t>
            </a:r>
            <a:r>
              <a:rPr lang="hr-HR" sz="2200" dirty="0" smtClean="0"/>
              <a:t>aking mosaics after visiting Monreale and its cathedral famous for mosaics</a:t>
            </a:r>
            <a:endParaRPr lang="hr-H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332656"/>
            <a:ext cx="39604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dirty="0" smtClean="0"/>
              <a:t>Making </a:t>
            </a:r>
            <a:r>
              <a:rPr lang="hr-HR" sz="2200" u="sng" dirty="0" smtClean="0"/>
              <a:t>Fruta Martorana – </a:t>
            </a:r>
            <a:r>
              <a:rPr lang="hr-HR" sz="2200" dirty="0" smtClean="0"/>
              <a:t>marzipan fruit, the tradition started in a monastery in Palermo in the 16th century. The nuns made marzipan fruit for a very </a:t>
            </a:r>
            <a:r>
              <a:rPr lang="hr-HR" sz="2200" smtClean="0"/>
              <a:t>distinguished guest.</a:t>
            </a:r>
            <a:endParaRPr lang="hr-HR" sz="2200" dirty="0"/>
          </a:p>
        </p:txBody>
      </p:sp>
      <p:pic>
        <p:nvPicPr>
          <p:cNvPr id="1026" name="Picture 2" descr="C:\Documents and Settings\Marin\My Documents\Soft, fotografije, PALERMO\Fruta 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708920"/>
            <a:ext cx="2225108" cy="3960000"/>
          </a:xfrm>
          <a:prstGeom prst="rect">
            <a:avLst/>
          </a:prstGeom>
          <a:noFill/>
        </p:spPr>
      </p:pic>
      <p:pic>
        <p:nvPicPr>
          <p:cNvPr id="1027" name="Picture 3" descr="C:\Documents and Settings\Marin\My Documents\Soft, fotografije, PALERMO\Fruta m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708920"/>
            <a:ext cx="2590519" cy="3960000"/>
          </a:xfrm>
          <a:prstGeom prst="rect">
            <a:avLst/>
          </a:prstGeom>
          <a:noFill/>
        </p:spPr>
      </p:pic>
      <p:pic>
        <p:nvPicPr>
          <p:cNvPr id="1028" name="Picture 4" descr="C:\Documents and Settings\Marin\My Documents\Soft, fotografije, PALERMO\Fruta m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2708920"/>
            <a:ext cx="2229224" cy="3960000"/>
          </a:xfrm>
          <a:prstGeom prst="rect">
            <a:avLst/>
          </a:prstGeom>
          <a:noFill/>
        </p:spPr>
      </p:pic>
      <p:pic>
        <p:nvPicPr>
          <p:cNvPr id="1029" name="Picture 5" descr="C:\Documents and Settings\Marin\My Documents\Soft, fotografije, PALERMO\Fruta m 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260647"/>
            <a:ext cx="3096344" cy="2301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68144" y="620688"/>
            <a:ext cx="295232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300" dirty="0" smtClean="0"/>
              <a:t>We visited 6 Sicilian Towns: Monreale, </a:t>
            </a:r>
            <a:br>
              <a:rPr lang="hr-HR" sz="2300" dirty="0" smtClean="0"/>
            </a:br>
            <a:r>
              <a:rPr lang="hr-HR" sz="2300" dirty="0" smtClean="0"/>
              <a:t>Ciminna, </a:t>
            </a:r>
            <a:br>
              <a:rPr lang="hr-HR" sz="2300" dirty="0" smtClean="0"/>
            </a:br>
            <a:r>
              <a:rPr lang="hr-HR" sz="2300" dirty="0" smtClean="0"/>
              <a:t>Baucina, </a:t>
            </a:r>
            <a:br>
              <a:rPr lang="hr-HR" sz="2300" dirty="0" smtClean="0"/>
            </a:br>
            <a:r>
              <a:rPr lang="hr-HR" sz="2300" dirty="0" smtClean="0"/>
              <a:t>Alia, </a:t>
            </a:r>
            <a:br>
              <a:rPr lang="hr-HR" sz="2300" dirty="0" smtClean="0"/>
            </a:br>
            <a:r>
              <a:rPr lang="hr-HR" sz="2300" dirty="0" smtClean="0"/>
              <a:t>Ventimiglia di Sicilia and Mezzojuso. </a:t>
            </a:r>
            <a:br>
              <a:rPr lang="hr-HR" sz="2300" dirty="0" smtClean="0"/>
            </a:br>
            <a:r>
              <a:rPr lang="hr-HR" sz="2300" dirty="0" smtClean="0"/>
              <a:t>The hosts showed us their most interesting and valuable sights.</a:t>
            </a:r>
            <a:endParaRPr lang="hr-HR" sz="2300" dirty="0"/>
          </a:p>
        </p:txBody>
      </p:sp>
      <p:pic>
        <p:nvPicPr>
          <p:cNvPr id="1027" name="Picture 3" descr="C:\Documents and Settings\Marin\My Documents\Soft, fotografije, PALERMO\Sicily landsca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5112568" cy="2875820"/>
          </a:xfrm>
          <a:prstGeom prst="rect">
            <a:avLst/>
          </a:prstGeom>
          <a:noFill/>
        </p:spPr>
      </p:pic>
      <p:pic>
        <p:nvPicPr>
          <p:cNvPr id="1028" name="Picture 4" descr="C:\Documents and Settings\Marin\My Documents\Soft, fotografije, PALERMO\Sicily landscape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861048"/>
            <a:ext cx="5112567" cy="2602389"/>
          </a:xfrm>
          <a:prstGeom prst="rect">
            <a:avLst/>
          </a:prstGeom>
          <a:noFill/>
        </p:spPr>
      </p:pic>
      <p:pic>
        <p:nvPicPr>
          <p:cNvPr id="5" name="Picture 4" descr="C:\Documents and Settings\Marin\My Documents\Soft, fotografije, PALERMO\Ciminna town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653136"/>
            <a:ext cx="3280044" cy="18473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72200" y="692696"/>
            <a:ext cx="20882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/>
              <a:t>Ciminna: </a:t>
            </a:r>
            <a:r>
              <a:rPr lang="hr-HR" dirty="0" smtClean="0"/>
              <a:t>The historical drama Il Gattopardo (The leopard) was filmed in Ciminna  and there is a museum with thousands of photos documenting shooting of the film.</a:t>
            </a:r>
            <a:endParaRPr lang="hr-HR" dirty="0"/>
          </a:p>
        </p:txBody>
      </p:sp>
      <p:pic>
        <p:nvPicPr>
          <p:cNvPr id="1026" name="Picture 2" descr="C:\Documents and Settings\Marin\My Documents\Palermo, novo\Leopa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584094"/>
            <a:ext cx="2278683" cy="3997034"/>
          </a:xfrm>
          <a:prstGeom prst="rect">
            <a:avLst/>
          </a:prstGeom>
          <a:noFill/>
        </p:spPr>
      </p:pic>
      <p:pic>
        <p:nvPicPr>
          <p:cNvPr id="1027" name="Picture 3" descr="C:\Documents and Settings\Marin\My Documents\Palermo, novo\Leopard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933056"/>
            <a:ext cx="4487705" cy="2525639"/>
          </a:xfrm>
          <a:prstGeom prst="rect">
            <a:avLst/>
          </a:prstGeom>
          <a:noFill/>
        </p:spPr>
      </p:pic>
      <p:pic>
        <p:nvPicPr>
          <p:cNvPr id="1028" name="Picture 4" descr="C:\Documents and Settings\Marin\My Documents\Soft, fotografije, PALERMO\Ciminna tow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620687"/>
            <a:ext cx="3312368" cy="58816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332656"/>
            <a:ext cx="78488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b="1" dirty="0" smtClean="0"/>
              <a:t>Alia</a:t>
            </a:r>
            <a:r>
              <a:rPr lang="hr-HR" sz="2200" dirty="0" smtClean="0"/>
              <a:t>: </a:t>
            </a:r>
            <a:r>
              <a:rPr lang="hr-HR" sz="2200" u="sng" dirty="0" smtClean="0"/>
              <a:t>Gurfa caves </a:t>
            </a:r>
            <a:r>
              <a:rPr lang="hr-HR" sz="2200" dirty="0" smtClean="0"/>
              <a:t>– man made caves dated to 2500BC – 1600BC. They are made up of 6 rooms, dug into a red sandstone cliff, organized on 2 levels.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pic>
        <p:nvPicPr>
          <p:cNvPr id="2050" name="Picture 2" descr="C:\Documents and Settings\Marin\My Documents\Soft, fotografije, PALERMO\Gurfa caves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2"/>
            <a:ext cx="2808312" cy="4992554"/>
          </a:xfrm>
          <a:prstGeom prst="rect">
            <a:avLst/>
          </a:prstGeom>
          <a:noFill/>
        </p:spPr>
      </p:pic>
      <p:pic>
        <p:nvPicPr>
          <p:cNvPr id="2051" name="Picture 3" descr="C:\Documents and Settings\Marin\My Documents\Soft, fotografije, PALERMO\Gurfa cav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933055"/>
            <a:ext cx="4608512" cy="2592289"/>
          </a:xfrm>
          <a:prstGeom prst="rect">
            <a:avLst/>
          </a:prstGeom>
          <a:noFill/>
        </p:spPr>
      </p:pic>
      <p:pic>
        <p:nvPicPr>
          <p:cNvPr id="2052" name="Picture 4" descr="C:\Documents and Settings\Marin\My Documents\Soft, fotografije, PALERMO\Gurfa caves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1268760"/>
            <a:ext cx="4607425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4008" y="476672"/>
            <a:ext cx="41044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200" b="1" dirty="0" smtClean="0"/>
              <a:t>Mezzojuso: </a:t>
            </a:r>
            <a:r>
              <a:rPr lang="hr-HR" sz="2200" u="sng" dirty="0" smtClean="0"/>
              <a:t>The puppet theatre </a:t>
            </a:r>
            <a:r>
              <a:rPr lang="hr-HR" sz="2200" dirty="0" smtClean="0"/>
              <a:t>– very popular in </a:t>
            </a:r>
            <a:r>
              <a:rPr lang="hr-HR" sz="2200" dirty="0" smtClean="0"/>
              <a:t>Sicily </a:t>
            </a:r>
            <a:r>
              <a:rPr lang="hr-HR" sz="2200" dirty="0" smtClean="0"/>
              <a:t>since the early 19th century among the working classes.</a:t>
            </a:r>
            <a:endParaRPr lang="hr-HR" sz="2200" dirty="0"/>
          </a:p>
        </p:txBody>
      </p:sp>
      <p:pic>
        <p:nvPicPr>
          <p:cNvPr id="3074" name="Picture 2" descr="C:\Documents and Settings\Marin\My Documents\Soft, fotografije, PALERMO\Lutke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1"/>
            <a:ext cx="3960440" cy="2228232"/>
          </a:xfrm>
          <a:prstGeom prst="rect">
            <a:avLst/>
          </a:prstGeom>
          <a:noFill/>
        </p:spPr>
      </p:pic>
      <p:pic>
        <p:nvPicPr>
          <p:cNvPr id="3075" name="Picture 3" descr="C:\Documents and Settings\Marin\My Documents\Soft, fotografije, PALERMO\Lutk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996952"/>
            <a:ext cx="2025226" cy="3600400"/>
          </a:xfrm>
          <a:prstGeom prst="rect">
            <a:avLst/>
          </a:prstGeom>
          <a:noFill/>
        </p:spPr>
      </p:pic>
      <p:pic>
        <p:nvPicPr>
          <p:cNvPr id="3076" name="Picture 4" descr="C:\Documents and Settings\Marin\My Documents\Soft, fotografije, PALERMO\Lutke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996952"/>
            <a:ext cx="1994749" cy="3544516"/>
          </a:xfrm>
          <a:prstGeom prst="rect">
            <a:avLst/>
          </a:prstGeom>
          <a:noFill/>
        </p:spPr>
      </p:pic>
      <p:pic>
        <p:nvPicPr>
          <p:cNvPr id="3077" name="Picture 5" descr="C:\Documents and Settings\Marin\My Documents\Soft, fotografije, PALERMO\Lutke 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97976" y="1972756"/>
            <a:ext cx="2562456" cy="4552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297</Words>
  <Application>Microsoft Office PowerPoint</Application>
  <PresentationFormat>On-screen Show (4:3)</PresentationFormat>
  <Paragraphs>22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Marin Marsic</dc:creator>
  <cp:lastModifiedBy>Marin Marsic</cp:lastModifiedBy>
  <cp:revision>12</cp:revision>
  <dcterms:created xsi:type="dcterms:W3CDTF">2022-11-20T16:35:41Z</dcterms:created>
  <dcterms:modified xsi:type="dcterms:W3CDTF">2022-11-20T18:17:49Z</dcterms:modified>
</cp:coreProperties>
</file>