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463520" y="81288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9468000" y="81288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459040" y="357876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7463520" y="357876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9468000" y="357876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43320" y="786240"/>
            <a:ext cx="3517200" cy="9706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7463520" y="81288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9468000" y="81288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5459040" y="357876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7463520" y="357876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9468000" y="357876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643320" y="786240"/>
            <a:ext cx="3517200" cy="9706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7463520" y="81288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9468000" y="81288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5459040" y="357876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7463520" y="357876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9468000" y="3578760"/>
            <a:ext cx="19087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43320" y="786240"/>
            <a:ext cx="3517200" cy="9706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5294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496720" y="357876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496720" y="812880"/>
            <a:ext cx="289260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459040" y="3578760"/>
            <a:ext cx="5928120" cy="2525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Line 2"/>
          <p:cNvSpPr/>
          <p:nvPr/>
        </p:nvSpPr>
        <p:spPr>
          <a:xfrm>
            <a:off x="1193400" y="1897200"/>
            <a:ext cx="99669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000" b="0" strike="noStrike" spc="-52">
                <a:solidFill>
                  <a:srgbClr val="262626"/>
                </a:solidFill>
                <a:latin typeface="Univers Condensed"/>
              </a:rPr>
              <a:t>Click to edit Master title style</a:t>
            </a:r>
            <a:endParaRPr lang="en-US" sz="80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4" name="Line 5"/>
          <p:cNvSpPr/>
          <p:nvPr/>
        </p:nvSpPr>
        <p:spPr>
          <a:xfrm>
            <a:off x="1207440" y="4474440"/>
            <a:ext cx="987552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DB42B47-CE28-4BE3-8A9E-BA0D485F83E6}" type="datetime1">
              <a:rPr lang="hr-HR" sz="800" b="0" strike="noStrike" spc="-1">
                <a:solidFill>
                  <a:srgbClr val="FFFFFF"/>
                </a:solidFill>
                <a:latin typeface="Univers"/>
              </a:rPr>
              <a:pPr algn="r">
                <a:lnSpc>
                  <a:spcPct val="100000"/>
                </a:lnSpc>
              </a:pPr>
              <a:t>15.1.2023</a:t>
            </a:fld>
            <a:endParaRPr lang="hr-HR" sz="8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BAFA534-2344-4413-9006-1754520D2E7C}" type="slidenum">
              <a:rPr lang="hr-HR" sz="800" b="0" strike="noStrike" spc="-1">
                <a:solidFill>
                  <a:srgbClr val="FFFFFF"/>
                </a:solidFill>
                <a:latin typeface="Univers"/>
              </a:rPr>
              <a:pPr>
                <a:lnSpc>
                  <a:spcPct val="100000"/>
                </a:lnSpc>
              </a:pPr>
              <a:t>‹#›</a:t>
            </a:fld>
            <a:endParaRPr lang="hr-HR" sz="800" b="0" strike="noStrike" spc="-1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404040"/>
                </a:solidFill>
                <a:latin typeface="Univers"/>
              </a:rPr>
              <a:t>Kliknite za uređivanje oblika teksta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Univers"/>
              </a:rPr>
              <a:t>Druga razina konture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404040"/>
                </a:solidFill>
                <a:latin typeface="Univers"/>
              </a:rPr>
              <a:t>Treća razina konture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404040"/>
                </a:solidFill>
                <a:latin typeface="Univers"/>
              </a:rPr>
              <a:t>Četvrta razina kontura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Univers"/>
              </a:rPr>
              <a:t>Peta razina kontura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Univers"/>
              </a:rPr>
              <a:t>Šesta razina kontura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040"/>
                </a:solidFill>
                <a:latin typeface="Univers"/>
              </a:rPr>
              <a:t>Sedma razina konture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Line 2"/>
          <p:cNvSpPr/>
          <p:nvPr/>
        </p:nvSpPr>
        <p:spPr>
          <a:xfrm>
            <a:off x="1193400" y="1897200"/>
            <a:ext cx="99669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52">
                <a:solidFill>
                  <a:srgbClr val="404040"/>
                </a:solidFill>
                <a:latin typeface="Univers Condensed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1097280" y="2108160"/>
            <a:ext cx="10058040" cy="376056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Calibri"/>
              <a:buChar char=" "/>
            </a:pPr>
            <a:r>
              <a:rPr lang="en-US" sz="1800" b="0" strike="noStrike" spc="-1">
                <a:solidFill>
                  <a:srgbClr val="404040"/>
                </a:solidFill>
                <a:latin typeface="Univers"/>
              </a:rPr>
              <a:t>Click to edit Master text styles</a:t>
            </a:r>
          </a:p>
          <a:p>
            <a:pPr marL="384120" lvl="1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lang="en-US" sz="1600" b="0" strike="noStrike" spc="-1">
                <a:solidFill>
                  <a:srgbClr val="404040"/>
                </a:solidFill>
                <a:latin typeface="Univers"/>
              </a:rPr>
              <a:t>Second level</a:t>
            </a:r>
          </a:p>
          <a:p>
            <a:pPr marL="567000" lvl="2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lang="en-US" sz="1200" b="0" strike="noStrike" spc="-1">
                <a:solidFill>
                  <a:srgbClr val="404040"/>
                </a:solidFill>
                <a:latin typeface="Univers"/>
              </a:rPr>
              <a:t>Third level</a:t>
            </a:r>
          </a:p>
          <a:p>
            <a:pPr marL="749880" lvl="3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lang="en-US" sz="1200" b="0" strike="noStrike" spc="-1">
                <a:solidFill>
                  <a:srgbClr val="404040"/>
                </a:solidFill>
                <a:latin typeface="Univers"/>
              </a:rPr>
              <a:t>Fourth level</a:t>
            </a:r>
          </a:p>
          <a:p>
            <a:pPr marL="932760" lvl="4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lang="en-US" sz="1200" b="0" strike="noStrike" spc="-1">
                <a:solidFill>
                  <a:srgbClr val="404040"/>
                </a:solidFill>
                <a:latin typeface="Univers"/>
              </a:rPr>
              <a:t>Fifth level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dt"/>
          </p:nvPr>
        </p:nvSpPr>
        <p:spPr>
          <a:xfrm>
            <a:off x="8218440" y="6446880"/>
            <a:ext cx="258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6A691BA-C37C-40C3-BA21-24747B8126EF}" type="datetime1">
              <a:rPr lang="hr-HR" sz="800" b="0" strike="noStrike" spc="-1">
                <a:solidFill>
                  <a:srgbClr val="FFFFFF"/>
                </a:solidFill>
                <a:latin typeface="Univers"/>
              </a:rPr>
              <a:pPr algn="r">
                <a:lnSpc>
                  <a:spcPct val="100000"/>
                </a:lnSpc>
              </a:pPr>
              <a:t>15.1.2023</a:t>
            </a:fld>
            <a:endParaRPr lang="hr-HR" sz="8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ftr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sldNum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449BBE9-F699-4C39-AEED-C4956C3ECAA4}" type="slidenum">
              <a:rPr lang="hr-HR" sz="800" b="0" strike="noStrike" spc="-1">
                <a:solidFill>
                  <a:srgbClr val="FFFFFF"/>
                </a:solidFill>
                <a:latin typeface="Univers"/>
              </a:rPr>
              <a:pPr>
                <a:lnSpc>
                  <a:spcPct val="100000"/>
                </a:lnSpc>
              </a:pPr>
              <a:t>‹#›</a:t>
            </a:fld>
            <a:endParaRPr lang="hr-HR" sz="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 hidden="1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Line 2"/>
          <p:cNvSpPr/>
          <p:nvPr/>
        </p:nvSpPr>
        <p:spPr>
          <a:xfrm>
            <a:off x="1193400" y="1897200"/>
            <a:ext cx="99669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0" y="0"/>
            <a:ext cx="4654080" cy="68576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643320" y="786240"/>
            <a:ext cx="3517200" cy="20937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strike="noStrike" spc="-52">
                <a:solidFill>
                  <a:srgbClr val="FFFFFF"/>
                </a:solidFill>
                <a:latin typeface="Univers Condensed"/>
              </a:rPr>
              <a:t>Click to edit Master title style</a:t>
            </a:r>
            <a:endParaRPr lang="en-US" sz="36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5459040" y="812880"/>
            <a:ext cx="5928120" cy="5294520"/>
          </a:xfrm>
          <a:prstGeom prst="rect">
            <a:avLst/>
          </a:prstGeom>
        </p:spPr>
        <p:txBody>
          <a:bodyPr lIns="0" rIns="0">
            <a:noAutofit/>
          </a:bodyPr>
          <a:lstStyle/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Calibri"/>
              <a:buChar char=" "/>
            </a:pPr>
            <a:r>
              <a:rPr lang="en-US" sz="1800" b="0" strike="noStrike" spc="-1">
                <a:solidFill>
                  <a:srgbClr val="404040"/>
                </a:solidFill>
                <a:latin typeface="Univers"/>
              </a:rPr>
              <a:t>Click to edit Master text styles</a:t>
            </a:r>
          </a:p>
          <a:p>
            <a:pPr marL="384120" lvl="1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lang="en-US" sz="1600" b="0" strike="noStrike" spc="-1">
                <a:solidFill>
                  <a:srgbClr val="404040"/>
                </a:solidFill>
                <a:latin typeface="Univers"/>
              </a:rPr>
              <a:t>Second level</a:t>
            </a:r>
          </a:p>
          <a:p>
            <a:pPr marL="567000" lvl="2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lang="en-US" sz="1200" b="0" strike="noStrike" spc="-1">
                <a:solidFill>
                  <a:srgbClr val="404040"/>
                </a:solidFill>
                <a:latin typeface="Univers"/>
              </a:rPr>
              <a:t>Third level</a:t>
            </a:r>
          </a:p>
          <a:p>
            <a:pPr marL="749880" lvl="3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lang="en-US" sz="1200" b="0" strike="noStrike" spc="-1">
                <a:solidFill>
                  <a:srgbClr val="404040"/>
                </a:solidFill>
                <a:latin typeface="Univers"/>
              </a:rPr>
              <a:t>Fourth level</a:t>
            </a:r>
          </a:p>
          <a:p>
            <a:pPr marL="932760" lvl="4" indent="-182520">
              <a:lnSpc>
                <a:spcPct val="120000"/>
              </a:lnSpc>
              <a:spcBef>
                <a:spcPts val="201"/>
              </a:spcBef>
              <a:spcAft>
                <a:spcPts val="400"/>
              </a:spcAft>
              <a:buClr>
                <a:srgbClr val="404040"/>
              </a:buClr>
              <a:buFont typeface="Calibri"/>
              <a:buChar char="◦"/>
            </a:pPr>
            <a:r>
              <a:rPr lang="en-US" sz="1200" b="0" strike="noStrike" spc="-1">
                <a:solidFill>
                  <a:srgbClr val="404040"/>
                </a:solidFill>
                <a:latin typeface="Univers"/>
              </a:rPr>
              <a:t>Fifth level</a:t>
            </a: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643320" y="3043080"/>
            <a:ext cx="3517200" cy="30643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r>
              <a:rPr lang="en-US" sz="1800" b="0" strike="noStrike" spc="-1">
                <a:solidFill>
                  <a:srgbClr val="FFFFFF"/>
                </a:solidFill>
                <a:latin typeface="Univers"/>
              </a:rPr>
              <a:t>Click to edit Master text styles</a:t>
            </a:r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dt"/>
          </p:nvPr>
        </p:nvSpPr>
        <p:spPr>
          <a:xfrm>
            <a:off x="643320" y="6446520"/>
            <a:ext cx="35172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97F600D-5652-493A-A1F6-36597CE95B30}" type="datetime1">
              <a:rPr lang="hr-HR" sz="800" b="0" strike="noStrike" spc="-1">
                <a:solidFill>
                  <a:srgbClr val="FFFFFF"/>
                </a:solidFill>
                <a:latin typeface="Univers"/>
              </a:rPr>
              <a:pPr>
                <a:lnSpc>
                  <a:spcPct val="100000"/>
                </a:lnSpc>
              </a:pPr>
              <a:t>15.1.2023</a:t>
            </a:fld>
            <a:endParaRPr lang="hr-HR" sz="800" b="0" strike="noStrike" spc="-1">
              <a:latin typeface="Times New Roman"/>
            </a:endParaRPr>
          </a:p>
        </p:txBody>
      </p:sp>
      <p:sp>
        <p:nvSpPr>
          <p:cNvPr id="95" name="PlaceHolder 8"/>
          <p:cNvSpPr>
            <a:spLocks noGrp="1"/>
          </p:cNvSpPr>
          <p:nvPr>
            <p:ph type="ftr"/>
          </p:nvPr>
        </p:nvSpPr>
        <p:spPr>
          <a:xfrm>
            <a:off x="5459040" y="6446520"/>
            <a:ext cx="5333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96" name="PlaceHolder 9"/>
          <p:cNvSpPr>
            <a:spLocks noGrp="1"/>
          </p:cNvSpPr>
          <p:nvPr>
            <p:ph type="sldNum"/>
          </p:nvPr>
        </p:nvSpPr>
        <p:spPr>
          <a:xfrm>
            <a:off x="10993680" y="6446880"/>
            <a:ext cx="7797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1C957F1-CB42-4BD3-BF45-10DD1DFE78AF}" type="slidenum">
              <a:rPr lang="hr-HR" sz="800" b="0" strike="noStrike" spc="-1">
                <a:solidFill>
                  <a:srgbClr val="1B2F2F"/>
                </a:solidFill>
                <a:latin typeface="Univers"/>
              </a:rPr>
              <a:pPr>
                <a:lnSpc>
                  <a:spcPct val="100000"/>
                </a:lnSpc>
              </a:pPr>
              <a:t>‹#›</a:t>
            </a:fld>
            <a:endParaRPr lang="hr-HR" sz="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240" y="0"/>
            <a:ext cx="12188520" cy="685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4" name="Picture 3"/>
          <p:cNvPicPr/>
          <p:nvPr/>
        </p:nvPicPr>
        <p:blipFill>
          <a:blip r:embed="rId2" cstate="print"/>
          <a:srcRect t="15605" r="-2" b="-3"/>
          <a:stretch/>
        </p:blipFill>
        <p:spPr>
          <a:xfrm>
            <a:off x="0" y="36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643320" y="4581128"/>
            <a:ext cx="3004408" cy="72008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TextShape 3"/>
          <p:cNvSpPr txBox="1"/>
          <p:nvPr/>
        </p:nvSpPr>
        <p:spPr>
          <a:xfrm>
            <a:off x="2639616" y="1475280"/>
            <a:ext cx="5112568" cy="2529784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52" dirty="0">
                <a:solidFill>
                  <a:srgbClr val="FF0000"/>
                </a:solidFill>
                <a:latin typeface="Univers Condensed"/>
              </a:rPr>
              <a:t>MALI HRVATSKI PODUZETNICI</a:t>
            </a:r>
            <a:endParaRPr lang="en-US" sz="4400" b="0" strike="noStrike" spc="-1" dirty="0">
              <a:solidFill>
                <a:srgbClr val="FF0000"/>
              </a:solidFill>
              <a:latin typeface="Univers"/>
            </a:endParaRPr>
          </a:p>
        </p:txBody>
      </p:sp>
      <p:sp>
        <p:nvSpPr>
          <p:cNvPr id="137" name="TextShape 4"/>
          <p:cNvSpPr txBox="1"/>
          <p:nvPr/>
        </p:nvSpPr>
        <p:spPr>
          <a:xfrm>
            <a:off x="911424" y="4797152"/>
            <a:ext cx="2952328" cy="557976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r>
              <a:rPr lang="hr-HR" sz="1600" b="0" strike="noStrike" cap="all" spc="199" dirty="0" smtClean="0">
                <a:solidFill>
                  <a:srgbClr val="000000"/>
                </a:solidFill>
                <a:latin typeface="Univers"/>
              </a:rPr>
              <a:t>Josip </a:t>
            </a:r>
            <a:r>
              <a:rPr lang="hr-HR" sz="1600" b="0" strike="noStrike" cap="all" spc="199" dirty="0">
                <a:solidFill>
                  <a:srgbClr val="000000"/>
                </a:solidFill>
                <a:latin typeface="Univers"/>
              </a:rPr>
              <a:t>gabud 7.a</a:t>
            </a:r>
            <a:endParaRPr lang="hr-HR" sz="1600" b="0" strike="noStrike" spc="-1" dirty="0">
              <a:latin typeface="Arial"/>
            </a:endParaRPr>
          </a:p>
        </p:txBody>
      </p:sp>
      <p:sp>
        <p:nvSpPr>
          <p:cNvPr id="138" name="Line 5"/>
          <p:cNvSpPr/>
          <p:nvPr/>
        </p:nvSpPr>
        <p:spPr>
          <a:xfrm>
            <a:off x="906840" y="4508280"/>
            <a:ext cx="31089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9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CustomShape 6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TextBox 8"/>
          <p:cNvSpPr txBox="1"/>
          <p:nvPr/>
        </p:nvSpPr>
        <p:spPr>
          <a:xfrm>
            <a:off x="983432" y="54868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OŠ Bartola Kašića</a:t>
            </a:r>
            <a:br>
              <a:rPr lang="hr-HR" dirty="0" smtClean="0">
                <a:solidFill>
                  <a:srgbClr val="FFFF00"/>
                </a:solidFill>
              </a:rPr>
            </a:br>
            <a:r>
              <a:rPr lang="hr-HR" dirty="0" smtClean="0">
                <a:solidFill>
                  <a:srgbClr val="FFFF00"/>
                </a:solidFill>
              </a:rPr>
              <a:t>Erasmus+ projekt  2020-2023</a:t>
            </a:r>
            <a:br>
              <a:rPr lang="hr-HR" dirty="0" smtClean="0">
                <a:solidFill>
                  <a:srgbClr val="FFFF00"/>
                </a:solidFill>
              </a:rPr>
            </a:br>
            <a:r>
              <a:rPr lang="hr-HR" dirty="0" smtClean="0">
                <a:solidFill>
                  <a:srgbClr val="FFFF00"/>
                </a:solidFill>
              </a:rPr>
              <a:t>S.O.F.T. – Start our Future Today</a:t>
            </a:r>
            <a:br>
              <a:rPr lang="hr-HR" dirty="0" smtClean="0">
                <a:solidFill>
                  <a:srgbClr val="FFFF00"/>
                </a:solidFill>
              </a:rPr>
            </a:br>
            <a:r>
              <a:rPr lang="hr-HR" dirty="0" smtClean="0">
                <a:solidFill>
                  <a:srgbClr val="FFFF00"/>
                </a:solidFill>
              </a:rPr>
              <a:t>2020-1-PL01-KA229-081533_4 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Marin\My Documents\S.O.F.T., logo, baneri\Albert Andruszkiewicz klasa 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8368" y="476672"/>
            <a:ext cx="2193170" cy="1512168"/>
          </a:xfrm>
          <a:prstGeom prst="rect">
            <a:avLst/>
          </a:prstGeom>
          <a:noFill/>
        </p:spPr>
      </p:pic>
      <p:pic>
        <p:nvPicPr>
          <p:cNvPr id="11" name="Picture 10" descr="C:\Documents and Settings\Marin\My Documents\ZASTAVE i LOGO, SCC, W.A.T.E.R\DISCLAIMER, LOGO, AMPEU\eu_flag_co_funded_pos_rgb_right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08168" y="4653136"/>
            <a:ext cx="2941955" cy="832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0"/>
            <a:ext cx="1218600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0" y="0"/>
            <a:ext cx="4648320" cy="68576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TextShape 3"/>
          <p:cNvSpPr txBox="1"/>
          <p:nvPr/>
        </p:nvSpPr>
        <p:spPr>
          <a:xfrm>
            <a:off x="492480" y="605880"/>
            <a:ext cx="3642120" cy="56458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52">
                <a:solidFill>
                  <a:srgbClr val="FFFFFF"/>
                </a:solidFill>
                <a:latin typeface="Univers Condensed"/>
              </a:rPr>
              <a:t>ŠTO JE TO MALI PODUZETNIK?</a:t>
            </a:r>
            <a:endParaRPr lang="en-US" sz="44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43" name="TextShape 4"/>
          <p:cNvSpPr txBox="1"/>
          <p:nvPr/>
        </p:nvSpPr>
        <p:spPr>
          <a:xfrm>
            <a:off x="5231880" y="605880"/>
            <a:ext cx="5923440" cy="5645880"/>
          </a:xfrm>
          <a:prstGeom prst="rect">
            <a:avLst/>
          </a:prstGeom>
          <a:noFill/>
          <a:ln>
            <a:noFill/>
          </a:ln>
        </p:spPr>
        <p:txBody>
          <a:bodyPr lIns="0" rIns="0" anchor="ctr">
            <a:normAutofit/>
          </a:bodyPr>
          <a:lstStyle/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2800" b="0" strike="noStrike" spc="-1">
                <a:solidFill>
                  <a:srgbClr val="404040"/>
                </a:solidFill>
                <a:latin typeface="Univers"/>
              </a:rPr>
              <a:t>Mali poduzetnici su oni koji nisu mikro poduzetnici i ne prelaze granične pokazatelje u dva od sljedeća tri uvjeta:</a:t>
            </a:r>
          </a:p>
          <a:p>
            <a:pPr marL="457200" indent="-45684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Calibri"/>
              <a:buAutoNum type="arabicPeriod"/>
            </a:pPr>
            <a:r>
              <a:rPr lang="en-US" sz="2800" b="0" strike="noStrike" spc="-1">
                <a:solidFill>
                  <a:srgbClr val="404040"/>
                </a:solidFill>
                <a:latin typeface="Univers"/>
              </a:rPr>
              <a:t>ukupna aktiva 30.000.000,00 kuna;</a:t>
            </a:r>
          </a:p>
          <a:p>
            <a:pPr marL="457200" indent="-45684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Calibri"/>
              <a:buAutoNum type="arabicPeriod"/>
            </a:pPr>
            <a:r>
              <a:rPr lang="en-US" sz="2800" b="0" strike="noStrike" spc="-1">
                <a:solidFill>
                  <a:srgbClr val="404040"/>
                </a:solidFill>
                <a:latin typeface="Univers"/>
              </a:rPr>
              <a:t>prihod 60.000.000,00 kuna;</a:t>
            </a:r>
          </a:p>
          <a:p>
            <a:pPr marL="457200" indent="-45684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Calibri"/>
              <a:buAutoNum type="arabicPeriod"/>
            </a:pPr>
            <a:r>
              <a:rPr lang="en-US" sz="2800" b="0" strike="noStrike" spc="-1">
                <a:solidFill>
                  <a:srgbClr val="404040"/>
                </a:solidFill>
                <a:latin typeface="Univers"/>
              </a:rPr>
              <a:t>prosječan broj radnika tijekom poslovne godine – 50 radnika.</a:t>
            </a:r>
          </a:p>
          <a:p>
            <a:pPr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</a:pPr>
            <a:endParaRPr lang="en-US" sz="2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TextShape 2"/>
          <p:cNvSpPr txBox="1"/>
          <p:nvPr/>
        </p:nvSpPr>
        <p:spPr>
          <a:xfrm>
            <a:off x="5116680" y="516960"/>
            <a:ext cx="5977440" cy="1666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marL="743040" indent="-742680">
              <a:lnSpc>
                <a:spcPct val="9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lang="en-US" sz="3700" b="0" strike="noStrike" spc="-52">
                <a:solidFill>
                  <a:srgbClr val="FFFFFF"/>
                </a:solidFill>
                <a:latin typeface="Univers Condensed"/>
              </a:rPr>
              <a:t>MARIJA ANTUNOVIĆ I IVAN BORAC-CROCCANTINO</a:t>
            </a:r>
            <a:endParaRPr lang="en-US" sz="3700" b="0" strike="noStrike" spc="-1">
              <a:solidFill>
                <a:srgbClr val="000000"/>
              </a:solidFill>
              <a:latin typeface="Univers"/>
            </a:endParaRPr>
          </a:p>
        </p:txBody>
      </p:sp>
      <p:pic>
        <p:nvPicPr>
          <p:cNvPr id="146" name="Picture 4"/>
          <p:cNvPicPr/>
          <p:nvPr/>
        </p:nvPicPr>
        <p:blipFill>
          <a:blip r:embed="rId2" cstate="print"/>
          <a:srcRect l="19480" r="13737"/>
          <a:stretch/>
        </p:blipFill>
        <p:spPr>
          <a:xfrm>
            <a:off x="0" y="0"/>
            <a:ext cx="4579560" cy="6857640"/>
          </a:xfrm>
          <a:prstGeom prst="rect">
            <a:avLst/>
          </a:prstGeom>
          <a:ln>
            <a:noFill/>
          </a:ln>
        </p:spPr>
      </p:pic>
      <p:sp>
        <p:nvSpPr>
          <p:cNvPr id="147" name="Line 3"/>
          <p:cNvSpPr/>
          <p:nvPr/>
        </p:nvSpPr>
        <p:spPr>
          <a:xfrm>
            <a:off x="5200560" y="2353320"/>
            <a:ext cx="5669280" cy="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TextShape 4"/>
          <p:cNvSpPr txBox="1"/>
          <p:nvPr/>
        </p:nvSpPr>
        <p:spPr>
          <a:xfrm>
            <a:off x="5116680" y="2546280"/>
            <a:ext cx="5977440" cy="424512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lstStyle/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1700" b="0" strike="noStrike" spc="-1">
                <a:solidFill>
                  <a:srgbClr val="FFFFFF"/>
                </a:solidFill>
                <a:latin typeface="Univers"/>
              </a:rPr>
              <a:t> </a:t>
            </a:r>
            <a:r>
              <a:rPr lang="en-US" sz="1800" b="0" strike="noStrike" spc="-1">
                <a:solidFill>
                  <a:srgbClr val="FFFFFF"/>
                </a:solidFill>
                <a:latin typeface="Univers"/>
              </a:rPr>
              <a:t>Marija Antunović i njen suprug Ivan Borac ručno rade sladoled prema obiteljskoj recepturi.</a:t>
            </a:r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1800" b="0" strike="noStrike" spc="-1">
                <a:solidFill>
                  <a:srgbClr val="FFFFFF"/>
                </a:solidFill>
                <a:latin typeface="Univers"/>
              </a:rPr>
              <a:t> U njemu nema gotovih baza niti umjetnih aroma, koriste samo najkvalitetnije svježe pasterizirano mlijeko, mliječno vrhnje, sicilijanski pistacio, pijemontski lješnjak. </a:t>
            </a:r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1800" b="0" strike="noStrike" spc="-1">
                <a:solidFill>
                  <a:srgbClr val="FFFFFF"/>
                </a:solidFill>
                <a:latin typeface="Univers"/>
              </a:rPr>
              <a:t> Kolačići koje dodaju u sladoled (orasnice, amaretti, rogačići, krokanti) se rade po tradicionalnim receptima zbog čega imaju oznaku Hrvatski otočni proizvod , čak i karamelu koju dodaju u sladoled kuhaju ručno!</a:t>
            </a:r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TextShape 2"/>
          <p:cNvSpPr txBox="1"/>
          <p:nvPr/>
        </p:nvSpPr>
        <p:spPr>
          <a:xfrm>
            <a:off x="5116680" y="516960"/>
            <a:ext cx="5977440" cy="1666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4000" b="0" strike="noStrike" spc="-52">
                <a:solidFill>
                  <a:srgbClr val="FFFFFF"/>
                </a:solidFill>
                <a:latin typeface="Univers Condensed"/>
              </a:rPr>
              <a:t>2. MARIO GORETA I  TEA BOGDAN-MEŠTAR</a:t>
            </a:r>
            <a:endParaRPr lang="en-US" sz="4000" b="0" strike="noStrike" spc="-1">
              <a:solidFill>
                <a:srgbClr val="000000"/>
              </a:solidFill>
              <a:latin typeface="Univers"/>
            </a:endParaRPr>
          </a:p>
        </p:txBody>
      </p:sp>
      <p:pic>
        <p:nvPicPr>
          <p:cNvPr id="151" name="Picture 4"/>
          <p:cNvPicPr/>
          <p:nvPr/>
        </p:nvPicPr>
        <p:blipFill>
          <a:blip r:embed="rId2" cstate="print"/>
          <a:srcRect l="21949" r="33476"/>
          <a:stretch/>
        </p:blipFill>
        <p:spPr>
          <a:xfrm>
            <a:off x="0" y="0"/>
            <a:ext cx="4579560" cy="6857640"/>
          </a:xfrm>
          <a:prstGeom prst="rect">
            <a:avLst/>
          </a:prstGeom>
          <a:ln>
            <a:noFill/>
          </a:ln>
        </p:spPr>
      </p:pic>
      <p:sp>
        <p:nvSpPr>
          <p:cNvPr id="152" name="Line 3"/>
          <p:cNvSpPr/>
          <p:nvPr/>
        </p:nvSpPr>
        <p:spPr>
          <a:xfrm>
            <a:off x="5200560" y="2353320"/>
            <a:ext cx="5669280" cy="0"/>
          </a:xfrm>
          <a:prstGeom prst="line">
            <a:avLst/>
          </a:prstGeom>
          <a:ln w="19080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TextShape 4"/>
          <p:cNvSpPr txBox="1"/>
          <p:nvPr/>
        </p:nvSpPr>
        <p:spPr>
          <a:xfrm>
            <a:off x="5116680" y="2546280"/>
            <a:ext cx="5977440" cy="334224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lstStyle/>
          <a:p>
            <a:pPr marL="285840" indent="-28548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1800" b="0" strike="noStrike" spc="-1">
                <a:solidFill>
                  <a:srgbClr val="FFFFFF"/>
                </a:solidFill>
                <a:latin typeface="Univers"/>
              </a:rPr>
              <a:t>Mario je studirao pravo, a majka Tea radila je kao agentica za nekretnine , Tea je završila školu za aromateraputa dok je Mario bio pred završetkom studija</a:t>
            </a:r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  <a:p>
            <a:pPr marL="285840" indent="-28548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1800" b="0" strike="noStrike" spc="-1">
                <a:solidFill>
                  <a:srgbClr val="FFFFFF"/>
                </a:solidFill>
                <a:latin typeface="Univers"/>
              </a:rPr>
              <a:t>Mario je zaključio da u moru kozmetike za žene nedostaje kvalitetne njege za kožu muškaraca </a:t>
            </a:r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  <a:p>
            <a:pPr marL="285840" indent="-285480"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1800" b="0" strike="noStrike" spc="-1">
                <a:solidFill>
                  <a:srgbClr val="FFFFFF"/>
                </a:solidFill>
                <a:latin typeface="Univers"/>
              </a:rPr>
              <a:t>Kozmetika Meštar sadrži pomno odabrane, prirodne, aktivne sastojke koji pridonose hidrataciji, obnovi i njezi kože lica te pomaže u očuvanju svježeg i blistavog tena kože muškarca , svi sastojci su isključivo prirodnog podrijetla</a:t>
            </a:r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  <a:p>
            <a:pPr>
              <a:lnSpc>
                <a:spcPct val="110000"/>
              </a:lnSpc>
              <a:spcBef>
                <a:spcPts val="1199"/>
              </a:spcBef>
              <a:spcAft>
                <a:spcPts val="201"/>
              </a:spcAft>
            </a:pPr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643320" y="1946880"/>
            <a:ext cx="3517200" cy="2093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6000" lnSpcReduction="10000"/>
          </a:bodyPr>
          <a:lstStyle/>
          <a:p>
            <a:pPr>
              <a:lnSpc>
                <a:spcPct val="90000"/>
              </a:lnSpc>
            </a:pPr>
            <a:r>
              <a:t/>
            </a:r>
            <a:br/>
            <a:r>
              <a:rPr lang="en-US" sz="4800" b="0" strike="noStrike" spc="-52">
                <a:solidFill>
                  <a:srgbClr val="FFFFFF"/>
                </a:solidFill>
                <a:latin typeface="Univers Condensed"/>
              </a:rPr>
              <a:t>3.</a:t>
            </a:r>
            <a:r>
              <a:t/>
            </a:r>
            <a:br/>
            <a:r>
              <a:rPr lang="en-US" sz="4800" b="0" strike="noStrike" spc="-52">
                <a:solidFill>
                  <a:srgbClr val="FFFFFF"/>
                </a:solidFill>
                <a:latin typeface="Univers Condensed"/>
              </a:rPr>
              <a:t>MAJA LAZIĆ-ORGANICA VITA</a:t>
            </a:r>
            <a:endParaRPr lang="en-US" sz="48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4837680" y="297000"/>
            <a:ext cx="5892840" cy="46026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lstStyle/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1800" b="0" strike="noStrike" spc="-1">
                <a:solidFill>
                  <a:srgbClr val="404040"/>
                </a:solidFill>
                <a:latin typeface="Univers"/>
              </a:rPr>
              <a:t>Maja je poduzetnički put odlučila krčiti inovacijama, među kojima je najnovija upravo Slatki namaz</a:t>
            </a: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1800" b="0" strike="noStrike" spc="-1">
                <a:solidFill>
                  <a:srgbClr val="404040"/>
                </a:solidFill>
                <a:latin typeface="Univers"/>
              </a:rPr>
              <a:t>Većina sastojaka je domaćeg podrijetla – lješnjaci su iz Slavonije, sjemenke konoplje iz vlastitog uzgoja, med i čokolada u prahu su također iz naše zemlje, jedini je ‘stranac‘ kokosovo ulje</a:t>
            </a: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1800" b="0" strike="noStrike" spc="-1">
                <a:solidFill>
                  <a:srgbClr val="404040"/>
                </a:solidFill>
                <a:latin typeface="Univers"/>
              </a:rPr>
              <a:t>Sve se radi ručno, sirovine se što je manje moguće prerađuju radi zadržavanja hranjivih svojstava.</a:t>
            </a: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1800" b="0" strike="noStrike" spc="-1">
                <a:solidFill>
                  <a:srgbClr val="404040"/>
                </a:solidFill>
                <a:latin typeface="Univers"/>
              </a:rPr>
              <a:t>Namaz je potpuno prirodan, bez dodanih šećera i konzervansa</a:t>
            </a:r>
          </a:p>
        </p:txBody>
      </p:sp>
      <p:sp>
        <p:nvSpPr>
          <p:cNvPr id="156" name="TextShape 3"/>
          <p:cNvSpPr txBox="1"/>
          <p:nvPr/>
        </p:nvSpPr>
        <p:spPr>
          <a:xfrm rot="10800000">
            <a:off x="643320" y="6107760"/>
            <a:ext cx="1852560" cy="77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pic>
        <p:nvPicPr>
          <p:cNvPr id="157" name="Picture 5"/>
          <p:cNvPicPr/>
          <p:nvPr/>
        </p:nvPicPr>
        <p:blipFill>
          <a:blip r:embed="rId2" cstate="print"/>
          <a:stretch/>
        </p:blipFill>
        <p:spPr>
          <a:xfrm>
            <a:off x="0" y="4225320"/>
            <a:ext cx="4665600" cy="2627280"/>
          </a:xfrm>
          <a:prstGeom prst="rect">
            <a:avLst/>
          </a:prstGeom>
          <a:ln>
            <a:noFill/>
          </a:ln>
        </p:spPr>
      </p:pic>
      <p:pic>
        <p:nvPicPr>
          <p:cNvPr id="158" name="Picture 6"/>
          <p:cNvPicPr/>
          <p:nvPr/>
        </p:nvPicPr>
        <p:blipFill>
          <a:blip r:embed="rId3" cstate="print"/>
          <a:stretch/>
        </p:blipFill>
        <p:spPr>
          <a:xfrm>
            <a:off x="8112240" y="4271040"/>
            <a:ext cx="4079160" cy="262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20840" y="1794600"/>
            <a:ext cx="3728160" cy="2093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spc="-52">
                <a:solidFill>
                  <a:srgbClr val="FFFFFF"/>
                </a:solidFill>
                <a:latin typeface="Univers Condensed"/>
              </a:rPr>
              <a:t>4. </a:t>
            </a:r>
            <a:r>
              <a:rPr lang="en-US" sz="4400" b="0" strike="noStrike" spc="-52">
                <a:solidFill>
                  <a:srgbClr val="FFFFFF"/>
                </a:solidFill>
                <a:latin typeface="Univers Condensed"/>
              </a:rPr>
              <a:t>MAGARE.HR-MAGAREĆE</a:t>
            </a:r>
            <a:r>
              <a:t/>
            </a:r>
            <a:br/>
            <a:r>
              <a:rPr lang="en-US" sz="4400" b="0" strike="noStrike" spc="-52">
                <a:solidFill>
                  <a:srgbClr val="FFFFFF"/>
                </a:solidFill>
                <a:latin typeface="Univers Condensed"/>
              </a:rPr>
              <a:t>MLIJEKO</a:t>
            </a:r>
            <a:endParaRPr lang="en-US" sz="44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884480" y="343800"/>
            <a:ext cx="5529240" cy="5904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 lnSpcReduction="10000"/>
          </a:bodyPr>
          <a:lstStyle/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2000" b="0" strike="noStrike" spc="-1">
                <a:solidFill>
                  <a:srgbClr val="404040"/>
                </a:solidFill>
                <a:latin typeface="Univers"/>
              </a:rPr>
              <a:t>Otac Neven prije nekoliko godina kupio je kćerkama magaricu kako bi je mogle jahati iz zabave...</a:t>
            </a: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2000" b="0" strike="noStrike" spc="-1">
                <a:solidFill>
                  <a:srgbClr val="404040"/>
                </a:solidFill>
                <a:latin typeface="Univers"/>
              </a:rPr>
              <a:t>Mlijeko je prvo počeo davati svojoj djeci zato jer je   načuo da je dobro protiv alergija,   kada se uvjerio počeo ga je davati i ostalima</a:t>
            </a: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2000" b="0" strike="noStrike" spc="-1">
                <a:solidFill>
                  <a:srgbClr val="404040"/>
                </a:solidFill>
                <a:latin typeface="Univers"/>
              </a:rPr>
              <a:t>Mlijeko se odmah nakon mužnje odlaže u zamrzivač ili svježe ide izravno na dostavu</a:t>
            </a: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2000" b="0" strike="noStrike" spc="-1">
                <a:solidFill>
                  <a:srgbClr val="404040"/>
                </a:solidFill>
                <a:latin typeface="Univers"/>
              </a:rPr>
              <a:t>Magareće mlijeko je dobro za porast imuniteta,protiv alergija I dišne,probavne I kožne probleme</a:t>
            </a: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2000" b="0" strike="noStrike" spc="-1">
                <a:solidFill>
                  <a:srgbClr val="404040"/>
                </a:solidFill>
                <a:latin typeface="Univers"/>
              </a:rPr>
              <a:t>Pored magarećeg mlijeka prodaju I izrađuju sapune I kreme od mlijeka</a:t>
            </a:r>
          </a:p>
        </p:txBody>
      </p:sp>
      <p:sp>
        <p:nvSpPr>
          <p:cNvPr id="161" name="TextShape 3"/>
          <p:cNvSpPr txBox="1"/>
          <p:nvPr/>
        </p:nvSpPr>
        <p:spPr>
          <a:xfrm>
            <a:off x="45720" y="6477840"/>
            <a:ext cx="3517200" cy="297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6500" lnSpcReduction="10000"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pic>
        <p:nvPicPr>
          <p:cNvPr id="162" name="Picture 5"/>
          <p:cNvPicPr/>
          <p:nvPr/>
        </p:nvPicPr>
        <p:blipFill>
          <a:blip r:embed="rId2" cstate="print"/>
          <a:stretch/>
        </p:blipFill>
        <p:spPr>
          <a:xfrm>
            <a:off x="0" y="3839400"/>
            <a:ext cx="4653720" cy="3012480"/>
          </a:xfrm>
          <a:prstGeom prst="rect">
            <a:avLst/>
          </a:prstGeom>
          <a:ln>
            <a:noFill/>
          </a:ln>
        </p:spPr>
      </p:pic>
      <p:pic>
        <p:nvPicPr>
          <p:cNvPr id="163" name="Picture 6"/>
          <p:cNvPicPr/>
          <p:nvPr/>
        </p:nvPicPr>
        <p:blipFill>
          <a:blip r:embed="rId3" cstate="print"/>
          <a:stretch/>
        </p:blipFill>
        <p:spPr>
          <a:xfrm>
            <a:off x="10406160" y="4041720"/>
            <a:ext cx="1742760" cy="261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596520" y="1712520"/>
            <a:ext cx="3517200" cy="1683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3500" lnSpcReduction="10000"/>
          </a:bodyPr>
          <a:lstStyle/>
          <a:p>
            <a:pPr>
              <a:lnSpc>
                <a:spcPct val="90000"/>
              </a:lnSpc>
            </a:pPr>
            <a:r>
              <a:rPr lang="en-US" sz="5400" b="0" strike="noStrike" spc="-52">
                <a:solidFill>
                  <a:srgbClr val="FFFFFF"/>
                </a:solidFill>
                <a:latin typeface="Univers Condensed"/>
              </a:rPr>
              <a:t>5. MARTINA</a:t>
            </a:r>
            <a:r>
              <a:t/>
            </a:r>
            <a:br/>
            <a:r>
              <a:rPr lang="en-US" sz="5400" b="0" strike="noStrike" spc="-52">
                <a:solidFill>
                  <a:srgbClr val="FFFFFF"/>
                </a:solidFill>
                <a:latin typeface="Univers Condensed"/>
              </a:rPr>
              <a:t>GILJA</a:t>
            </a:r>
            <a:r>
              <a:t/>
            </a:r>
            <a:br/>
            <a:r>
              <a:rPr lang="en-US" sz="5400" b="0" strike="noStrike" spc="-52">
                <a:solidFill>
                  <a:srgbClr val="FFFFFF"/>
                </a:solidFill>
                <a:latin typeface="Univers Condensed"/>
              </a:rPr>
              <a:t>-NUTRI KULTI</a:t>
            </a:r>
            <a:endParaRPr lang="en-US" sz="5400" b="0" strike="noStrike" spc="-1">
              <a:solidFill>
                <a:srgbClr val="000000"/>
              </a:solidFill>
              <a:latin typeface="Univers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5013360" y="449280"/>
            <a:ext cx="6725160" cy="589212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lstStyle/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040"/>
                </a:solidFill>
                <a:latin typeface="Univers"/>
              </a:rPr>
              <a:t>Želja mame Martine bila je djeci pružiti kvalitetan i hranjiv obrok u obliku grickalica</a:t>
            </a: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040"/>
                </a:solidFill>
                <a:latin typeface="Univers"/>
              </a:rPr>
              <a:t> Grickanjem se odmah otkriva prisutnost zobenih pahuljica, pirovog brašna i brusnica, a osjete se i brojni začini poput cimeta, đumbira, kurkume, origana</a:t>
            </a:r>
          </a:p>
          <a:p>
            <a:pPr marL="91440" indent="-91080">
              <a:lnSpc>
                <a:spcPct val="120000"/>
              </a:lnSpc>
              <a:spcBef>
                <a:spcPts val="1199"/>
              </a:spcBef>
              <a:spcAft>
                <a:spcPts val="201"/>
              </a:spcAft>
              <a:buClr>
                <a:srgbClr val="3B9EB1"/>
              </a:buClr>
              <a:buFont typeface="Wingdings" charset="2"/>
              <a:buChar char=""/>
            </a:pPr>
            <a:r>
              <a:rPr lang="en-US" sz="2400" b="0" strike="noStrike" spc="-1">
                <a:solidFill>
                  <a:srgbClr val="404040"/>
                </a:solidFill>
                <a:latin typeface="Univers"/>
              </a:rPr>
              <a:t> Nutri Kulti je i što su pogodne za vegane i vegetarijance, a mogu ih konzumirati zaista svi, od najmanje djece s tek izraslim zubićima</a:t>
            </a:r>
          </a:p>
        </p:txBody>
      </p:sp>
      <p:sp>
        <p:nvSpPr>
          <p:cNvPr id="166" name="TextShape 3"/>
          <p:cNvSpPr txBox="1"/>
          <p:nvPr/>
        </p:nvSpPr>
        <p:spPr>
          <a:xfrm>
            <a:off x="339480" y="6360840"/>
            <a:ext cx="69480" cy="379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en-US" sz="1800" b="0" strike="noStrike" spc="-1">
              <a:solidFill>
                <a:srgbClr val="404040"/>
              </a:solidFill>
              <a:latin typeface="Univers"/>
            </a:endParaRPr>
          </a:p>
        </p:txBody>
      </p:sp>
      <p:pic>
        <p:nvPicPr>
          <p:cNvPr id="167" name="Picture 5"/>
          <p:cNvPicPr/>
          <p:nvPr/>
        </p:nvPicPr>
        <p:blipFill>
          <a:blip r:embed="rId2" cstate="print"/>
          <a:stretch/>
        </p:blipFill>
        <p:spPr>
          <a:xfrm>
            <a:off x="0" y="3775680"/>
            <a:ext cx="4665600" cy="3081240"/>
          </a:xfrm>
          <a:prstGeom prst="rect">
            <a:avLst/>
          </a:prstGeom>
          <a:ln>
            <a:noFill/>
          </a:ln>
        </p:spPr>
      </p:pic>
      <p:pic>
        <p:nvPicPr>
          <p:cNvPr id="168" name="Picture 6"/>
          <p:cNvPicPr/>
          <p:nvPr/>
        </p:nvPicPr>
        <p:blipFill>
          <a:blip r:embed="rId3" cstate="print"/>
          <a:stretch/>
        </p:blipFill>
        <p:spPr>
          <a:xfrm>
            <a:off x="9448920" y="5114880"/>
            <a:ext cx="2742840" cy="178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B2F2F"/>
      </a:dk2>
      <a:lt2>
        <a:srgbClr val="F3F1F0"/>
      </a:lt2>
      <a:accent1>
        <a:srgbClr val="3B9EB1"/>
      </a:accent1>
      <a:accent2>
        <a:srgbClr val="46B196"/>
      </a:accent2>
      <a:accent3>
        <a:srgbClr val="4D7FC3"/>
      </a:accent3>
      <a:accent4>
        <a:srgbClr val="B13B3E"/>
      </a:accent4>
      <a:accent5>
        <a:srgbClr val="C37B4D"/>
      </a:accent5>
      <a:accent6>
        <a:srgbClr val="B19B3B"/>
      </a:accent6>
      <a:hlink>
        <a:srgbClr val="BF5641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B2F2F"/>
      </a:dk2>
      <a:lt2>
        <a:srgbClr val="F3F1F0"/>
      </a:lt2>
      <a:accent1>
        <a:srgbClr val="3B9EB1"/>
      </a:accent1>
      <a:accent2>
        <a:srgbClr val="46B196"/>
      </a:accent2>
      <a:accent3>
        <a:srgbClr val="4D7FC3"/>
      </a:accent3>
      <a:accent4>
        <a:srgbClr val="B13B3E"/>
      </a:accent4>
      <a:accent5>
        <a:srgbClr val="C37B4D"/>
      </a:accent5>
      <a:accent6>
        <a:srgbClr val="B19B3B"/>
      </a:accent6>
      <a:hlink>
        <a:srgbClr val="BF5641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B2F2F"/>
      </a:dk2>
      <a:lt2>
        <a:srgbClr val="F3F1F0"/>
      </a:lt2>
      <a:accent1>
        <a:srgbClr val="3B9EB1"/>
      </a:accent1>
      <a:accent2>
        <a:srgbClr val="46B196"/>
      </a:accent2>
      <a:accent3>
        <a:srgbClr val="4D7FC3"/>
      </a:accent3>
      <a:accent4>
        <a:srgbClr val="B13B3E"/>
      </a:accent4>
      <a:accent5>
        <a:srgbClr val="C37B4D"/>
      </a:accent5>
      <a:accent6>
        <a:srgbClr val="B19B3B"/>
      </a:accent6>
      <a:hlink>
        <a:srgbClr val="BF5641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139</Words>
  <Application>Microsoft Office PowerPoint</Application>
  <PresentationFormat>Custom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Marin Marsic</cp:lastModifiedBy>
  <cp:revision>523</cp:revision>
  <dcterms:created xsi:type="dcterms:W3CDTF">2023-01-09T12:40:24Z</dcterms:created>
  <dcterms:modified xsi:type="dcterms:W3CDTF">2023-01-15T14:48:27Z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</Properties>
</file>