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26" r:id="rId6"/>
    <p:sldId id="312" r:id="rId7"/>
    <p:sldId id="315" r:id="rId8"/>
    <p:sldId id="317" r:id="rId9"/>
    <p:sldId id="319" r:id="rId10"/>
    <p:sldId id="320" r:id="rId11"/>
    <p:sldId id="325" r:id="rId12"/>
    <p:sldId id="327" r:id="rId13"/>
    <p:sldId id="328" r:id="rId14"/>
    <p:sldId id="324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metoast.com/timelines/hrvatska-povijest" TargetMode="External"/><Relationship Id="rId3" Type="http://schemas.openxmlformats.org/officeDocument/2006/relationships/hyperlink" Target="https://www.vsrh.hr/hrvatska-pravna-povijest-1790-1918.aspx" TargetMode="External"/><Relationship Id="rId7" Type="http://schemas.openxmlformats.org/officeDocument/2006/relationships/hyperlink" Target="https://hr.wikipedia.org/wiki/Hrvatska_povijest" TargetMode="External"/><Relationship Id="rId2" Type="http://schemas.openxmlformats.org/officeDocument/2006/relationships/hyperlink" Target="https://hr.wikipedia.org/wiki/Kraljevina_Jugoslav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rodnazastita-opcinarijeka.blogspot.com/2013/08/hrvatska-kroz-povijest-granica-34.html" TargetMode="External"/><Relationship Id="rId5" Type="http://schemas.openxmlformats.org/officeDocument/2006/relationships/hyperlink" Target="https://sh.wikipedia.org/wiki/Povijest_Hrvatske" TargetMode="External"/><Relationship Id="rId4" Type="http://schemas.openxmlformats.org/officeDocument/2006/relationships/hyperlink" Target="https://www.enciklopedija.hr/Natuknica.aspx?ID=43670" TargetMode="External"/><Relationship Id="rId9" Type="http://schemas.openxmlformats.org/officeDocument/2006/relationships/hyperlink" Target="https://hr.wikipedia.org/wiki/Hrvatsk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" y="2753833"/>
            <a:ext cx="7593526" cy="1589567"/>
          </a:xfrm>
        </p:spPr>
        <p:txBody>
          <a:bodyPr>
            <a:normAutofit fontScale="90000"/>
          </a:bodyPr>
          <a:lstStyle/>
          <a:p>
            <a:r>
              <a:rPr lang="hr-HR" sz="6500" dirty="0"/>
              <a:t>Hrvatska  </a:t>
            </a:r>
            <a:br>
              <a:rPr lang="hr-HR" sz="6500" dirty="0"/>
            </a:br>
            <a:r>
              <a:rPr lang="hr-HR" sz="6000" dirty="0"/>
              <a:t>od 1900. do danas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58" y="4718687"/>
            <a:ext cx="6269347" cy="102149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Luka šustić, 7.a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9C5A92-2438-297D-675F-E42E7AA84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43" y="1529737"/>
            <a:ext cx="7723057" cy="5148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700" y="368300"/>
            <a:ext cx="370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Oš Bartola Kašića</a:t>
            </a:r>
            <a:br>
              <a:rPr lang="hr-HR" dirty="0" smtClean="0"/>
            </a:br>
            <a:r>
              <a:rPr lang="hr-HR" dirty="0" smtClean="0"/>
              <a:t>Erasmus+ projekt 2020-2023</a:t>
            </a:r>
            <a:br>
              <a:rPr lang="hr-HR" dirty="0" smtClean="0"/>
            </a:br>
            <a:r>
              <a:rPr lang="hr-HR" dirty="0" smtClean="0"/>
              <a:t>How Roman are you?</a:t>
            </a:r>
            <a:br>
              <a:rPr lang="hr-HR" dirty="0" smtClean="0"/>
            </a:br>
            <a:r>
              <a:rPr lang="hr-HR" dirty="0" smtClean="0"/>
              <a:t>2020-1-DE03-KA229-077527_5</a:t>
            </a:r>
            <a:endParaRPr lang="hr-HR" dirty="0"/>
          </a:p>
        </p:txBody>
      </p:sp>
      <p:pic>
        <p:nvPicPr>
          <p:cNvPr id="8" name="Picture 7" descr="C:\Documents and Settings\Marin\My Documents\ROMAN , logo, 2 banera\logo erasmus_p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9787" y="458787"/>
            <a:ext cx="1408113" cy="1331913"/>
          </a:xfrm>
          <a:prstGeom prst="rect">
            <a:avLst/>
          </a:prstGeom>
          <a:noFill/>
        </p:spPr>
      </p:pic>
      <p:pic>
        <p:nvPicPr>
          <p:cNvPr id="9" name="Picture 8" descr="C:\Documents and Settings\Marin\My Documents\ZASTAVE i LOGO, SCC, W.A.T.E.R\DISCLAIMER, LOGO, AMPEU\eu_flag_co_funded_pos_rgb_righ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8087" y="5422900"/>
            <a:ext cx="3998913" cy="105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27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78870-95F5-8BAD-5BBE-AED5185C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Jedinice lokalne samouprave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F719D9-7D28-6946-B81E-B7565578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/>
          </a:p>
          <a:p>
            <a:r>
              <a:rPr lang="hr-HR" dirty="0"/>
              <a:t>Teritorij Republike Hrvatske administrativno je podijeljen na </a:t>
            </a:r>
            <a:r>
              <a:rPr lang="hr-HR" b="1" dirty="0"/>
              <a:t>128 gradova</a:t>
            </a:r>
            <a:r>
              <a:rPr lang="hr-HR" dirty="0"/>
              <a:t> i </a:t>
            </a:r>
            <a:r>
              <a:rPr lang="hr-HR" b="1" dirty="0"/>
              <a:t>428 općina</a:t>
            </a:r>
            <a:r>
              <a:rPr lang="hr-HR" dirty="0"/>
              <a:t>. Općine i gradovi u Hrvatskoj čine najnižu razinu samouprave (to su osnovne ustrojstvene jedinice).</a:t>
            </a:r>
          </a:p>
          <a:p>
            <a:r>
              <a:rPr lang="hr-HR" b="1" dirty="0"/>
              <a:t>Županije</a:t>
            </a:r>
            <a:r>
              <a:rPr lang="hr-HR" dirty="0"/>
              <a:t> su više jedinice lokalne samouprave (pojam </a:t>
            </a:r>
            <a:r>
              <a:rPr lang="hr-HR" i="1" dirty="0"/>
              <a:t>lokalni</a:t>
            </a:r>
            <a:r>
              <a:rPr lang="hr-HR" dirty="0"/>
              <a:t> ovdje ima šire značenje; u smislu hrvatskog Ustava županije su jedinice </a:t>
            </a:r>
            <a:r>
              <a:rPr lang="hr-HR" i="1" dirty="0"/>
              <a:t>područne</a:t>
            </a:r>
            <a:r>
              <a:rPr lang="hr-HR" dirty="0"/>
              <a:t> samouprave) koje su ustrojene od općina i gradova.</a:t>
            </a:r>
          </a:p>
          <a:p>
            <a:r>
              <a:rPr lang="hr-HR" dirty="0"/>
              <a:t>Hrvatska je podijeljena na 20 županija i jedan grad, Zagreb.</a:t>
            </a:r>
          </a:p>
          <a:p>
            <a:r>
              <a:rPr lang="hr-HR" b="1" dirty="0"/>
              <a:t>Općina</a:t>
            </a:r>
            <a:r>
              <a:rPr lang="hr-HR" dirty="0"/>
              <a:t> je jedinica lokalne samouprave koja se osniva, u pravilu, za područje više naseljenih mjesta koja predstavljaju prirodnu, gospodarsku i društvenu cjelinu, te koja su povezana zajedničkim interesima stanovništva. </a:t>
            </a:r>
          </a:p>
          <a:p>
            <a:r>
              <a:rPr lang="hr-HR" b="1" dirty="0"/>
              <a:t>Grad</a:t>
            </a:r>
            <a:r>
              <a:rPr lang="hr-HR" dirty="0"/>
              <a:t> je jedinica lokalne samouprave u kojoj je sjedište županije te svako mjesto koje ima više od 10.000 stanovnika, a predstavlja urbanu, povijesnu, prirodnu, gospodarsku i društvenu cjelinu. Iznimno, gradom se može utvrditi i mjesto koje ne zadovoljava prethodne uvjete, gdje za to postoje posebni razlozi (povijesni, gospodarski, geoprometni).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2FC808-5EC7-DEE8-4C0E-065D42DD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21" y="156610"/>
            <a:ext cx="1526645" cy="1477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0C326F-792D-E764-74A5-C07690623A41}"/>
              </a:ext>
            </a:extLst>
          </p:cNvPr>
          <p:cNvSpPr txBox="1"/>
          <p:nvPr/>
        </p:nvSpPr>
        <p:spPr>
          <a:xfrm>
            <a:off x="9982201" y="1645781"/>
            <a:ext cx="2009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9. Županije u RH</a:t>
            </a:r>
          </a:p>
        </p:txBody>
      </p:sp>
    </p:spTree>
    <p:extLst>
      <p:ext uri="{BB962C8B-B14F-4D97-AF65-F5344CB8AC3E}">
        <p14:creationId xmlns:p14="http://schemas.microsoft.com/office/powerpoint/2010/main" xmlns="" val="11044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1B7AE-EDE8-36AF-674E-303C13B5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6F6948-1AC7-73F9-495E-0615BACC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>
                <a:hlinkClick r:id="rId2"/>
              </a:rPr>
              <a:t>https://hr.wikipedia.org/wiki/Kraljevina_Jugoslavija</a:t>
            </a:r>
            <a:endParaRPr lang="hr-HR" dirty="0"/>
          </a:p>
          <a:p>
            <a:r>
              <a:rPr lang="hr-HR" dirty="0">
                <a:hlinkClick r:id="rId3"/>
              </a:rPr>
              <a:t>https://www.vsrh.hr/hrvatska-pravna-povijest-1790-1918.aspx</a:t>
            </a:r>
            <a:endParaRPr lang="hr-HR" dirty="0"/>
          </a:p>
          <a:p>
            <a:r>
              <a:rPr lang="hr-HR" dirty="0">
                <a:hlinkClick r:id="rId4"/>
              </a:rPr>
              <a:t>https://www.enciklopedija.hr/Natuknica.aspx?ID=43670</a:t>
            </a:r>
            <a:endParaRPr lang="hr-HR" dirty="0"/>
          </a:p>
          <a:p>
            <a:r>
              <a:rPr lang="hr-HR" dirty="0">
                <a:hlinkClick r:id="rId5"/>
              </a:rPr>
              <a:t>https://sh.wikipedia.org/wiki/Povijest_Hrvatske</a:t>
            </a:r>
            <a:endParaRPr lang="hr-HR" dirty="0"/>
          </a:p>
          <a:p>
            <a:r>
              <a:rPr lang="hr-HR" dirty="0">
                <a:hlinkClick r:id="rId6"/>
              </a:rPr>
              <a:t>http://narodnazastita-opcinarijeka.blogspot.com/2013/08/hrvatska-kroz-povijest-granica-34.html</a:t>
            </a:r>
            <a:endParaRPr lang="hr-HR" dirty="0"/>
          </a:p>
          <a:p>
            <a:r>
              <a:rPr lang="hr-HR" dirty="0">
                <a:hlinkClick r:id="rId7"/>
              </a:rPr>
              <a:t>https://hr.wikipedia.org/wiki/Hrvatska_povijest</a:t>
            </a:r>
            <a:endParaRPr lang="hr-HR" dirty="0"/>
          </a:p>
          <a:p>
            <a:r>
              <a:rPr lang="hr-HR" dirty="0">
                <a:hlinkClick r:id="rId7"/>
              </a:rPr>
              <a:t>https://hr.wikipedia.org/wiki/Hrvatska_povijest</a:t>
            </a:r>
            <a:endParaRPr lang="hr-HR" dirty="0"/>
          </a:p>
          <a:p>
            <a:r>
              <a:rPr lang="hr-HR" dirty="0">
                <a:hlinkClick r:id="rId8"/>
              </a:rPr>
              <a:t>https://www.timetoast.com/timelines/hrvatska-povijest</a:t>
            </a:r>
            <a:endParaRPr lang="hr-HR" dirty="0"/>
          </a:p>
          <a:p>
            <a:r>
              <a:rPr lang="hr-HR" dirty="0">
                <a:hlinkClick r:id="rId9"/>
              </a:rPr>
              <a:t>https://hr.wikipedia.org/wiki/Hrvatska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625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31C25-E6C5-4AC8-24F8-0464365D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8996"/>
            <a:ext cx="7469293" cy="1450757"/>
          </a:xfrm>
        </p:spPr>
        <p:txBody>
          <a:bodyPr>
            <a:normAutofit/>
          </a:bodyPr>
          <a:lstStyle/>
          <a:p>
            <a:r>
              <a:rPr lang="hr-HR" sz="3000" dirty="0"/>
              <a:t>Luka Šustić, 7.a</a:t>
            </a:r>
            <a:br>
              <a:rPr lang="hr-HR" sz="3000" dirty="0"/>
            </a:br>
            <a:r>
              <a:rPr lang="hr-HR" sz="3000" dirty="0"/>
              <a:t>Osnovna škola Bartola Kašića Vinkovci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1CA4B9-9CEF-E138-5D94-0695941D5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07.01.2022.</a:t>
            </a:r>
          </a:p>
        </p:txBody>
      </p:sp>
    </p:spTree>
    <p:extLst>
      <p:ext uri="{BB962C8B-B14F-4D97-AF65-F5344CB8AC3E}">
        <p14:creationId xmlns:p14="http://schemas.microsoft.com/office/powerpoint/2010/main" xmlns="" val="34350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6C880-4D7B-E06F-C12C-9AEFE479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b="1" dirty="0">
                <a:solidFill>
                  <a:srgbClr val="C00000"/>
                </a:solidFill>
              </a:rPr>
              <a:t>Hrvatska u Austro-Ugarskoj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4E22D-57E8-F125-A708-828F09E8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51" y="2108201"/>
            <a:ext cx="5934624" cy="3921123"/>
          </a:xfrm>
        </p:spPr>
        <p:txBody>
          <a:bodyPr/>
          <a:lstStyle/>
          <a:p>
            <a:r>
              <a:rPr lang="hr-HR" dirty="0"/>
              <a:t>- Hrvatsko kraljevstvo sačuvalo je svoju državnu suverenost posebnim položajem unutar Habsburške Monarhije sve do njezina raspada, 1918., malo prije kraja 1. svjetskog rata.</a:t>
            </a:r>
          </a:p>
          <a:p>
            <a:endParaRPr lang="hr-HR" dirty="0"/>
          </a:p>
          <a:p>
            <a:r>
              <a:rPr lang="hr-HR" dirty="0"/>
              <a:t>- centralizam – mađarski interesi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23874-179D-76F6-7E44-529C3789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6" y="1960952"/>
            <a:ext cx="4972050" cy="3935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1E57C1-47AE-1B07-CB78-EA7DBCB795C8}"/>
              </a:ext>
            </a:extLst>
          </p:cNvPr>
          <p:cNvSpPr txBox="1"/>
          <p:nvPr/>
        </p:nvSpPr>
        <p:spPr>
          <a:xfrm>
            <a:off x="7692921" y="5890824"/>
            <a:ext cx="290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1. Austro-Ugarska od 1867. – 1918-</a:t>
            </a:r>
          </a:p>
        </p:txBody>
      </p:sp>
    </p:spTree>
    <p:extLst>
      <p:ext uri="{BB962C8B-B14F-4D97-AF65-F5344CB8AC3E}">
        <p14:creationId xmlns:p14="http://schemas.microsoft.com/office/powerpoint/2010/main" xmlns="" val="10405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E80BF-829C-E40E-32B3-128606AD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24" y="1015662"/>
            <a:ext cx="10267913" cy="135828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C00000"/>
                </a:solidFill>
              </a:rPr>
              <a:t> </a:t>
            </a:r>
            <a:br>
              <a:rPr lang="hr-HR" dirty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  <a:effectLst/>
              </a:rPr>
              <a:t>Kraljevstvo SHS </a:t>
            </a:r>
            <a:r>
              <a:rPr lang="fi-FI" b="1" dirty="0">
                <a:solidFill>
                  <a:srgbClr val="C00000"/>
                </a:solidFill>
                <a:effectLst/>
              </a:rPr>
              <a:t/>
            </a:r>
            <a:br>
              <a:rPr lang="fi-FI" b="1" dirty="0">
                <a:solidFill>
                  <a:srgbClr val="C00000"/>
                </a:solidFill>
                <a:effectLst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AA842-990E-B9E2-92A6-00B0C5ED0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2091276"/>
            <a:ext cx="6411685" cy="375106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- 29. 10. 1918. Hrvatski sabor donosi povijesne odluke: </a:t>
            </a:r>
            <a:br>
              <a:rPr lang="hr-HR" dirty="0"/>
            </a:br>
            <a:r>
              <a:rPr lang="hr-HR" dirty="0"/>
              <a:t>1. Hrvatska raskida sve državnopravne veze s Austrijom i Ugarskom i postaje samostalna država </a:t>
            </a:r>
            <a:br>
              <a:rPr lang="hr-HR" dirty="0"/>
            </a:br>
            <a:r>
              <a:rPr lang="hr-HR" dirty="0"/>
              <a:t>2. istodobno se Hrvatska priključuje novoj državi: Državi Slovenaca, Hrvata i Srba.</a:t>
            </a:r>
          </a:p>
          <a:p>
            <a:r>
              <a:rPr lang="hr-HR" dirty="0"/>
              <a:t>- time je Hrvatska prvi put stavljena u balkanski politički okvir te je nasilno prestala postojati kao država. </a:t>
            </a:r>
          </a:p>
          <a:p>
            <a:r>
              <a:rPr lang="hr-HR" dirty="0"/>
              <a:t>- 1.12.1918. ulazi u u novu državu: Kraljevstvo Srba, Hrvata i Slovenaca</a:t>
            </a:r>
          </a:p>
          <a:p>
            <a:r>
              <a:rPr lang="hr-HR" dirty="0"/>
              <a:t>- apsolutizam i centralizam (Beograd)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2EE9E2-7EC3-17FA-2E47-7230182A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92" y="2149791"/>
            <a:ext cx="4814413" cy="3547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8913B2-A1C2-B8D5-E65B-7A3C8F76BB4B}"/>
              </a:ext>
            </a:extLst>
          </p:cNvPr>
          <p:cNvSpPr txBox="1"/>
          <p:nvPr/>
        </p:nvSpPr>
        <p:spPr>
          <a:xfrm>
            <a:off x="8500533" y="5755768"/>
            <a:ext cx="2353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2. Država SHS</a:t>
            </a:r>
          </a:p>
        </p:txBody>
      </p:sp>
    </p:spTree>
    <p:extLst>
      <p:ext uri="{BB962C8B-B14F-4D97-AF65-F5344CB8AC3E}">
        <p14:creationId xmlns:p14="http://schemas.microsoft.com/office/powerpoint/2010/main" xmlns="" val="29183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29612-EAFD-3107-44BA-0649794B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5549"/>
            <a:ext cx="10058400" cy="1894622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C00000"/>
                </a:solidFill>
                <a:effectLst/>
              </a:rPr>
              <a:t>Kraljevina Jugoslavija</a:t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2F4A01-6E01-C1D5-147D-540D1936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76" y="2098630"/>
            <a:ext cx="6293648" cy="3673474"/>
          </a:xfrm>
        </p:spPr>
        <p:txBody>
          <a:bodyPr/>
          <a:lstStyle/>
          <a:p>
            <a:r>
              <a:rPr lang="hr-HR" dirty="0"/>
              <a:t>- godine 1929. K SHS mijenja ime u Kraljevinu Jugoslaviju.</a:t>
            </a:r>
            <a:br>
              <a:rPr lang="hr-HR" dirty="0"/>
            </a:br>
            <a:r>
              <a:rPr lang="hr-HR" dirty="0"/>
              <a:t>Ukinuta je podjela na 33 oblasti → nova podjela na na 9 banovina. Većina hrv. krajeva su u Savskoj i Primorskoj banovini.</a:t>
            </a:r>
          </a:p>
          <a:p>
            <a:r>
              <a:rPr lang="hr-HR" dirty="0"/>
              <a:t>- nakon 20-godišnje borbe Hrvatska je uspjela izboriti veliki stupanja autonomije unutar Jugoslavije. Vođa HSS-a Vladko Maček je izborio stvaranje Banovine Hrvatske sa zakonodavnom, upravnom i sudskom autonomijom.</a:t>
            </a:r>
          </a:p>
          <a:p>
            <a:r>
              <a:rPr lang="hr-HR" dirty="0"/>
              <a:t>- diktatura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C38A66-43E4-8E90-EBE5-F9C8622F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524" y="2040745"/>
            <a:ext cx="4522608" cy="3815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5705CB-A779-DBA0-3E48-78FC47BB6C6B}"/>
              </a:ext>
            </a:extLst>
          </p:cNvPr>
          <p:cNvSpPr txBox="1"/>
          <p:nvPr/>
        </p:nvSpPr>
        <p:spPr>
          <a:xfrm>
            <a:off x="8432800" y="5855950"/>
            <a:ext cx="3373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3. Kraljevina Jugoslavija</a:t>
            </a:r>
          </a:p>
        </p:txBody>
      </p:sp>
    </p:spTree>
    <p:extLst>
      <p:ext uri="{BB962C8B-B14F-4D97-AF65-F5344CB8AC3E}">
        <p14:creationId xmlns:p14="http://schemas.microsoft.com/office/powerpoint/2010/main" xmlns="" val="11351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24448-F130-5CDC-05B8-7EC8DD1F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959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  <a:effectLst/>
              </a:rPr>
              <a:t/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r>
              <a:rPr lang="hr-HR" b="1" dirty="0">
                <a:solidFill>
                  <a:srgbClr val="C00000"/>
                </a:solidFill>
                <a:effectLst/>
              </a:rPr>
              <a:t>NDH</a:t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1EC1F-F1E8-28CE-B784-3A474D48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10" y="2038439"/>
            <a:ext cx="5742214" cy="4283074"/>
          </a:xfrm>
        </p:spPr>
        <p:txBody>
          <a:bodyPr/>
          <a:lstStyle/>
          <a:p>
            <a:r>
              <a:rPr lang="hr-HR" dirty="0"/>
              <a:t>- nakon kratkotrajnog travanjskog rata 1941. godine, Kraljevina Jugoslavija se raspala, a na teritoriju Hrvatske i BIH stvorena je kvislinška, zločinačka Nezavisna Država Hrvatska pod vodstvom ustaša i Ante Pavelića. NDH je tijekom rata provodila genocidnu politiku prema Židovima, Srbima i Romima. Posebno je zloglasan bio logor smrti u Jasenovcu gdje je ubijeno između 80 000 - 100 000 ljudi.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6A59F2-71BB-AE11-0B08-5E79B4C2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494" y="2106070"/>
            <a:ext cx="4463929" cy="3772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A33D41-8F36-3FF5-7085-1C9AC1F7931A}"/>
              </a:ext>
            </a:extLst>
          </p:cNvPr>
          <p:cNvSpPr txBox="1"/>
          <p:nvPr/>
        </p:nvSpPr>
        <p:spPr>
          <a:xfrm>
            <a:off x="7868072" y="5878404"/>
            <a:ext cx="274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4. Nezavisna Država Hrvatska</a:t>
            </a:r>
          </a:p>
        </p:txBody>
      </p:sp>
    </p:spTree>
    <p:extLst>
      <p:ext uri="{BB962C8B-B14F-4D97-AF65-F5344CB8AC3E}">
        <p14:creationId xmlns:p14="http://schemas.microsoft.com/office/powerpoint/2010/main" xmlns="" val="33808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B924D-65E0-11E4-3757-A072E915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867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  <a:effectLst/>
              </a:rPr>
              <a:t/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r>
              <a:rPr lang="hr-HR" b="1" dirty="0">
                <a:solidFill>
                  <a:srgbClr val="C00000"/>
                </a:solidFill>
                <a:effectLst/>
              </a:rPr>
              <a:t>SFRJ</a:t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B8CD65-7DD0-5A68-F656-183DC0C0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036567"/>
            <a:ext cx="7881257" cy="4029981"/>
          </a:xfrm>
        </p:spPr>
        <p:txBody>
          <a:bodyPr>
            <a:normAutofit/>
          </a:bodyPr>
          <a:lstStyle/>
          <a:p>
            <a:r>
              <a:rPr lang="hr-HR" dirty="0"/>
              <a:t>- nakon 2. svjetskog rata, 29. 11. 1645., utemeljena je nova jugoslavenska država: Federativna Narodna Republika Jugoslavija. FNRJ postaje socijalistička država. Obilježja: jednostranačje (KPJ), nacionalizacija, kolektivizacija, plansko gospodarstvo (petoljetke), totalitarizam (posvemašnja kontrola svih aspekata društva od strane KPJ). Unutar FNRJ formira se 6 republika, a tako i NRH.</a:t>
            </a:r>
          </a:p>
          <a:p>
            <a:r>
              <a:rPr lang="hr-HR" dirty="0"/>
              <a:t>- na čelo države dolazi vođa antifašista u Jugoslaviji: Josip Broz Tito.</a:t>
            </a:r>
          </a:p>
          <a:p>
            <a:r>
              <a:rPr lang="hr-HR" dirty="0"/>
              <a:t>- Ustavom iz 1963. FNRJ mijenja ime u Socijalistička Federativna Republika Jugoslavija, a NRH mijenja ime u SRH.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01DA75-73F5-0ABC-D939-940BF123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83" y="1999344"/>
            <a:ext cx="2328497" cy="3801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B38D44-EEA5-3833-4279-C50C4C299FD0}"/>
              </a:ext>
            </a:extLst>
          </p:cNvPr>
          <p:cNvSpPr txBox="1"/>
          <p:nvPr/>
        </p:nvSpPr>
        <p:spPr>
          <a:xfrm>
            <a:off x="9039014" y="5928048"/>
            <a:ext cx="3152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5. Grb i Zastava SFRJ</a:t>
            </a:r>
          </a:p>
        </p:txBody>
      </p:sp>
    </p:spTree>
    <p:extLst>
      <p:ext uri="{BB962C8B-B14F-4D97-AF65-F5344CB8AC3E}">
        <p14:creationId xmlns:p14="http://schemas.microsoft.com/office/powerpoint/2010/main" xmlns="" val="38829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76F5C-5E5A-F22D-7073-275628EC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00978"/>
            <a:ext cx="10250805" cy="145075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  <a:effectLst/>
              </a:rPr>
              <a:t/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r>
              <a:rPr lang="hr-HR" b="1" dirty="0">
                <a:solidFill>
                  <a:srgbClr val="C00000"/>
                </a:solidFill>
                <a:effectLst/>
              </a:rPr>
              <a:t>Republika Hrvatska</a:t>
            </a:r>
            <a:r>
              <a:rPr lang="nn-NO" b="1" dirty="0">
                <a:solidFill>
                  <a:srgbClr val="C00000"/>
                </a:solidFill>
                <a:effectLst/>
              </a:rPr>
              <a:t/>
            </a:r>
            <a:br>
              <a:rPr lang="nn-NO" b="1" dirty="0">
                <a:solidFill>
                  <a:srgbClr val="C00000"/>
                </a:solidFill>
                <a:effectLst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5F55B-6436-3C3D-3EE7-16E4297C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64" y="2251076"/>
            <a:ext cx="5770828" cy="4463196"/>
          </a:xfrm>
        </p:spPr>
        <p:txBody>
          <a:bodyPr/>
          <a:lstStyle/>
          <a:p>
            <a:r>
              <a:rPr lang="hr-HR" dirty="0"/>
              <a:t>- nakon provedenog referenduma Hrvatski sabor je 25. lipnja 1991. donio odluku da Hrvatska postane samostalna i suverena država. Zbog pritiska međunarodne zajednice, odluka o hrvatskoj nezavisnosti odgođena je za 3 mjeseca i stupila je na snagu 8. listopada 1991. godine.</a:t>
            </a:r>
          </a:p>
          <a:p>
            <a:r>
              <a:rPr lang="hr-HR" dirty="0"/>
              <a:t>- na političko i državno osamostaljivanje Hrvatske, Srbija je odgovorila ratom. U srpnju 1991. JNA je krenula u otvorenu agresiju, na koju je Hrvatska odgovorila vojnim (Domovinski rat), političkim i diplomatskim djelovanjem.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E1436B-773A-1342-72FE-178399D0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01" y="2236571"/>
            <a:ext cx="4398535" cy="2930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6466FF-806C-4905-E79B-C3405E183D79}"/>
              </a:ext>
            </a:extLst>
          </p:cNvPr>
          <p:cNvSpPr txBox="1"/>
          <p:nvPr/>
        </p:nvSpPr>
        <p:spPr>
          <a:xfrm>
            <a:off x="7509934" y="5167095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6. dr. Franjo Tuđman, 1.hrvatski predsjednik</a:t>
            </a:r>
          </a:p>
        </p:txBody>
      </p:sp>
    </p:spTree>
    <p:extLst>
      <p:ext uri="{BB962C8B-B14F-4D97-AF65-F5344CB8AC3E}">
        <p14:creationId xmlns:p14="http://schemas.microsoft.com/office/powerpoint/2010/main" xmlns="" val="3531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D28E-1DD5-B525-281C-1F09D6F3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74" y="833127"/>
            <a:ext cx="11296650" cy="145075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  <a:effectLst/>
              </a:rPr>
              <a:t/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r>
              <a:rPr lang="hr-HR" b="1" dirty="0">
                <a:solidFill>
                  <a:srgbClr val="C00000"/>
                </a:solidFill>
                <a:effectLst/>
              </a:rPr>
              <a:t>Hrvatska u EU</a:t>
            </a:r>
            <a:br>
              <a:rPr lang="hr-HR" b="1" dirty="0">
                <a:solidFill>
                  <a:srgbClr val="C00000"/>
                </a:solidFill>
                <a:effectLst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F24B42-6696-5EE9-7E41-CF6DA3155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05" y="1936752"/>
            <a:ext cx="6471987" cy="3712846"/>
          </a:xfrm>
        </p:spPr>
        <p:txBody>
          <a:bodyPr/>
          <a:lstStyle/>
          <a:p>
            <a:r>
              <a:rPr lang="hr-HR" dirty="0"/>
              <a:t>- Međunarodna zajednica, prije svega tadašnja Europska Zajednica, priznala je 15. siječnja 1992. Republiku Hrvatsku kao neovisnu državu. 22. svibnja iste godine Hrvatska je primljena i u UN.</a:t>
            </a:r>
          </a:p>
          <a:p>
            <a:r>
              <a:rPr lang="hr-HR" dirty="0"/>
              <a:t>- godine 2009. Hrvatska je primljena u NATO savez. bilo je to u vrijeme vlade Ive Sanadera.</a:t>
            </a:r>
          </a:p>
          <a:p>
            <a:r>
              <a:rPr lang="hr-HR" dirty="0"/>
              <a:t>- nakon dugotrajnih pregovora RH je 2013. godine primljena u članstvo Europske Unije. Bilo je to u vrijeme vlade Zorana Milanovića.</a:t>
            </a:r>
          </a:p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228806-B8FF-A5D0-9FD1-56ECC89B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92" y="2128201"/>
            <a:ext cx="4496930" cy="2529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C7A34B-3A18-0482-2F98-67557F5C5BF4}"/>
              </a:ext>
            </a:extLst>
          </p:cNvPr>
          <p:cNvSpPr txBox="1"/>
          <p:nvPr/>
        </p:nvSpPr>
        <p:spPr>
          <a:xfrm>
            <a:off x="8644466" y="4738162"/>
            <a:ext cx="436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Slika7. Zastava EU</a:t>
            </a:r>
          </a:p>
        </p:txBody>
      </p:sp>
    </p:spTree>
    <p:extLst>
      <p:ext uri="{BB962C8B-B14F-4D97-AF65-F5344CB8AC3E}">
        <p14:creationId xmlns:p14="http://schemas.microsoft.com/office/powerpoint/2010/main" xmlns="" val="3446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C2151-1F43-B3FC-D8D3-4F06F568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Hrvatski politički sustav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26E78-AF91-0B20-8F05-FC9FE79B1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Republika Hrvatska je po svom državnom uređenju republika, s demokratski izabranim parlamentom – Hrvatskim saborom kao najvišim predstavničkim tijelom građana, i predsjednikom Republike kao državnim poglavarom.</a:t>
            </a:r>
          </a:p>
          <a:p>
            <a:r>
              <a:rPr lang="hr-HR" dirty="0"/>
              <a:t>U Republici Hrvatskoj državna vlast je organizirana u obliku trodiobe vlasti: </a:t>
            </a:r>
          </a:p>
          <a:p>
            <a:r>
              <a:rPr lang="hr-HR" b="1" dirty="0">
                <a:solidFill>
                  <a:srgbClr val="C00000"/>
                </a:solidFill>
              </a:rPr>
              <a:t>Zakonodavn</a:t>
            </a:r>
            <a:r>
              <a:rPr lang="hr-HR" dirty="0">
                <a:solidFill>
                  <a:srgbClr val="C00000"/>
                </a:solidFill>
              </a:rPr>
              <a:t>a </a:t>
            </a:r>
            <a:r>
              <a:rPr lang="hr-HR" dirty="0"/>
              <a:t>- </a:t>
            </a:r>
            <a:r>
              <a:rPr lang="hr-HR" b="1" dirty="0"/>
              <a:t>Hrvatski sabor -</a:t>
            </a:r>
            <a:r>
              <a:rPr lang="hr-HR" dirty="0"/>
              <a:t> jednodomno tijelo sa 100 do 160 zastupnika  koji se biraju neposrednom tajnim glasovanjem.</a:t>
            </a:r>
          </a:p>
          <a:p>
            <a:r>
              <a:rPr lang="hr-HR" b="1" dirty="0">
                <a:solidFill>
                  <a:srgbClr val="C00000"/>
                </a:solidFill>
              </a:rPr>
              <a:t>izvršna</a:t>
            </a:r>
            <a:r>
              <a:rPr lang="hr-HR" dirty="0"/>
              <a:t> - </a:t>
            </a:r>
            <a:r>
              <a:rPr lang="hr-HR" b="1" dirty="0"/>
              <a:t>Predsjednik Republike -</a:t>
            </a:r>
            <a:r>
              <a:rPr lang="hr-HR" dirty="0"/>
              <a:t> predstavlja i zastupa RH u zemlji i inozemstvu, nadležan je za obranu neovisnosti i teritorijalne cjelovitosti RH i stabilno djelovanje državne vlasti. Bira se na neposrednim izborima tajnim glasovanjem na razdoblje od pet godina. Nitko ne može biti biran više od dva puta.</a:t>
            </a:r>
          </a:p>
          <a:p>
            <a:r>
              <a:rPr lang="hr-HR" dirty="0"/>
              <a:t>             - i </a:t>
            </a:r>
            <a:r>
              <a:rPr lang="hr-HR" b="1" dirty="0"/>
              <a:t>Vlada -</a:t>
            </a:r>
            <a:r>
              <a:rPr lang="hr-HR" dirty="0"/>
              <a:t> predlaže zakone i druge akte Hrvatskom saboru, proračun, provodi vanjsku i unutarnju politiku i dr.</a:t>
            </a:r>
          </a:p>
          <a:p>
            <a:r>
              <a:rPr lang="hr-HR" b="1" dirty="0">
                <a:solidFill>
                  <a:srgbClr val="C00000"/>
                </a:solidFill>
              </a:rPr>
              <a:t>sudska - </a:t>
            </a:r>
            <a:r>
              <a:rPr lang="hr-HR" dirty="0"/>
              <a:t>sudovi: Vrhovni sud RH, prekršajni, općinski, županijski, trgovački i dr.</a:t>
            </a:r>
          </a:p>
          <a:p>
            <a:endParaRPr lang="hr-H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CB0739-A988-72F4-521C-8D4B3D5F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045" y="177800"/>
            <a:ext cx="1050273" cy="1389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263356-F74F-12C6-1F6A-83C9B9A8194B}"/>
              </a:ext>
            </a:extLst>
          </p:cNvPr>
          <p:cNvSpPr txBox="1"/>
          <p:nvPr/>
        </p:nvSpPr>
        <p:spPr>
          <a:xfrm>
            <a:off x="10315045" y="1604724"/>
            <a:ext cx="291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Slika 8. Grb RH </a:t>
            </a:r>
          </a:p>
        </p:txBody>
      </p:sp>
    </p:spTree>
    <p:extLst>
      <p:ext uri="{BB962C8B-B14F-4D97-AF65-F5344CB8AC3E}">
        <p14:creationId xmlns:p14="http://schemas.microsoft.com/office/powerpoint/2010/main" xmlns="" val="40295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{FEE58AEF-08C7-48D2-9361-F678728E3CD7}tf33845126_win32</Template>
  <TotalTime>382</TotalTime>
  <Words>661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1_RetrospectVTI</vt:lpstr>
      <vt:lpstr>Hrvatska   od 1900. do danas</vt:lpstr>
      <vt:lpstr>Hrvatska u Austro-Ugarskoj</vt:lpstr>
      <vt:lpstr>  Kraljevstvo SHS  </vt:lpstr>
      <vt:lpstr>Kraljevina Jugoslavija </vt:lpstr>
      <vt:lpstr> NDH </vt:lpstr>
      <vt:lpstr> SFRJ </vt:lpstr>
      <vt:lpstr> Republika Hrvatska </vt:lpstr>
      <vt:lpstr> Hrvatska u EU </vt:lpstr>
      <vt:lpstr>Hrvatski politički sustav</vt:lpstr>
      <vt:lpstr>Jedinice lokalne samouprave</vt:lpstr>
      <vt:lpstr>Izvori</vt:lpstr>
      <vt:lpstr>Luka Šustić, 7.a Osnovna škola Bartola Kašića Vinkovci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  od 1867. do danas</dc:title>
  <dc:creator>Gabrijela</dc:creator>
  <cp:lastModifiedBy>Marin Marsic</cp:lastModifiedBy>
  <cp:revision>7</cp:revision>
  <dcterms:created xsi:type="dcterms:W3CDTF">2023-01-07T16:59:38Z</dcterms:created>
  <dcterms:modified xsi:type="dcterms:W3CDTF">2023-01-15T14:53:29Z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