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A247-7DED-431E-B187-24EC97D19DED}" type="datetimeFigureOut">
              <a:rPr lang="hr-HR" smtClean="0"/>
              <a:pPr/>
              <a:t>15.1.2023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0782-847E-4BD0-9EDD-5BAE06EAE8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81955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A247-7DED-431E-B187-24EC97D19DED}" type="datetimeFigureOut">
              <a:rPr lang="hr-HR" smtClean="0"/>
              <a:pPr/>
              <a:t>15.1.2023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0782-847E-4BD0-9EDD-5BAE06EAE8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935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A247-7DED-431E-B187-24EC97D19DED}" type="datetimeFigureOut">
              <a:rPr lang="hr-HR" smtClean="0"/>
              <a:pPr/>
              <a:t>15.1.2023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0782-847E-4BD0-9EDD-5BAE06EAE8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2793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A247-7DED-431E-B187-24EC97D19DED}" type="datetimeFigureOut">
              <a:rPr lang="hr-HR" smtClean="0"/>
              <a:pPr/>
              <a:t>15.1.2023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0782-847E-4BD0-9EDD-5BAE06EAE8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4985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A247-7DED-431E-B187-24EC97D19DED}" type="datetimeFigureOut">
              <a:rPr lang="hr-HR" smtClean="0"/>
              <a:pPr/>
              <a:t>15.1.2023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0782-847E-4BD0-9EDD-5BAE06EAE8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2737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A247-7DED-431E-B187-24EC97D19DED}" type="datetimeFigureOut">
              <a:rPr lang="hr-HR" smtClean="0"/>
              <a:pPr/>
              <a:t>15.1.2023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0782-847E-4BD0-9EDD-5BAE06EAE8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8950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A247-7DED-431E-B187-24EC97D19DED}" type="datetimeFigureOut">
              <a:rPr lang="hr-HR" smtClean="0"/>
              <a:pPr/>
              <a:t>15.1.2023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0782-847E-4BD0-9EDD-5BAE06EAE8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739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A247-7DED-431E-B187-24EC97D19DED}" type="datetimeFigureOut">
              <a:rPr lang="hr-HR" smtClean="0"/>
              <a:pPr/>
              <a:t>15.1.2023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0782-847E-4BD0-9EDD-5BAE06EAE8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5980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A247-7DED-431E-B187-24EC97D19DED}" type="datetimeFigureOut">
              <a:rPr lang="hr-HR" smtClean="0"/>
              <a:pPr/>
              <a:t>15.1.2023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0782-847E-4BD0-9EDD-5BAE06EAE8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9455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A247-7DED-431E-B187-24EC97D19DED}" type="datetimeFigureOut">
              <a:rPr lang="hr-HR" smtClean="0"/>
              <a:pPr/>
              <a:t>15.1.2023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0782-847E-4BD0-9EDD-5BAE06EAE8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1661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A8AA247-7DED-431E-B187-24EC97D19DED}" type="datetimeFigureOut">
              <a:rPr lang="hr-HR" smtClean="0"/>
              <a:pPr/>
              <a:t>15.1.2023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0782-847E-4BD0-9EDD-5BAE06EAE8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609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A8AA247-7DED-431E-B187-24EC97D19DED}" type="datetimeFigureOut">
              <a:rPr lang="hr-HR" smtClean="0"/>
              <a:pPr/>
              <a:t>15.1.2023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EFC0782-847E-4BD0-9EDD-5BAE06EAE8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9381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43E19-E151-0820-7F48-6E6681807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2800" y="1498600"/>
            <a:ext cx="8039100" cy="1308100"/>
          </a:xfrm>
        </p:spPr>
        <p:txBody>
          <a:bodyPr>
            <a:normAutofit fontScale="90000"/>
          </a:bodyPr>
          <a:lstStyle/>
          <a:p>
            <a:r>
              <a:rPr lang="hr-HR" sz="5400" dirty="0"/>
              <a:t>Hrvatska od 1900. do sada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635094-1496-EB7E-9595-46C13FA72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1" y="5918200"/>
            <a:ext cx="1701800" cy="9398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>
                    <a:lumMod val="95000"/>
                    <a:lumOff val="5000"/>
                  </a:schemeClr>
                </a:solidFill>
              </a:rPr>
              <a:t>Sara Matijević 7.b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C5BDCF-F9AF-DAE8-C05A-62DA6500A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218" y="2849854"/>
            <a:ext cx="7611294" cy="3665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" y="292100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OŠ Bartola Kašića</a:t>
            </a:r>
            <a:br>
              <a:rPr lang="hr-HR" dirty="0" smtClean="0"/>
            </a:br>
            <a:r>
              <a:rPr lang="hr-HR" dirty="0" smtClean="0"/>
              <a:t>Erasmus+ projekt How Roman are you?</a:t>
            </a:r>
            <a:endParaRPr lang="hr-HR" dirty="0"/>
          </a:p>
        </p:txBody>
      </p:sp>
      <p:pic>
        <p:nvPicPr>
          <p:cNvPr id="6" name="Picture 5" descr="C:\Documents and Settings\Marin\My Documents\ZASTAVE i LOGO, SCC, W.A.T.E.R\DISCLAIMER, LOGO, AMPEU\eu_flag_co_funded_pos_rgb_righ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2887" y="5588000"/>
            <a:ext cx="36687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Marin\My Documents\ROMAN , logo, 2 banera\logo erasmus_p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5100" y="242887"/>
            <a:ext cx="1484312" cy="1370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809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90400-6038-1F90-58E4-72A075BF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39" y="414277"/>
            <a:ext cx="7729728" cy="1188720"/>
          </a:xfrm>
        </p:spPr>
        <p:txBody>
          <a:bodyPr/>
          <a:lstStyle/>
          <a:p>
            <a:r>
              <a:rPr lang="hr-HR" dirty="0"/>
              <a:t>Hrvatska-demokracija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669699-6EF4-8289-25D5-D60DA241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39" y="2032986"/>
            <a:ext cx="7338991" cy="41547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demokracija=vladavina naroda-društveno politički proces u R. Hrvatskoj, nakon raspada Jugoslavije slijedi prijelaz na parlamentarnu demokraciju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u RH je polupredsjednički sustav vlasti-izvršnu vlas dijele Vlada RH i predsjednik RH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dioba (trodioba) vlasti u RH je izvršna (Vlada i predsjednik), zakonodavna (sabor RH) i sudbena (sudovi)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1AF371-5689-E751-2B85-17F2A4619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1531" y="1926454"/>
            <a:ext cx="4397406" cy="3173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155B93-3354-B19F-9DC6-7F96F2D60578}"/>
              </a:ext>
            </a:extLst>
          </p:cNvPr>
          <p:cNvSpPr txBox="1"/>
          <p:nvPr/>
        </p:nvSpPr>
        <p:spPr>
          <a:xfrm>
            <a:off x="7581530" y="5089690"/>
            <a:ext cx="1546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Trodioba vlasti</a:t>
            </a:r>
          </a:p>
        </p:txBody>
      </p:sp>
    </p:spTree>
    <p:extLst>
      <p:ext uri="{BB962C8B-B14F-4D97-AF65-F5344CB8AC3E}">
        <p14:creationId xmlns:p14="http://schemas.microsoft.com/office/powerpoint/2010/main" xmlns="" val="276443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A605337D-425A-8882-7B0D-BE14D660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7301"/>
            <a:ext cx="7729728" cy="1188720"/>
          </a:xfrm>
        </p:spPr>
        <p:txBody>
          <a:bodyPr/>
          <a:lstStyle/>
          <a:p>
            <a:r>
              <a:rPr lang="hr-HR" dirty="0"/>
              <a:t>Kako biramo tijela vlasti?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3FD9A94F-58FF-6300-7C5F-03A31CD06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1811045"/>
            <a:ext cx="11301274" cy="4669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Tijela vlasti: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1. Hrvatski sabor-predstavničko tijelo građana i nositelj zakonodavne vlasti, zastupnici se biraju na izborima neposrednim tajnim glasanjem, na mandat od 4.god.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2.Vlada RH-izvršno tijelo-čine ju predsjednik (premijer), potpredsjednici i ministri</a:t>
            </a:r>
          </a:p>
          <a:p>
            <a:pPr marL="0" indent="0">
              <a:buNone/>
            </a:pPr>
            <a:r>
              <a:rPr lang="hr-HR" sz="2400" dirty="0"/>
              <a:t>  -nakon izbora zastupnika za Hrvatski sabor, predsjednik Republike Hrvatske daje mandat   za sastavljanje vlade onome tko dobije najviše mjesta u Saboru (mandatar), koji sastavlja Vladu RH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3.Sudovi-nositelji sudbene vlasti, suci za svaki sud biraju se drugačije, npr. suce Ustavnog suda bira Hrvatski sabor</a:t>
            </a:r>
          </a:p>
          <a:p>
            <a:pPr marL="0" indent="0">
              <a:buNone/>
            </a:pPr>
            <a:r>
              <a:rPr lang="hr-HR" sz="2400" dirty="0"/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32435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ABAC03-F669-6410-F46D-B9FED466D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390618"/>
            <a:ext cx="4989251" cy="62321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Hrvatska se sastoji od županija (20+1)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Županija je jedinica regionalna samouprave, a gradovi (128) i općine (428) su jedinice regionalne uprave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Članovi tijela županije, gradova i</a:t>
            </a:r>
          </a:p>
          <a:p>
            <a:pPr marL="0" indent="0">
              <a:buNone/>
            </a:pPr>
            <a:r>
              <a:rPr lang="hr-HR" sz="2400" dirty="0"/>
              <a:t> općina biraju se na lokalnim izborima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8397B8-3529-A522-E8D9-08E613B67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1911" y="745725"/>
            <a:ext cx="6045324" cy="57216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E03180-9EBE-C429-4F3B-1A5A2FA4AA64}"/>
              </a:ext>
            </a:extLst>
          </p:cNvPr>
          <p:cNvSpPr txBox="1"/>
          <p:nvPr/>
        </p:nvSpPr>
        <p:spPr>
          <a:xfrm>
            <a:off x="5669873" y="6364380"/>
            <a:ext cx="160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Karta županija</a:t>
            </a:r>
          </a:p>
        </p:txBody>
      </p:sp>
    </p:spTree>
    <p:extLst>
      <p:ext uri="{BB962C8B-B14F-4D97-AF65-F5344CB8AC3E}">
        <p14:creationId xmlns:p14="http://schemas.microsoft.com/office/powerpoint/2010/main" xmlns="" val="187573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A6633-9321-11AA-CA29-2AF6FBBD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16" y="1044591"/>
            <a:ext cx="7729728" cy="1188720"/>
          </a:xfrm>
        </p:spPr>
        <p:txBody>
          <a:bodyPr/>
          <a:lstStyle/>
          <a:p>
            <a:r>
              <a:rPr lang="hr-HR" dirty="0"/>
              <a:t>Habsburška monarhija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BF5C74-F2D9-4A75-0E0F-ABE68679E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647949"/>
            <a:ext cx="7046649" cy="40546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Hrvatska nakon smrti ugarsko-hrvatskog kralja Vladislava II. u </a:t>
            </a:r>
            <a:r>
              <a:rPr lang="hr-HR" sz="2400" dirty="0" err="1"/>
              <a:t>Mohačkoj</a:t>
            </a:r>
            <a:r>
              <a:rPr lang="hr-HR" sz="2400" dirty="0"/>
              <a:t> bitki 1526.god. dolazi pod vlast obitelji Habsburg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nakon bitke habsburgovci naseljavaju njegove zemlje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1804.god. Franjo I. Habsburški proglasio se carem Austrije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1806.god. ukinuto Sveto Rimsko Carstvo, Habsburgovci slabe veze s Njemačkim državicama-nastaje Austrijsko carstvo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181A44-5A71-BEE5-3196-B96A76BFCA85}"/>
              </a:ext>
            </a:extLst>
          </p:cNvPr>
          <p:cNvSpPr txBox="1"/>
          <p:nvPr/>
        </p:nvSpPr>
        <p:spPr>
          <a:xfrm flipH="1">
            <a:off x="10050853" y="6211669"/>
            <a:ext cx="235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Države u Habsburškoj monarhiji</a:t>
            </a:r>
          </a:p>
        </p:txBody>
      </p:sp>
    </p:spTree>
    <p:extLst>
      <p:ext uri="{BB962C8B-B14F-4D97-AF65-F5344CB8AC3E}">
        <p14:creationId xmlns:p14="http://schemas.microsoft.com/office/powerpoint/2010/main" xmlns="" val="369173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35370A-9055-C9B4-912D-14ACB22CD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monarhiju potresa nezadovoljstvo Mađara i narodi koji su usvojili revoluciju 1840-ih god.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Habsburška je monarhija primorana na kompromis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1867.god.- potpisana Austro-Ugarska nagodba-dvojna monarhija </a:t>
            </a:r>
          </a:p>
          <a:p>
            <a:pPr marL="0" indent="0">
              <a:buNone/>
            </a:pPr>
            <a:r>
              <a:rPr lang="hr-HR" sz="2400" dirty="0"/>
              <a:t>           -Austrija i Ugarska-dvije države        vezane samo osobom vladara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Ugarski dio monarhije-zemlje krune sv. Stjepana-sastojalo se od 71 županije, 8 hrvatskih(Varaždin, Bjelovar, Lika-Krbava, Modruš-Rijeka, Zagreb, Slavonska Požega, Osijek, Vukovar)</a:t>
            </a:r>
          </a:p>
          <a:p>
            <a:pPr marL="0" indent="0">
              <a:buNone/>
            </a:pPr>
            <a:r>
              <a:rPr lang="hr-HR" sz="2400" dirty="0"/>
              <a:t>                                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6C1B8BCE-7279-44CB-1DB9-E3BE7AEFB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F6A386-2BCE-BC7A-AA33-AD8930996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510" y="804672"/>
            <a:ext cx="4962411" cy="4939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F48CD1-4E18-43AD-9FA7-2D4469651B3B}"/>
              </a:ext>
            </a:extLst>
          </p:cNvPr>
          <p:cNvSpPr txBox="1"/>
          <p:nvPr/>
        </p:nvSpPr>
        <p:spPr>
          <a:xfrm>
            <a:off x="493510" y="5831570"/>
            <a:ext cx="163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Marija Terezija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D61A57-B71D-E6EF-1088-CE85F19DF9E2}"/>
              </a:ext>
            </a:extLst>
          </p:cNvPr>
          <p:cNvSpPr txBox="1"/>
          <p:nvPr/>
        </p:nvSpPr>
        <p:spPr>
          <a:xfrm>
            <a:off x="417249" y="6288518"/>
            <a:ext cx="391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-jedina žena na Habsburškom prijestolju</a:t>
            </a:r>
          </a:p>
        </p:txBody>
      </p:sp>
    </p:spTree>
    <p:extLst>
      <p:ext uri="{BB962C8B-B14F-4D97-AF65-F5344CB8AC3E}">
        <p14:creationId xmlns:p14="http://schemas.microsoft.com/office/powerpoint/2010/main" xmlns="" val="99517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E2FCF7-7AC5-C2C4-65A1-00193359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Kraljevina SHS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90AEA6-112E-2832-6CC1-4B09D3206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547892"/>
            <a:ext cx="3992111" cy="397357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osnovana 29. listopada 1918.god. država Srba, Hrvata i Slovenaca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vođenje politike preuzima Narodno vijeće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cilj: ujedinjenje s Kraljevinom Srbijom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veći dio političara koje je vodio čelnik Hrvatsko-srpske koalicije-Svetozarom Pribičevićem-žele što hitnije ujedinjenje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AD0215-A539-493D-E433-CF2640067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6349" y="2450237"/>
            <a:ext cx="4191000" cy="3714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9ED6B9-5761-0E01-D93E-E45774F885BA}"/>
              </a:ext>
            </a:extLst>
          </p:cNvPr>
          <p:cNvSpPr txBox="1"/>
          <p:nvPr/>
        </p:nvSpPr>
        <p:spPr>
          <a:xfrm>
            <a:off x="6329899" y="6164987"/>
            <a:ext cx="154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Kraljevina SHS</a:t>
            </a:r>
          </a:p>
        </p:txBody>
      </p:sp>
    </p:spTree>
    <p:extLst>
      <p:ext uri="{BB962C8B-B14F-4D97-AF65-F5344CB8AC3E}">
        <p14:creationId xmlns:p14="http://schemas.microsoft.com/office/powerpoint/2010/main" xmlns="" val="390975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55D8D0-E294-C398-F08D-19BF7F5C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266330"/>
            <a:ext cx="7386222" cy="63475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Talijani počinju zauzimati dijelove istočne Jadranske obale, Istru i neke Slovenske krajeve-pogoršava se položaj Države SHS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23. studeni-sastaje se središnji odbor Narodnog vijeća-traže ujedinjenje i što hitniji dolazak srpskih snaga da zaustave Talijane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većina se ljudi složilo da pošalju poruku u Beograd, neki su bili protiv toga zato što nisu utvrdili položaj Hrvatske u novoj državi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26. studeni-središnji se odbor ponovno sastaje, razgovaraju o putu u Beograd-Pribičević odlučuje da će otići u Beograd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Kraljevina SHS ustrojena je kao unitaristička država, njome vlada velikosrpska oligarhija, na čelu dinastijom Karađorđević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D5D3F5-C5DD-F5BE-F89E-A9F97E40A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0206" y="266330"/>
            <a:ext cx="4441794" cy="5952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008336-32FA-C696-BB13-4BDCDD4C8059}"/>
              </a:ext>
            </a:extLst>
          </p:cNvPr>
          <p:cNvSpPr txBox="1"/>
          <p:nvPr/>
        </p:nvSpPr>
        <p:spPr>
          <a:xfrm>
            <a:off x="7690980" y="6218808"/>
            <a:ext cx="154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Kraljevina SHS</a:t>
            </a:r>
          </a:p>
        </p:txBody>
      </p:sp>
    </p:spTree>
    <p:extLst>
      <p:ext uri="{BB962C8B-B14F-4D97-AF65-F5344CB8AC3E}">
        <p14:creationId xmlns:p14="http://schemas.microsoft.com/office/powerpoint/2010/main" xmlns="" val="209296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189ABB-3612-6017-CAF0-FF0B9038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26" y="325500"/>
            <a:ext cx="7729728" cy="1188720"/>
          </a:xfrm>
        </p:spPr>
        <p:txBody>
          <a:bodyPr/>
          <a:lstStyle/>
          <a:p>
            <a:r>
              <a:rPr lang="hr-HR" dirty="0"/>
              <a:t>NDH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258F9-6507-B060-ED77-2708F6798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81" y="1931079"/>
            <a:ext cx="6300305" cy="4505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Nezavisna Država Hrvatska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postojala je tijekom II. svjetskog rata-nastaje tijekom Travanjskog rata 10. travnja 1941.god.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postojala je na području današnje Hrvatske, BiH i dijela današnje Srbije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politički je ovisila o odlukama Njemačke i Italije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nestaje nakon vojnog poraza Njemačke u svibnju 1945.god.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187688-3F91-BA5F-0F77-EF007AF3C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2539" y="1931079"/>
            <a:ext cx="4853311" cy="4505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A22EBD-7280-265F-14A9-0D8EAC741AAE}"/>
              </a:ext>
            </a:extLst>
          </p:cNvPr>
          <p:cNvSpPr txBox="1"/>
          <p:nvPr/>
        </p:nvSpPr>
        <p:spPr>
          <a:xfrm>
            <a:off x="6782539" y="6347834"/>
            <a:ext cx="128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Karta NDH</a:t>
            </a:r>
          </a:p>
        </p:txBody>
      </p:sp>
    </p:spTree>
    <p:extLst>
      <p:ext uri="{BB962C8B-B14F-4D97-AF65-F5344CB8AC3E}">
        <p14:creationId xmlns:p14="http://schemas.microsoft.com/office/powerpoint/2010/main" xmlns="" val="401262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BB6484-9D65-1769-B568-922E5DDB1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Italija je ugostila i pomogla s vojnom obukom ustaša protiv Jugoslavije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15. svibnja NDH postaje monarhija, ali prestala postojati nakon kapitulacije Italije 1943.god.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1941.god. u razdoblju od svibnja do listopada određene su nove granice države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Ustaše su željeli „čistu” državu pa su tako počeli progoniti i ubijati Srbe, poslije toga Židove i Rome koji su bili zatvarani po logorima</a:t>
            </a:r>
          </a:p>
          <a:p>
            <a:endParaRPr lang="hr-HR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DF4720-04CE-C662-E7EC-408B681429F4}"/>
              </a:ext>
            </a:extLst>
          </p:cNvPr>
          <p:cNvSpPr txBox="1"/>
          <p:nvPr/>
        </p:nvSpPr>
        <p:spPr>
          <a:xfrm>
            <a:off x="4353058" y="4485643"/>
            <a:ext cx="14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Zastava NDH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C64692-5CB6-0ABE-05CE-B0FF33AF1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32" y="1484775"/>
            <a:ext cx="4137026" cy="326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09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836D0-B1C8-5A1F-D87C-99F0D134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16" y="707239"/>
            <a:ext cx="7729728" cy="1188720"/>
          </a:xfrm>
        </p:spPr>
        <p:txBody>
          <a:bodyPr/>
          <a:lstStyle/>
          <a:p>
            <a:r>
              <a:rPr lang="hr-HR" dirty="0"/>
              <a:t>Jugoslavija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8A99DC-3AA7-F977-438A-CEE91084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15" y="2389470"/>
            <a:ext cx="7028273" cy="42442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nakon Kraljevine SHS proglašena je 3.10.1929.god. kraljevina Jugoslavija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kraljevina je prestala postojati 1941.god., onda je obnovljena u Demokratska Federativna Jugoslavija 1945.god.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Federativna Narodna Republika Jugoslavija(FNRJ) 1945.god.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Socijalistička Federativna Republika Jugoslavija(SFRJ) 1963.god.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Josip Broz Tito-predsjednik SFRJ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479FAC-DD88-5EC9-FF59-44D6E7A70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4851" y="68047"/>
            <a:ext cx="3975413" cy="3109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F179EE-AED4-8656-8CA1-5875C5FFE801}"/>
              </a:ext>
            </a:extLst>
          </p:cNvPr>
          <p:cNvSpPr txBox="1"/>
          <p:nvPr/>
        </p:nvSpPr>
        <p:spPr>
          <a:xfrm>
            <a:off x="8061007" y="3177318"/>
            <a:ext cx="110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Jugoslavija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E81B8D-EA76-F87B-C1DC-2068A1C48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9080" y="3680683"/>
            <a:ext cx="2558878" cy="30660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6A5533-C409-95E4-33F3-A658BA70F553}"/>
              </a:ext>
            </a:extLst>
          </p:cNvPr>
          <p:cNvSpPr txBox="1"/>
          <p:nvPr/>
        </p:nvSpPr>
        <p:spPr>
          <a:xfrm>
            <a:off x="10027958" y="6420621"/>
            <a:ext cx="155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Josip Broz Tito</a:t>
            </a:r>
          </a:p>
        </p:txBody>
      </p:sp>
    </p:spTree>
    <p:extLst>
      <p:ext uri="{BB962C8B-B14F-4D97-AF65-F5344CB8AC3E}">
        <p14:creationId xmlns:p14="http://schemas.microsoft.com/office/powerpoint/2010/main" xmlns="" val="246894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DFC595-EE8A-905E-3862-C4104DE21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Hrvatski je narod bio na rubu revolta, a odgovor je bio progon, zatvaranje i ubojstvo Hrvata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tadašnji Srpski kralj uvodi geslo „Jedan narod, jedan kralj, jedna država”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uveden je pojam Jugoslavenstva-cilj: utopiti sve narode u jednu Jugoslavensku naciju pod vodstvom Srbije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Države Jugoslavije bile su zatvor za Hrvate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ta se država raspala 1991.god. u brutalnoj agresiji protiv Hrvatske, a kasnije BiH i Kosova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5F5BB02-D9F3-A0ED-33AB-52E4D9A7D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BAEC53-57C6-486E-8526-A5194B433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55" y="1293366"/>
            <a:ext cx="5814874" cy="4271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B127-26AC-F8B7-E986-0C0D4F05C2A9}"/>
              </a:ext>
            </a:extLst>
          </p:cNvPr>
          <p:cNvSpPr txBox="1"/>
          <p:nvPr/>
        </p:nvSpPr>
        <p:spPr>
          <a:xfrm>
            <a:off x="43367" y="5564634"/>
            <a:ext cx="18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Države Jugoslavije</a:t>
            </a:r>
          </a:p>
        </p:txBody>
      </p:sp>
    </p:spTree>
    <p:extLst>
      <p:ext uri="{BB962C8B-B14F-4D97-AF65-F5344CB8AC3E}">
        <p14:creationId xmlns:p14="http://schemas.microsoft.com/office/powerpoint/2010/main" xmlns="" val="128897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251</TotalTime>
  <Words>713</Words>
  <Application>Microsoft Office PowerPoint</Application>
  <PresentationFormat>Custom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Parcel</vt:lpstr>
      <vt:lpstr>Hrvatska od 1900. do sada</vt:lpstr>
      <vt:lpstr>Habsburška monarhija</vt:lpstr>
      <vt:lpstr>Slide 3</vt:lpstr>
      <vt:lpstr>Kraljevina SHS</vt:lpstr>
      <vt:lpstr>Slide 5</vt:lpstr>
      <vt:lpstr>NDH</vt:lpstr>
      <vt:lpstr>Slide 7</vt:lpstr>
      <vt:lpstr>Jugoslavija</vt:lpstr>
      <vt:lpstr>Slide 9</vt:lpstr>
      <vt:lpstr>Hrvatska-demokracija</vt:lpstr>
      <vt:lpstr>Kako biramo tijela vlasti?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Matijevic</dc:creator>
  <cp:lastModifiedBy>Marin Marsic</cp:lastModifiedBy>
  <cp:revision>5</cp:revision>
  <dcterms:created xsi:type="dcterms:W3CDTF">2023-01-04T14:48:16Z</dcterms:created>
  <dcterms:modified xsi:type="dcterms:W3CDTF">2023-01-15T14:56:55Z</dcterms:modified>
</cp:coreProperties>
</file>