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5" r:id="rId7"/>
    <p:sldId id="262" r:id="rId8"/>
    <p:sldId id="264" r:id="rId9"/>
    <p:sldId id="284" r:id="rId10"/>
    <p:sldId id="263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58" r:id="rId28"/>
    <p:sldId id="281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3168477-CC1A-4AAE-B079-99B96A256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B280A5C5-5D7C-4669-A495-B51CF042E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6506B7AE-68A3-4AFB-9E4F-76B7D6C0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9FDA0293-777F-41CE-8EE5-815B4BAE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CBAFB-F8F6-4B58-8F3E-1E9B2FF1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63053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0CA88EB-715D-49FC-93D9-0CF81DAF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4B743B20-0C35-4FE0-87D1-30674F9DF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36AD1AA-E94D-4724-9146-5245A884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B927F0B-56DB-4EA4-8200-47844C1F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D627508-FD11-4405-8022-BCCFD14E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0240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7C130769-823A-4F9A-982E-0296DAF07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8C5A83C4-FDAA-4A24-819A-F2E50500A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BD030753-2DD3-45F2-BBF2-F37D0414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01DA5B3-90E4-4C6D-8323-9448AD45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01FDACAA-3983-4BD2-A095-D1680835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21605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CA5E6C7-6FA7-4DEA-9F76-C726F899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0532EAD-F3BC-4E97-9941-31A9FF11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65A79F6C-65A6-424D-B46B-6C7FB12D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F78F3E3-F6E5-4054-A58F-3F6D719F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57CEDB17-65D6-4239-95F8-862A3B8C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92348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F6C12C1-B659-4C6A-B949-66ED2018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8D47F5CE-5BBA-43F5-8D4F-CBA684412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C5E2B26F-2DE6-41F6-97BF-91C42FE9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9573F94B-190B-4ABE-B899-34DA53EB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69CB3B0C-9CEE-4E6F-93BB-0CEF4D22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0944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464F2AA-6925-427E-9625-BF141557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23DD3BB-428A-4FE7-B19A-C7F65E4E0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4C12337-C5F7-498F-B22A-A0CBD8937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8624E345-05C8-473C-88A1-96721E58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3C2C23C3-F5B6-4F6A-8511-C4771A2D1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57EFBE49-65A5-4099-B8A8-F4DC8927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60009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F428088-4CF8-4A82-A886-EE8BE9E4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D9905239-D6DB-4C60-94BB-B617DF119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CC25FA0-8D32-47AB-8A28-7620E5B30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6CC5AAC2-E45F-406C-846C-164E2A8D9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690BE185-A9F5-49D8-B82B-FABC1AB84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DD52E561-3545-4750-88ED-010C2635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877D9E65-4E68-45B6-A6E9-FF79521D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374F6C4A-9C18-4F52-9FC9-402A648C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6129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293EA53-F9DE-4C8F-8F24-733DECF0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F73BB0C7-BC68-4CAE-9724-38108D1C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2747E6E9-123D-4248-8CB3-330D1E5A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FBDD334F-C43C-4697-95B0-37D79871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36893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A3B0CE96-8AA5-4874-9714-348AEC56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2BAFAA82-06A9-4E90-AF18-B3F1A187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DAB20972-E3A2-4CE5-BBAE-76E14B78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95955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5D67147-6AF2-43DA-B0D7-48399E51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04982D4-E970-41E2-8349-6678476D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FD001B42-B887-46CD-A414-603ADA417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68D0ACAC-BBFC-4DA9-8F88-07BBB027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0635C1AC-06EC-4922-BD10-16BB08FD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0F3AA3DB-E9BD-4CF7-8AF8-0BECE52B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88246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95EA572-A6C5-4A8A-987D-BF7E633E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8011D046-2787-425C-9322-BF279A8D7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9990677A-879E-42A2-BC37-D42718BBA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2640BD2-D29F-4C2F-82E6-CFFCDE3F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3D9F989C-9742-404E-96BE-8C64F60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15087B35-532A-4834-96F6-B57B36D6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71771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94DD7E80-0336-4080-84E9-7B964348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184462C-DA7F-44CF-88CA-2BEAD11F0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C86D68A-00DC-4226-BE48-4ECFC7E01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0E2BD-CF99-4851-A463-446623BAEBCD}" type="datetimeFigureOut">
              <a:rPr lang="hr-HR" smtClean="0"/>
              <a:pPr/>
              <a:t>9.2.2021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0505BCC-C18F-40B0-ACB5-B93C6A03A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277FE99-0F50-4846-BD7C-6E47F9D43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7548D-95FE-4B81-ABB0-CE03ADE5FB3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881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matija+antun+reljkovi%C4%87&amp;source=lnms&amp;tbm=isch&amp;sa=X&amp;ved=2ahUKEwjx9djCmdruAhXDpIsKHccFD7YQ_AUoAXoECAUQAw&amp;biw=1366&amp;bih=609" TargetMode="External"/><Relationship Id="rId7" Type="http://schemas.openxmlformats.org/officeDocument/2006/relationships/hyperlink" Target="https://www.google.com/search?q=nada+suboti%C4%87&amp;source=lnms&amp;tbm=isch&amp;sa=X&amp;ved=2ahUKEwjF36ivvtruAhUSxYsKHYvdAmcQ_AUoAXoECAcQAw&amp;biw=1366&amp;bih=657" TargetMode="External"/><Relationship Id="rId2" Type="http://schemas.openxmlformats.org/officeDocument/2006/relationships/hyperlink" Target="https://www.google.com/search?q=vinkova%C4%8Dki+list&amp;source=lnms&amp;tbm=isch&amp;sa=X&amp;ved=2ahUKEwjm9bvlkdruAhVxhosKHZfAD7YQ_AUoAXoECAUQAw&amp;biw=1366&amp;bih=60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search?q=vanja+drach&amp;source=lnms&amp;tbm=isch&amp;sa=X&amp;ved=2ahUKEwjrtsjtvdruAhVjoosKHVwiCLUQ_AUoAXoECAsQAw&amp;biw=1366&amp;bih=609" TargetMode="External"/><Relationship Id="rId5" Type="http://schemas.openxmlformats.org/officeDocument/2006/relationships/hyperlink" Target="https://www.google.com/search?q=vanja+radau%C5%A1&amp;source=lnms&amp;tbm=isch&amp;sa=X&amp;ved=2ahUKEwie9ePqndruAhWFuIsKHQaIALUQ_AUoAXoECAgQAw&amp;biw=1366&amp;bih=609" TargetMode="External"/><Relationship Id="rId4" Type="http://schemas.openxmlformats.org/officeDocument/2006/relationships/hyperlink" Target="https://www.google.com/search?q=ivan+i+josip+kozarac+bra%C4%87a&amp;source=lnms&amp;tbm=isch&amp;sa=X&amp;ved=2ahUKEwi-6bTWmtruAhXPiIsKHeRsDrUQ_AUoAXoECAgQAw&amp;biw=1366&amp;bih=609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ovijest.hr/drustvo/narodi/turci-ili-osmanlije-koja-je-razlika/" TargetMode="External"/><Relationship Id="rId2" Type="http://schemas.openxmlformats.org/officeDocument/2006/relationships/hyperlink" Target="https://www.google.com/search?q=vinkova%C4%8Dke+jeseni&amp;source=lnms&amp;tbm=isch&amp;sa=X&amp;ved=2ahUKEwjYruyav9ruAhXGl4sKHdFdD60Q_AUoAXoECAsQAw&amp;biw=1366&amp;bih=657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04E5AC-4EE8-4B25-9569-12D888AEB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408" y="3467100"/>
            <a:ext cx="5593591" cy="218440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latin typeface="Berlin Sans FB" panose="020E0602020502020306" pitchFamily="34" charset="0"/>
              </a:rPr>
              <a:t>The oldest </a:t>
            </a:r>
            <a:r>
              <a:rPr lang="hr-HR" sz="4800" dirty="0">
                <a:latin typeface="Berlin Sans FB" panose="020E0602020502020306" pitchFamily="34" charset="0"/>
              </a:rPr>
              <a:t>town </a:t>
            </a:r>
            <a:r>
              <a:rPr lang="en-US" sz="4800" dirty="0" smtClean="0">
                <a:latin typeface="Berlin Sans FB" panose="020E0602020502020306" pitchFamily="34" charset="0"/>
              </a:rPr>
              <a:t>in Europe</a:t>
            </a:r>
            <a:r>
              <a:rPr lang="hr-HR" sz="4800" dirty="0" smtClean="0">
                <a:latin typeface="Berlin Sans FB" panose="020E0602020502020306" pitchFamily="34" charset="0"/>
              </a:rPr>
              <a:t> </a:t>
            </a:r>
            <a:r>
              <a:rPr lang="hr-HR" sz="4800" dirty="0">
                <a:latin typeface="+mn-lt"/>
              </a:rPr>
              <a:t>– </a:t>
            </a:r>
            <a:r>
              <a:rPr lang="hr-HR" sz="4800" dirty="0">
                <a:latin typeface="Berlin Sans FB" panose="020E0602020502020306" pitchFamily="34" charset="0"/>
              </a:rPr>
              <a:t>VINKOVCI</a:t>
            </a:r>
          </a:p>
        </p:txBody>
      </p:sp>
      <p:sp>
        <p:nvSpPr>
          <p:cNvPr id="32" name="Freeform: Shape 27">
            <a:extLst>
              <a:ext uri="{FF2B5EF4-FFF2-40B4-BE49-F238E27FC236}">
                <a16:creationId xmlns=""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8BC20ABE-AF97-4DF0-B0AF-6CB1EB40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964" r="5557" b="1"/>
          <a:stretch/>
        </p:blipFill>
        <p:spPr>
          <a:xfrm>
            <a:off x="1524001" y="2172394"/>
            <a:ext cx="4178299" cy="407693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508000" y="342900"/>
            <a:ext cx="402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Osnovna škola Bartola Kašića</a:t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>Vinkovci</a:t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dirty="0" smtClean="0">
                <a:solidFill>
                  <a:schemeClr val="bg1"/>
                </a:solidFill>
              </a:rPr>
              <a:t>Erasmus+ project 2020-2022</a:t>
            </a:r>
            <a:br>
              <a:rPr lang="hr-HR" dirty="0" smtClean="0">
                <a:solidFill>
                  <a:schemeClr val="bg1"/>
                </a:solidFill>
              </a:rPr>
            </a:br>
            <a:r>
              <a:rPr lang="hr-HR" b="1" dirty="0" smtClean="0">
                <a:solidFill>
                  <a:schemeClr val="bg1"/>
                </a:solidFill>
              </a:rPr>
              <a:t>How Roman are you?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C:\Documents and Settings\Marin\My Documents\ZASTAVE i LOGO, SCC, W.A.T.E.R\DISCLAIMER, LOGO, AMPEU\eu_flag_co_funded_pos_rgb_righ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406400"/>
            <a:ext cx="3771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Marin\My Documents\ZASTAVE i LOGO, SCC, W.A.T.E.R\ROMAN,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0766" y="392113"/>
            <a:ext cx="1109897" cy="1106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789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BF452F5D-CB01-4F96-A0A4-0981F6932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7" y="3239171"/>
            <a:ext cx="6790870" cy="318857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6F698110-0FE4-4A96-8AD1-A1315C74106B}"/>
              </a:ext>
            </a:extLst>
          </p:cNvPr>
          <p:cNvSpPr txBox="1"/>
          <p:nvPr/>
        </p:nvSpPr>
        <p:spPr>
          <a:xfrm>
            <a:off x="7602583" y="2351314"/>
            <a:ext cx="4591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Two Roman emperors, Valens and Valentinian I, were born in </a:t>
            </a:r>
            <a:r>
              <a:rPr lang="en-US" i="1" dirty="0" err="1"/>
              <a:t>Vinkovci</a:t>
            </a:r>
            <a:r>
              <a:rPr lang="en-US" dirty="0"/>
              <a:t>.</a:t>
            </a:r>
            <a:r>
              <a:rPr lang="hr-HR" dirty="0"/>
              <a:t>, </a:t>
            </a:r>
            <a:r>
              <a:rPr lang="hr-HR" dirty="0" err="1"/>
              <a:t>page</a:t>
            </a:r>
            <a:r>
              <a:rPr lang="hr-HR" dirty="0"/>
              <a:t> 64.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7895301F-81E5-4CB9-9A38-3675C3907791}"/>
              </a:ext>
            </a:extLst>
          </p:cNvPr>
          <p:cNvSpPr txBox="1"/>
          <p:nvPr/>
        </p:nvSpPr>
        <p:spPr>
          <a:xfrm>
            <a:off x="-644872" y="2821577"/>
            <a:ext cx="619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Fragment </a:t>
            </a:r>
            <a:r>
              <a:rPr lang="hr-HR" i="1" dirty="0" err="1"/>
              <a:t>of</a:t>
            </a:r>
            <a:r>
              <a:rPr lang="hr-HR" i="1" dirty="0"/>
              <a:t> a </a:t>
            </a:r>
            <a:r>
              <a:rPr lang="hr-HR" i="1" dirty="0" err="1"/>
              <a:t>map</a:t>
            </a:r>
            <a:r>
              <a:rPr lang="hr-HR" i="1" dirty="0"/>
              <a:t> </a:t>
            </a:r>
            <a:r>
              <a:rPr lang="hr-HR" i="1" dirty="0" err="1"/>
              <a:t>from</a:t>
            </a:r>
            <a:r>
              <a:rPr lang="hr-HR" i="1" dirty="0"/>
              <a:t> </a:t>
            </a:r>
            <a:r>
              <a:rPr lang="hr-HR" i="1" dirty="0" err="1"/>
              <a:t>Ortelius</a:t>
            </a:r>
            <a:r>
              <a:rPr lang="hr-HR" i="1" dirty="0"/>
              <a:t> atlas, str. 58.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04CE26CE-50D6-4835-8C46-94F927F9B79B}"/>
              </a:ext>
            </a:extLst>
          </p:cNvPr>
          <p:cNvSpPr txBox="1"/>
          <p:nvPr/>
        </p:nvSpPr>
        <p:spPr>
          <a:xfrm>
            <a:off x="222068" y="195943"/>
            <a:ext cx="667512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/>
              <a:t>Arriving in the area of ​​</a:t>
            </a:r>
            <a:r>
              <a:rPr lang="en-US" sz="2100" dirty="0" err="1"/>
              <a:t>Vinkovci</a:t>
            </a:r>
            <a:r>
              <a:rPr lang="en-US" sz="2100" dirty="0"/>
              <a:t>, the Romans built their settlement – </a:t>
            </a:r>
            <a:r>
              <a:rPr lang="en-US" sz="2100" dirty="0" err="1"/>
              <a:t>Cibalae</a:t>
            </a:r>
            <a:r>
              <a:rPr lang="hr-HR" sz="21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 err="1"/>
              <a:t>Cibalae</a:t>
            </a:r>
            <a:r>
              <a:rPr lang="en-US" sz="2100" dirty="0"/>
              <a:t> was probably named after the Illyrian name for the hill</a:t>
            </a:r>
            <a:r>
              <a:rPr lang="hr-HR" sz="21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 err="1" smtClean="0"/>
              <a:t>Cibalae</a:t>
            </a:r>
            <a:r>
              <a:rPr lang="en-US" sz="2100" dirty="0" smtClean="0"/>
              <a:t> </a:t>
            </a:r>
            <a:r>
              <a:rPr lang="en-US" sz="2100" dirty="0"/>
              <a:t>had water supply, sewerage, thermal baths, shops, temples, craft workshops and residential areas.</a:t>
            </a:r>
            <a:endParaRPr lang="hr-HR" sz="2100" dirty="0"/>
          </a:p>
        </p:txBody>
      </p:sp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09BBDBB7-BBF0-47AD-9CD0-392DE4CD564E}"/>
              </a:ext>
            </a:extLst>
          </p:cNvPr>
          <p:cNvSpPr txBox="1"/>
          <p:nvPr/>
        </p:nvSpPr>
        <p:spPr>
          <a:xfrm>
            <a:off x="7145384" y="3239589"/>
            <a:ext cx="4663439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100" dirty="0" err="1"/>
              <a:t>Cibalae</a:t>
            </a:r>
            <a:r>
              <a:rPr lang="en-US" sz="2100" dirty="0"/>
              <a:t> was last mentioned in 527, and the remains of </a:t>
            </a:r>
            <a:r>
              <a:rPr lang="en-US" sz="2100" dirty="0" err="1"/>
              <a:t>Cibalae</a:t>
            </a:r>
            <a:r>
              <a:rPr lang="en-US" sz="2100" dirty="0"/>
              <a:t> were destroyed by the </a:t>
            </a:r>
            <a:r>
              <a:rPr lang="en-US" sz="2100" dirty="0" err="1"/>
              <a:t>Avars</a:t>
            </a:r>
            <a:r>
              <a:rPr lang="en-US" sz="2100" dirty="0"/>
              <a:t> and Slavs. </a:t>
            </a:r>
            <a:r>
              <a:rPr lang="hr-HR" sz="2100" dirty="0" smtClean="0"/>
              <a:t/>
            </a:r>
            <a:br>
              <a:rPr lang="hr-HR" sz="2100" dirty="0" smtClean="0"/>
            </a:br>
            <a:r>
              <a:rPr lang="hr-HR" sz="2100" dirty="0" smtClean="0"/>
              <a:t/>
            </a:r>
            <a:br>
              <a:rPr lang="hr-HR" sz="2100" dirty="0" smtClean="0"/>
            </a:br>
            <a:r>
              <a:rPr lang="en-US" sz="2100" dirty="0" smtClean="0"/>
              <a:t>At </a:t>
            </a:r>
            <a:r>
              <a:rPr lang="en-US" sz="2100" dirty="0"/>
              <a:t>the end of the 8th century, these areas were conquered by the French, and from the 11th century the area of ​​</a:t>
            </a:r>
            <a:r>
              <a:rPr lang="en-US" sz="2100" dirty="0" err="1"/>
              <a:t>Vinkovci</a:t>
            </a:r>
            <a:r>
              <a:rPr lang="en-US" sz="2100" dirty="0"/>
              <a:t> was ruled by the Hungarians.</a:t>
            </a:r>
            <a:endParaRPr lang="hr-HR" sz="2100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1E6889F6-E624-49D5-B158-48FD1C0ABB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0697" y="40696"/>
            <a:ext cx="4564580" cy="22081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4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A755A561-C22B-42F3-BC9C-0E1A9895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53" r="1694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79358C55-118A-47A9-BABA-C107C0D171E9}"/>
              </a:ext>
            </a:extLst>
          </p:cNvPr>
          <p:cNvSpPr txBox="1"/>
          <p:nvPr/>
        </p:nvSpPr>
        <p:spPr>
          <a:xfrm>
            <a:off x="545370" y="533400"/>
            <a:ext cx="5251868" cy="5083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At the end of the 11th century and the beginning of the 12th century, along the western edge of the ruins of the Roman </a:t>
            </a:r>
            <a:r>
              <a:rPr lang="en-US" sz="2100" dirty="0" err="1">
                <a:solidFill>
                  <a:srgbClr val="000000"/>
                </a:solidFill>
              </a:rPr>
              <a:t>Cibalae</a:t>
            </a:r>
            <a:r>
              <a:rPr lang="en-US" sz="2100" dirty="0">
                <a:solidFill>
                  <a:srgbClr val="000000"/>
                </a:solidFill>
              </a:rPr>
              <a:t>, near the restored church of St. Elias, the settlement of </a:t>
            </a:r>
            <a:r>
              <a:rPr lang="en-US" sz="2100" dirty="0" err="1">
                <a:solidFill>
                  <a:srgbClr val="000000"/>
                </a:solidFill>
              </a:rPr>
              <a:t>Vinkovci</a:t>
            </a:r>
            <a:r>
              <a:rPr lang="en-US" sz="2100" dirty="0">
                <a:solidFill>
                  <a:srgbClr val="000000"/>
                </a:solidFill>
              </a:rPr>
              <a:t> was formed and developed. </a:t>
            </a:r>
            <a:endParaRPr lang="hr-HR" sz="2100" dirty="0">
              <a:solidFill>
                <a:srgbClr val="000000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1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The first written mention of the town of </a:t>
            </a:r>
            <a:r>
              <a:rPr lang="en-US" sz="2100" dirty="0" err="1">
                <a:solidFill>
                  <a:srgbClr val="000000"/>
                </a:solidFill>
              </a:rPr>
              <a:t>Vinkovci</a:t>
            </a:r>
            <a:r>
              <a:rPr lang="en-US" sz="2100" dirty="0">
                <a:solidFill>
                  <a:srgbClr val="000000"/>
                </a:solidFill>
              </a:rPr>
              <a:t> dates back to 1332. </a:t>
            </a:r>
            <a:endParaRPr lang="hr-HR" sz="2100" dirty="0">
              <a:solidFill>
                <a:srgbClr val="000000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1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In the Middle Ages, next to the settlement of St. </a:t>
            </a:r>
            <a:r>
              <a:rPr lang="en-US" sz="2100" dirty="0" err="1">
                <a:solidFill>
                  <a:srgbClr val="000000"/>
                </a:solidFill>
              </a:rPr>
              <a:t>Ilije</a:t>
            </a:r>
            <a:r>
              <a:rPr lang="en-US" sz="2100" dirty="0">
                <a:solidFill>
                  <a:srgbClr val="000000"/>
                </a:solidFill>
              </a:rPr>
              <a:t> also announced the name VINKO, WANKO, WINKOWCZE, WINKOFTZI I VINKOVCI</a:t>
            </a:r>
          </a:p>
        </p:txBody>
      </p:sp>
    </p:spTree>
    <p:extLst>
      <p:ext uri="{BB962C8B-B14F-4D97-AF65-F5344CB8AC3E}">
        <p14:creationId xmlns="" xmlns:p14="http://schemas.microsoft.com/office/powerpoint/2010/main" val="33558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7">
            <a:extLst>
              <a:ext uri="{FF2B5EF4-FFF2-40B4-BE49-F238E27FC236}">
                <a16:creationId xmlns="" xmlns:a16="http://schemas.microsoft.com/office/drawing/2014/main" id="{8B089790-F4B6-46A7-BB28-7B74A9A9EF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9">
            <a:extLst>
              <a:ext uri="{FF2B5EF4-FFF2-40B4-BE49-F238E27FC236}">
                <a16:creationId xmlns="" xmlns:a16="http://schemas.microsoft.com/office/drawing/2014/main" id="{9DE3F54D-33BC-4382-A2AB-5E002F0F1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6798451A-4EC8-4869-8DFB-BCE4E00BE5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="" xmlns:a16="http://schemas.microsoft.com/office/drawing/2014/main" id="{60ECD12F-47FF-48FE-A827-069775A8AD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8928757-970C-4B99-9F9C-0C07E4A945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1213505B-6136-49EC-951C-1FDA2A6C5B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D9B9A279-6603-43EF-AE7A-9A64D9905160}"/>
              </a:ext>
            </a:extLst>
          </p:cNvPr>
          <p:cNvSpPr txBox="1"/>
          <p:nvPr/>
        </p:nvSpPr>
        <p:spPr>
          <a:xfrm>
            <a:off x="273361" y="5232400"/>
            <a:ext cx="11197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In the 15th century the Turks of the Osman empire gradually </a:t>
            </a:r>
            <a:r>
              <a:rPr lang="hr-HR" sz="2400" dirty="0" smtClean="0"/>
              <a:t>conquered </a:t>
            </a:r>
            <a:r>
              <a:rPr lang="hr-HR" sz="2400" dirty="0"/>
              <a:t>Slavonia.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maket</a:t>
            </a:r>
            <a:r>
              <a:rPr lang="hr-HR" sz="2400" dirty="0"/>
              <a:t> – </a:t>
            </a:r>
            <a:r>
              <a:rPr lang="hr-HR" sz="2400" dirty="0" err="1"/>
              <a:t>town</a:t>
            </a:r>
            <a:r>
              <a:rPr lang="hr-HR" sz="2400" dirty="0"/>
              <a:t> od St. Elias </a:t>
            </a:r>
            <a:r>
              <a:rPr lang="hr-HR" sz="2400" dirty="0" err="1"/>
              <a:t>came</a:t>
            </a:r>
            <a:r>
              <a:rPr lang="hr-HR" sz="2400" dirty="0"/>
              <a:t> </a:t>
            </a:r>
            <a:r>
              <a:rPr lang="hr-HR" sz="2400" dirty="0" err="1"/>
              <a:t>under</a:t>
            </a:r>
            <a:r>
              <a:rPr lang="hr-HR" sz="2400" dirty="0"/>
              <a:t> </a:t>
            </a:r>
            <a:r>
              <a:rPr lang="hr-HR" sz="2400" dirty="0" err="1"/>
              <a:t>Turkish</a:t>
            </a:r>
            <a:r>
              <a:rPr lang="hr-HR" sz="2400" dirty="0"/>
              <a:t> </a:t>
            </a:r>
            <a:r>
              <a:rPr lang="hr-HR" sz="2400" dirty="0" err="1"/>
              <a:t>dominance</a:t>
            </a:r>
            <a:r>
              <a:rPr lang="hr-HR" sz="2400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1536. </a:t>
            </a:r>
            <a:r>
              <a:rPr lang="en-US" sz="2400" dirty="0"/>
              <a:t>The Ottoman Turks did not leave a big mark in </a:t>
            </a:r>
            <a:r>
              <a:rPr lang="en-US" sz="2400" dirty="0" err="1"/>
              <a:t>Vinkovci</a:t>
            </a:r>
            <a:r>
              <a:rPr lang="hr-HR" sz="2400" dirty="0"/>
              <a:t>.</a:t>
            </a:r>
          </a:p>
        </p:txBody>
      </p:sp>
      <p:pic>
        <p:nvPicPr>
          <p:cNvPr id="2050" name="Picture 2" descr="C:\Documents and Settings\Marin\My Documents\Pictur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423" y="431800"/>
            <a:ext cx="9280319" cy="4610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08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AD17BB7B-0AD8-47AB-893F-B8D3A22E0C84}"/>
              </a:ext>
            </a:extLst>
          </p:cNvPr>
          <p:cNvSpPr txBox="1"/>
          <p:nvPr/>
        </p:nvSpPr>
        <p:spPr>
          <a:xfrm>
            <a:off x="850900" y="337625"/>
            <a:ext cx="10400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At the begining of the 18th century Vinkovci became a part of the </a:t>
            </a:r>
            <a:r>
              <a:rPr lang="hr-HR" sz="2400" dirty="0" smtClean="0"/>
              <a:t>Military Frontier of the Habsburg Monarchy.</a:t>
            </a:r>
            <a:endParaRPr lang="hr-H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Vinkovci </a:t>
            </a:r>
            <a:r>
              <a:rPr lang="hr-HR" sz="2400" dirty="0" err="1"/>
              <a:t>was</a:t>
            </a:r>
            <a:r>
              <a:rPr lang="hr-HR" sz="2400" dirty="0"/>
              <a:t> a </a:t>
            </a:r>
            <a:r>
              <a:rPr lang="hr-HR" sz="2400" dirty="0" err="1"/>
              <a:t>significant</a:t>
            </a:r>
            <a:r>
              <a:rPr lang="hr-HR" sz="2400" dirty="0"/>
              <a:t> </a:t>
            </a:r>
            <a:r>
              <a:rPr lang="hr-HR" sz="2400" dirty="0" err="1"/>
              <a:t>administrative</a:t>
            </a:r>
            <a:r>
              <a:rPr lang="hr-HR" sz="2400" dirty="0"/>
              <a:t>, </a:t>
            </a:r>
            <a:r>
              <a:rPr lang="hr-HR" sz="2400" dirty="0" err="1"/>
              <a:t>military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border</a:t>
            </a:r>
            <a:r>
              <a:rPr lang="hr-HR" sz="2400" dirty="0"/>
              <a:t> </a:t>
            </a:r>
            <a:r>
              <a:rPr lang="hr-HR" sz="2400" dirty="0" err="1"/>
              <a:t>headquarters</a:t>
            </a:r>
            <a:r>
              <a:rPr lang="hr-HR" sz="2400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During this </a:t>
            </a:r>
            <a:r>
              <a:rPr lang="hr-HR" sz="2400" dirty="0" smtClean="0"/>
              <a:t>period</a:t>
            </a:r>
            <a:r>
              <a:rPr lang="hr-HR" sz="2400" dirty="0"/>
              <a:t>, a new urban „heart” of Vinkovci </a:t>
            </a:r>
            <a:r>
              <a:rPr lang="hr-HR" sz="2400" dirty="0" smtClean="0"/>
              <a:t>was </a:t>
            </a:r>
            <a:r>
              <a:rPr lang="hr-HR" sz="2400" dirty="0"/>
              <a:t>developed.</a:t>
            </a:r>
          </a:p>
        </p:txBody>
      </p:sp>
      <p:pic>
        <p:nvPicPr>
          <p:cNvPr id="3074" name="Picture 2" descr="C:\Documents and Settings\Marin\My Documents\Pictur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1892300"/>
            <a:ext cx="8388309" cy="465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14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5BC6505C-DC91-4C99-A36A-7E0E6BE4F2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642" r="1" b="1"/>
          <a:stretch/>
        </p:blipFill>
        <p:spPr>
          <a:xfrm>
            <a:off x="20" y="3579"/>
            <a:ext cx="12188932" cy="6854421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="" xmlns:a16="http://schemas.microsoft.com/office/drawing/2014/main" id="{681CD866-52B5-4280-A92B-56BDFD1E9A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="" xmlns:a16="http://schemas.microsoft.com/office/drawing/2014/main" id="{96EEF187-8434-4B76-BE40-006EEBB263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tekst, praćenje, vlak, na otvorenom&#10;&#10;Opis je automatski generiran">
            <a:extLst>
              <a:ext uri="{FF2B5EF4-FFF2-40B4-BE49-F238E27FC236}">
                <a16:creationId xmlns="" xmlns:a16="http://schemas.microsoft.com/office/drawing/2014/main" id="{8E1B5513-592D-4C0F-B6ED-88733755A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24" r="-3" b="-3"/>
          <a:stretch/>
        </p:blipFill>
        <p:spPr>
          <a:xfrm>
            <a:off x="6883401" y="803191"/>
            <a:ext cx="4516920" cy="238591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652CA3EA-5199-4BBA-A19D-DD2E8DEA9F65}"/>
              </a:ext>
            </a:extLst>
          </p:cNvPr>
          <p:cNvSpPr txBox="1"/>
          <p:nvPr/>
        </p:nvSpPr>
        <p:spPr>
          <a:xfrm>
            <a:off x="6344530" y="3676052"/>
            <a:ext cx="5556738" cy="237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In the second half of the 19th century (after 1873) </a:t>
            </a:r>
            <a:r>
              <a:rPr lang="en-US" sz="2800" dirty="0" err="1"/>
              <a:t>Vinkovci</a:t>
            </a:r>
            <a:r>
              <a:rPr lang="en-US" sz="2800" dirty="0"/>
              <a:t> became an important railway traffic hub.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977900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</a:rPr>
              <a:t>Railway station</a:t>
            </a:r>
            <a:endParaRPr lang="hr-H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36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C67B9EF9-87CF-4B7D-9511-B0347FEE0C2D}"/>
              </a:ext>
            </a:extLst>
          </p:cNvPr>
          <p:cNvSpPr txBox="1"/>
          <p:nvPr/>
        </p:nvSpPr>
        <p:spPr>
          <a:xfrm>
            <a:off x="228600" y="292099"/>
            <a:ext cx="120561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At the end of the 19th and the beginning of the 20th century, a number of civic,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en-US" sz="2400" dirty="0" smtClean="0"/>
              <a:t>charitable </a:t>
            </a:r>
            <a:r>
              <a:rPr lang="en-US" sz="2400" dirty="0"/>
              <a:t>and cultural societies and clubs were founded in </a:t>
            </a:r>
            <a:r>
              <a:rPr lang="en-US" sz="2400" dirty="0" err="1"/>
              <a:t>Vinkovci</a:t>
            </a:r>
            <a:r>
              <a:rPr lang="en-US" sz="2400" dirty="0"/>
              <a:t>. </a:t>
            </a:r>
            <a:endParaRPr lang="hr-HR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err="1"/>
              <a:t>Vinkovci</a:t>
            </a:r>
            <a:r>
              <a:rPr lang="en-US" sz="2400" dirty="0"/>
              <a:t> did not receive a formal confirmation of the status of the city until 1923.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Before the Second World War, </a:t>
            </a:r>
            <a:r>
              <a:rPr lang="en-US" sz="2400" dirty="0" err="1"/>
              <a:t>Vinkovci</a:t>
            </a:r>
            <a:r>
              <a:rPr lang="en-US" sz="2400" dirty="0"/>
              <a:t> had 16,000 inhabitants</a:t>
            </a:r>
            <a:endParaRPr lang="hr-HR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hr-HR" sz="2800" dirty="0"/>
          </a:p>
        </p:txBody>
      </p:sp>
      <p:pic>
        <p:nvPicPr>
          <p:cNvPr id="4098" name="Picture 2" descr="C:\Documents and Settings\Marin\My Documents\Pictur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8" y="1887538"/>
            <a:ext cx="7515225" cy="4733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54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7C432AFE-B3D2-4BFF-BF8F-96C27AFF1A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36597988-413B-4771-89D7-B71CC40DAA21}"/>
              </a:ext>
            </a:extLst>
          </p:cNvPr>
          <p:cNvSpPr txBox="1"/>
          <p:nvPr/>
        </p:nvSpPr>
        <p:spPr>
          <a:xfrm>
            <a:off x="901700" y="4826000"/>
            <a:ext cx="10446004" cy="1346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143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Between the two wars, the appearance of </a:t>
            </a:r>
            <a:r>
              <a:rPr lang="en-US" sz="2400" dirty="0" err="1"/>
              <a:t>Vinkovci</a:t>
            </a:r>
            <a:r>
              <a:rPr lang="en-US" sz="2400" dirty="0"/>
              <a:t> changed. Construction of water supply and sewerage begins, gas lighting and electricity have been introduced. The streets of </a:t>
            </a:r>
            <a:r>
              <a:rPr lang="en-US" sz="2400" dirty="0" err="1"/>
              <a:t>Vinkovci</a:t>
            </a:r>
            <a:r>
              <a:rPr lang="en-US" sz="2400" dirty="0"/>
              <a:t> were paved. The development of industry, banking, trade and crafts began</a:t>
            </a:r>
          </a:p>
        </p:txBody>
      </p:sp>
      <p:pic>
        <p:nvPicPr>
          <p:cNvPr id="5122" name="Picture 2" descr="C:\Documents and Settings\Marin\My Documents\Pic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75" y="403225"/>
            <a:ext cx="7566025" cy="4262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6286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="" xmlns:a16="http://schemas.microsoft.com/office/drawing/2014/main" id="{2DAD0403-CA25-42AF-94B2-0B70C779C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40" y="201229"/>
            <a:ext cx="3890940" cy="557727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0CA790E6-FA48-4BAD-96FB-24B29D45D17C}"/>
              </a:ext>
            </a:extLst>
          </p:cNvPr>
          <p:cNvSpPr txBox="1"/>
          <p:nvPr/>
        </p:nvSpPr>
        <p:spPr>
          <a:xfrm>
            <a:off x="571501" y="2736502"/>
            <a:ext cx="5880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On November 5, 1920, </a:t>
            </a:r>
            <a:r>
              <a:rPr lang="en-US" sz="2800" dirty="0" err="1"/>
              <a:t>Vinkovci</a:t>
            </a:r>
            <a:r>
              <a:rPr lang="en-US" sz="2800" dirty="0"/>
              <a:t> received the status of a city, and in 1923 the coat of arms of the city.</a:t>
            </a:r>
            <a:endParaRPr lang="hr-HR" sz="2800" dirty="0"/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D0BBBBC6-A994-430C-BE6F-E71E160C3CA1}"/>
              </a:ext>
            </a:extLst>
          </p:cNvPr>
          <p:cNvSpPr txBox="1"/>
          <p:nvPr/>
        </p:nvSpPr>
        <p:spPr>
          <a:xfrm>
            <a:off x="6565900" y="5854700"/>
            <a:ext cx="483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err="1"/>
              <a:t>The</a:t>
            </a:r>
            <a:r>
              <a:rPr lang="hr-HR" dirty="0"/>
              <a:t> Vinkovci </a:t>
            </a:r>
            <a:r>
              <a:rPr lang="hr-HR" dirty="0" err="1"/>
              <a:t>coat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arms</a:t>
            </a:r>
            <a:r>
              <a:rPr lang="hr-HR" dirty="0"/>
              <a:t> </a:t>
            </a:r>
            <a:r>
              <a:rPr lang="hr-HR" dirty="0" err="1"/>
              <a:t>was</a:t>
            </a:r>
            <a:r>
              <a:rPr lang="hr-HR" dirty="0"/>
              <a:t> </a:t>
            </a:r>
            <a:r>
              <a:rPr lang="hr-HR" dirty="0" err="1"/>
              <a:t>made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Croation</a:t>
            </a:r>
            <a:r>
              <a:rPr lang="hr-HR" dirty="0"/>
              <a:t> </a:t>
            </a:r>
            <a:r>
              <a:rPr lang="hr-HR" dirty="0" err="1"/>
              <a:t>painter</a:t>
            </a:r>
            <a:r>
              <a:rPr lang="hr-HR" dirty="0"/>
              <a:t> Franjo Rački </a:t>
            </a:r>
          </a:p>
        </p:txBody>
      </p:sp>
    </p:spTree>
    <p:extLst>
      <p:ext uri="{BB962C8B-B14F-4D97-AF65-F5344CB8AC3E}">
        <p14:creationId xmlns="" xmlns:p14="http://schemas.microsoft.com/office/powerpoint/2010/main" val="39610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grada, na otvorenom, kuća, staro&#10;&#10;Opis je automatski generiran">
            <a:extLst>
              <a:ext uri="{FF2B5EF4-FFF2-40B4-BE49-F238E27FC236}">
                <a16:creationId xmlns="" xmlns:a16="http://schemas.microsoft.com/office/drawing/2014/main" id="{747A58EA-6BF6-4808-8F5B-8C37C18CF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80" r="-3" b="4315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Slika 2" descr="Slika na kojoj se prikazuje na otvorenom, nebo, zgrada, staro&#10;&#10;Opis je automatski generiran">
            <a:extLst>
              <a:ext uri="{FF2B5EF4-FFF2-40B4-BE49-F238E27FC236}">
                <a16:creationId xmlns="" xmlns:a16="http://schemas.microsoft.com/office/drawing/2014/main" id="{5563C814-5B66-4FD1-B560-38566C106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19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3EDB3DA-AEF0-428A-A317-C42827E6C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A06AD8B-0227-4FF6-AEB4-C66C5A539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DFACEB2-7564-4FB9-B739-C2CE339BA3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ADB33E90-791F-4E01-BD36-4686E1DDF108}"/>
              </a:ext>
            </a:extLst>
          </p:cNvPr>
          <p:cNvSpPr txBox="1"/>
          <p:nvPr/>
        </p:nvSpPr>
        <p:spPr>
          <a:xfrm>
            <a:off x="200525" y="4591841"/>
            <a:ext cx="4600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Smaller</a:t>
            </a:r>
            <a:r>
              <a:rPr lang="hr-HR" sz="2400" dirty="0"/>
              <a:t> </a:t>
            </a:r>
            <a:r>
              <a:rPr lang="hr-HR" sz="2400" dirty="0" err="1"/>
              <a:t>industrial</a:t>
            </a:r>
            <a:r>
              <a:rPr lang="hr-HR" sz="2400" dirty="0"/>
              <a:t> </a:t>
            </a:r>
            <a:r>
              <a:rPr lang="hr-HR" sz="2400" dirty="0" err="1"/>
              <a:t>factories</a:t>
            </a:r>
            <a:r>
              <a:rPr lang="hr-HR" sz="2400" dirty="0"/>
              <a:t> </a:t>
            </a:r>
            <a:r>
              <a:rPr lang="hr-HR" sz="2400" dirty="0" err="1"/>
              <a:t>started</a:t>
            </a:r>
            <a:r>
              <a:rPr lang="hr-HR" sz="2400" dirty="0"/>
              <a:t> to </a:t>
            </a:r>
            <a:r>
              <a:rPr lang="hr-HR" sz="2400" dirty="0" err="1"/>
              <a:t>develop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they</a:t>
            </a:r>
            <a:r>
              <a:rPr lang="hr-HR" sz="2400" dirty="0"/>
              <a:t> </a:t>
            </a:r>
            <a:r>
              <a:rPr lang="hr-HR" sz="2400" dirty="0" err="1"/>
              <a:t>were</a:t>
            </a:r>
            <a:r>
              <a:rPr lang="hr-HR" sz="2400" dirty="0"/>
              <a:t> </a:t>
            </a:r>
            <a:r>
              <a:rPr lang="hr-HR" sz="2400" dirty="0" err="1"/>
              <a:t>owned</a:t>
            </a:r>
            <a:r>
              <a:rPr lang="hr-HR" sz="2400" dirty="0"/>
              <a:t> </a:t>
            </a:r>
            <a:r>
              <a:rPr lang="hr-HR" sz="2400" dirty="0" err="1"/>
              <a:t>by</a:t>
            </a:r>
            <a:r>
              <a:rPr lang="hr-HR" sz="2400" dirty="0"/>
              <a:t> </a:t>
            </a:r>
            <a:r>
              <a:rPr lang="hr-HR" sz="2400" dirty="0" err="1"/>
              <a:t>Germans</a:t>
            </a:r>
            <a:r>
              <a:rPr lang="hr-HR" sz="2400" dirty="0"/>
              <a:t>, </a:t>
            </a:r>
            <a:r>
              <a:rPr lang="hr-HR" sz="2400" dirty="0" err="1"/>
              <a:t>Hungarians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Jews</a:t>
            </a:r>
            <a:r>
              <a:rPr lang="hr-HR" sz="2400" dirty="0"/>
              <a:t>.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3514FEBF-1E90-4023-9BE2-46416F999FC9}"/>
              </a:ext>
            </a:extLst>
          </p:cNvPr>
          <p:cNvSpPr txBox="1"/>
          <p:nvPr/>
        </p:nvSpPr>
        <p:spPr>
          <a:xfrm>
            <a:off x="2921293" y="18984"/>
            <a:ext cx="435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wood</a:t>
            </a:r>
            <a:r>
              <a:rPr lang="hr-HR" sz="2400" dirty="0"/>
              <a:t> processing </a:t>
            </a:r>
            <a:r>
              <a:rPr lang="hr-HR" sz="2400" dirty="0" err="1"/>
              <a:t>industry</a:t>
            </a:r>
            <a:r>
              <a:rPr lang="hr-HR" sz="2400" dirty="0"/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818562EA-C288-4D43-8FBD-A3094CBE172C}"/>
              </a:ext>
            </a:extLst>
          </p:cNvPr>
          <p:cNvSpPr txBox="1"/>
          <p:nvPr/>
        </p:nvSpPr>
        <p:spPr>
          <a:xfrm>
            <a:off x="7770129" y="3272588"/>
            <a:ext cx="339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leather</a:t>
            </a:r>
            <a:r>
              <a:rPr lang="hr-HR" sz="2400" dirty="0"/>
              <a:t> </a:t>
            </a:r>
            <a:r>
              <a:rPr lang="hr-HR" sz="2400" dirty="0" err="1"/>
              <a:t>mill</a:t>
            </a:r>
            <a:r>
              <a:rPr lang="hr-HR" sz="24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7043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zgrada, nebo, na otvorenom, kuća&#10;&#10;Opis je automatski generiran">
            <a:extLst>
              <a:ext uri="{FF2B5EF4-FFF2-40B4-BE49-F238E27FC236}">
                <a16:creationId xmlns="" xmlns:a16="http://schemas.microsoft.com/office/drawing/2014/main" id="{7A3F5B3B-B4E3-4868-9B7B-E11540239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06" r="11621" b="-1"/>
          <a:stretch/>
        </p:blipFill>
        <p:spPr>
          <a:xfrm>
            <a:off x="6223000" y="0"/>
            <a:ext cx="5969000" cy="4164605"/>
          </a:xfrm>
          <a:prstGeom prst="rect">
            <a:avLst/>
          </a:prstGeom>
        </p:spPr>
      </p:pic>
      <p:pic>
        <p:nvPicPr>
          <p:cNvPr id="4" name="Slika 3" descr="Slika na kojoj se prikazuje nebo, na otvorenom, gradić, nekoliko&#10;&#10;Opis je automatski generiran">
            <a:extLst>
              <a:ext uri="{FF2B5EF4-FFF2-40B4-BE49-F238E27FC236}">
                <a16:creationId xmlns="" xmlns:a16="http://schemas.microsoft.com/office/drawing/2014/main" id="{5ADE368A-C1AA-43CE-A507-7908F6FA8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65"/>
          <a:stretch/>
        </p:blipFill>
        <p:spPr>
          <a:xfrm>
            <a:off x="20" y="10"/>
            <a:ext cx="6007080" cy="419051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8ABB9B74-59FE-4416-8DDC-B9F6941C96AD}"/>
              </a:ext>
            </a:extLst>
          </p:cNvPr>
          <p:cNvSpPr txBox="1"/>
          <p:nvPr/>
        </p:nvSpPr>
        <p:spPr>
          <a:xfrm>
            <a:off x="3395004" y="774701"/>
            <a:ext cx="6213230" cy="4317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EE0000"/>
                </a:solidFill>
                <a:latin typeface="+mj-lt"/>
                <a:ea typeface="+mj-ea"/>
                <a:cs typeface="+mj-cs"/>
              </a:rPr>
              <a:t>The Homeland War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BA5874F6-F718-49CE-A1D2-05D4525BB32F}"/>
              </a:ext>
            </a:extLst>
          </p:cNvPr>
          <p:cNvSpPr txBox="1"/>
          <p:nvPr/>
        </p:nvSpPr>
        <p:spPr>
          <a:xfrm>
            <a:off x="295422" y="5003800"/>
            <a:ext cx="11422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During the Homeland War </a:t>
            </a:r>
            <a:r>
              <a:rPr lang="hr-HR" sz="2400" b="1" dirty="0"/>
              <a:t>(1991 – 1995) </a:t>
            </a:r>
            <a:r>
              <a:rPr lang="hr-HR" sz="2400" dirty="0"/>
              <a:t>Vinkovci </a:t>
            </a:r>
            <a:r>
              <a:rPr lang="hr-HR" sz="2400" dirty="0" smtClean="0"/>
              <a:t>was devestated </a:t>
            </a:r>
            <a:r>
              <a:rPr lang="hr-HR" sz="2400" dirty="0"/>
              <a:t>much heavier than in the First and </a:t>
            </a:r>
            <a:r>
              <a:rPr lang="hr-HR" sz="2400" dirty="0" smtClean="0"/>
              <a:t>Second </a:t>
            </a:r>
            <a:r>
              <a:rPr lang="hr-HR" sz="2400" dirty="0"/>
              <a:t>World War.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Many</a:t>
            </a:r>
            <a:r>
              <a:rPr lang="hr-HR" sz="2400" dirty="0"/>
              <a:t> </a:t>
            </a:r>
            <a:r>
              <a:rPr lang="hr-HR" sz="2400" dirty="0" err="1"/>
              <a:t>people</a:t>
            </a:r>
            <a:r>
              <a:rPr lang="hr-HR" sz="2400" dirty="0"/>
              <a:t> </a:t>
            </a:r>
            <a:r>
              <a:rPr lang="hr-HR" sz="2400" dirty="0" err="1"/>
              <a:t>lost</a:t>
            </a:r>
            <a:r>
              <a:rPr lang="hr-HR" sz="2400" dirty="0"/>
              <a:t> </a:t>
            </a:r>
            <a:r>
              <a:rPr lang="hr-HR" sz="2400" dirty="0" err="1"/>
              <a:t>their</a:t>
            </a:r>
            <a:r>
              <a:rPr lang="hr-HR" sz="2400" dirty="0"/>
              <a:t> </a:t>
            </a:r>
            <a:r>
              <a:rPr lang="hr-HR" sz="2400" dirty="0" err="1"/>
              <a:t>lives</a:t>
            </a:r>
            <a:r>
              <a:rPr lang="hr-HR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During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Homeland</a:t>
            </a:r>
            <a:r>
              <a:rPr lang="hr-HR" sz="2400" dirty="0"/>
              <a:t> </a:t>
            </a:r>
            <a:r>
              <a:rPr lang="hr-HR" sz="2400" dirty="0" err="1"/>
              <a:t>war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economic</a:t>
            </a:r>
            <a:r>
              <a:rPr lang="hr-HR" sz="2400" dirty="0"/>
              <a:t> development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city</a:t>
            </a:r>
            <a:r>
              <a:rPr lang="hr-HR" sz="2400" dirty="0"/>
              <a:t> </a:t>
            </a:r>
            <a:r>
              <a:rPr lang="hr-HR" sz="2400" dirty="0" err="1"/>
              <a:t>ceased</a:t>
            </a:r>
            <a:r>
              <a:rPr lang="hr-HR" sz="2400" dirty="0"/>
              <a:t> to </a:t>
            </a:r>
            <a:r>
              <a:rPr lang="hr-HR" sz="2400" dirty="0" err="1"/>
              <a:t>function</a:t>
            </a:r>
            <a:r>
              <a:rPr lang="hr-HR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90596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BAB2CE3-DE56-4129-853B-C5588EC10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 useBgFill="1">
        <p:nvSpPr>
          <p:cNvPr id="5" name="Elipsa 4">
            <a:extLst>
              <a:ext uri="{FF2B5EF4-FFF2-40B4-BE49-F238E27FC236}">
                <a16:creationId xmlns="" xmlns:a16="http://schemas.microsoft.com/office/drawing/2014/main" id="{54043D68-E32E-4BAC-BE47-7478873B3730}"/>
              </a:ext>
            </a:extLst>
          </p:cNvPr>
          <p:cNvSpPr/>
          <p:nvPr/>
        </p:nvSpPr>
        <p:spPr>
          <a:xfrm>
            <a:off x="6152490" y="1293996"/>
            <a:ext cx="1746816" cy="1356215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60232B54-7E37-4C2F-A128-AFEAAF1885B4}"/>
              </a:ext>
            </a:extLst>
          </p:cNvPr>
          <p:cNvSpPr txBox="1"/>
          <p:nvPr/>
        </p:nvSpPr>
        <p:spPr>
          <a:xfrm>
            <a:off x="4060556" y="3013501"/>
            <a:ext cx="6385302" cy="830997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Vinkovci </a:t>
            </a:r>
            <a:r>
              <a:rPr lang="hr-HR" sz="2400" dirty="0" err="1"/>
              <a:t>is</a:t>
            </a:r>
            <a:r>
              <a:rPr lang="hr-HR" sz="2400" dirty="0"/>
              <a:t> a </a:t>
            </a:r>
            <a:r>
              <a:rPr lang="hr-HR" sz="2400" dirty="0" err="1"/>
              <a:t>town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eastern</a:t>
            </a:r>
            <a:r>
              <a:rPr lang="hr-HR" sz="2400" dirty="0"/>
              <a:t> Croatia 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province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Slavonia</a:t>
            </a:r>
            <a:endParaRPr lang="hr-HR" sz="2400" dirty="0"/>
          </a:p>
        </p:txBody>
      </p:sp>
    </p:spTree>
    <p:extLst>
      <p:ext uri="{BB962C8B-B14F-4D97-AF65-F5344CB8AC3E}">
        <p14:creationId xmlns="" xmlns:p14="http://schemas.microsoft.com/office/powerpoint/2010/main" val="18091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8E57FDB8-5D80-4719-9726-D6E6EA73D680}"/>
              </a:ext>
            </a:extLst>
          </p:cNvPr>
          <p:cNvSpPr txBox="1"/>
          <p:nvPr/>
        </p:nvSpPr>
        <p:spPr>
          <a:xfrm>
            <a:off x="2054087" y="569843"/>
            <a:ext cx="841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err="1"/>
              <a:t>The</a:t>
            </a:r>
            <a:r>
              <a:rPr lang="hr-HR" sz="3200" dirty="0"/>
              <a:t> </a:t>
            </a:r>
            <a:r>
              <a:rPr lang="hr-HR" sz="3200" dirty="0" err="1"/>
              <a:t>city</a:t>
            </a:r>
            <a:r>
              <a:rPr lang="hr-HR" sz="3200" dirty="0"/>
              <a:t> </a:t>
            </a:r>
            <a:r>
              <a:rPr lang="hr-HR" sz="3200" dirty="0" err="1"/>
              <a:t>of</a:t>
            </a:r>
            <a:r>
              <a:rPr lang="hr-HR" sz="3200" dirty="0"/>
              <a:t> </a:t>
            </a:r>
            <a:r>
              <a:rPr lang="hr-HR" sz="3200" dirty="0" err="1"/>
              <a:t>culture</a:t>
            </a:r>
            <a:r>
              <a:rPr lang="hr-HR" sz="3200" dirty="0"/>
              <a:t>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7BECA984-973C-49CE-89BB-C1DEDA5AABB1}"/>
              </a:ext>
            </a:extLst>
          </p:cNvPr>
          <p:cNvSpPr txBox="1"/>
          <p:nvPr/>
        </p:nvSpPr>
        <p:spPr>
          <a:xfrm>
            <a:off x="324679" y="1623054"/>
            <a:ext cx="453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i="1" dirty="0" smtClean="0"/>
              <a:t>Vinkovački </a:t>
            </a:r>
            <a:r>
              <a:rPr lang="hr-HR" sz="2400" i="1" dirty="0"/>
              <a:t>list </a:t>
            </a:r>
            <a:r>
              <a:rPr lang="hr-HR" sz="2400" dirty="0"/>
              <a:t> has been published </a:t>
            </a:r>
            <a:r>
              <a:rPr lang="hr-HR" sz="2400" dirty="0" smtClean="0"/>
              <a:t> from 1952 up till now</a:t>
            </a:r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D783FF8-29C0-4253-A235-7CAC98A9BE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168" y="2942653"/>
            <a:ext cx="4359965" cy="290806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8559CA6-50DE-45BE-9B1C-A4B59683A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66" y="2942653"/>
            <a:ext cx="6579290" cy="290033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1853891D-879E-4F40-8DD5-6A1A7D95B570}"/>
              </a:ext>
            </a:extLst>
          </p:cNvPr>
          <p:cNvSpPr txBox="1"/>
          <p:nvPr/>
        </p:nvSpPr>
        <p:spPr>
          <a:xfrm>
            <a:off x="5327374" y="1511301"/>
            <a:ext cx="638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A </a:t>
            </a:r>
            <a:r>
              <a:rPr lang="hr-HR" sz="2400" dirty="0" err="1"/>
              <a:t>local</a:t>
            </a:r>
            <a:r>
              <a:rPr lang="hr-HR" sz="2400" dirty="0"/>
              <a:t> Vinkovci radio </a:t>
            </a:r>
            <a:r>
              <a:rPr lang="hr-HR" sz="2400" dirty="0" err="1"/>
              <a:t>station</a:t>
            </a:r>
            <a:r>
              <a:rPr lang="hr-HR" sz="2400" dirty="0"/>
              <a:t> </a:t>
            </a:r>
            <a:r>
              <a:rPr lang="hr-HR" sz="2400" dirty="0" err="1"/>
              <a:t>has</a:t>
            </a:r>
            <a:r>
              <a:rPr lang="hr-HR" sz="2400" dirty="0"/>
              <a:t> </a:t>
            </a:r>
            <a:r>
              <a:rPr lang="hr-HR" sz="2400" dirty="0" err="1"/>
              <a:t>been</a:t>
            </a:r>
            <a:r>
              <a:rPr lang="hr-HR" sz="2400" dirty="0"/>
              <a:t> on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air</a:t>
            </a:r>
            <a:r>
              <a:rPr lang="hr-HR" sz="2400" dirty="0"/>
              <a:t> </a:t>
            </a:r>
            <a:r>
              <a:rPr lang="hr-HR" sz="2400" dirty="0" err="1"/>
              <a:t>from</a:t>
            </a:r>
            <a:r>
              <a:rPr lang="hr-HR" sz="2400" dirty="0"/>
              <a:t> 1953. </a:t>
            </a:r>
          </a:p>
        </p:txBody>
      </p:sp>
    </p:spTree>
    <p:extLst>
      <p:ext uri="{BB962C8B-B14F-4D97-AF65-F5344CB8AC3E}">
        <p14:creationId xmlns="" xmlns:p14="http://schemas.microsoft.com/office/powerpoint/2010/main" val="32459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AE4E18A1-E00B-45E0-81D5-BEE5B14D8F12}"/>
              </a:ext>
            </a:extLst>
          </p:cNvPr>
          <p:cNvSpPr txBox="1"/>
          <p:nvPr/>
        </p:nvSpPr>
        <p:spPr>
          <a:xfrm>
            <a:off x="2597427" y="45720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3200" dirty="0" err="1"/>
              <a:t>Famous</a:t>
            </a:r>
            <a:r>
              <a:rPr lang="hr-HR" sz="3200" dirty="0"/>
              <a:t> </a:t>
            </a:r>
            <a:r>
              <a:rPr lang="hr-HR" sz="3200" dirty="0" err="1"/>
              <a:t>people</a:t>
            </a:r>
            <a:r>
              <a:rPr lang="hr-HR" sz="3200" dirty="0"/>
              <a:t> </a:t>
            </a:r>
            <a:r>
              <a:rPr lang="hr-HR" sz="3200" dirty="0" err="1"/>
              <a:t>from</a:t>
            </a:r>
            <a:r>
              <a:rPr lang="hr-HR" sz="3200" dirty="0"/>
              <a:t> Vinkovci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8DD2B60B-77DD-4697-941D-D4034B142D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650" y="1120144"/>
            <a:ext cx="2539140" cy="3636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0B4D5DA5-5076-4C02-89D2-D055DB8F99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9890" y="1107444"/>
            <a:ext cx="2545588" cy="36360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D569DB4E-0AAF-4888-9DC0-EA335725D34E}"/>
              </a:ext>
            </a:extLst>
          </p:cNvPr>
          <p:cNvSpPr txBox="1"/>
          <p:nvPr/>
        </p:nvSpPr>
        <p:spPr>
          <a:xfrm>
            <a:off x="3594100" y="4762500"/>
            <a:ext cx="42418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Josip </a:t>
            </a:r>
            <a:r>
              <a:rPr lang="hr-HR" sz="2400" dirty="0" smtClean="0"/>
              <a:t>Šokčević</a:t>
            </a:r>
            <a:br>
              <a:rPr lang="hr-HR" sz="2400" dirty="0" smtClean="0"/>
            </a:br>
            <a:r>
              <a:rPr lang="hr-HR" sz="2100" dirty="0" smtClean="0"/>
              <a:t>(1811-1896)</a:t>
            </a:r>
            <a:endParaRPr lang="hr-HR" sz="2100" dirty="0"/>
          </a:p>
          <a:p>
            <a:pPr algn="ctr"/>
            <a:r>
              <a:rPr lang="hr-HR" sz="2400" dirty="0"/>
              <a:t>- Croatian governor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 </a:t>
            </a:r>
            <a:r>
              <a:rPr lang="hr-HR" sz="2000" dirty="0" smtClean="0"/>
              <a:t>(appointed </a:t>
            </a:r>
            <a:r>
              <a:rPr lang="hr-HR" sz="2000" dirty="0" smtClean="0"/>
              <a:t>by Emperor </a:t>
            </a:r>
            <a:r>
              <a:rPr lang="hr-HR" sz="2000" dirty="0" smtClean="0"/>
              <a:t>Franz Joseph I)</a:t>
            </a:r>
            <a:br>
              <a:rPr lang="hr-HR" sz="2000" dirty="0" smtClean="0"/>
            </a:br>
            <a:r>
              <a:rPr lang="hr-HR" sz="2400" dirty="0" smtClean="0"/>
              <a:t>from </a:t>
            </a:r>
            <a:r>
              <a:rPr lang="hr-HR" sz="2000" dirty="0" smtClean="0"/>
              <a:t> </a:t>
            </a:r>
            <a:r>
              <a:rPr lang="hr-HR" sz="2400" dirty="0"/>
              <a:t>1860 to 1867 </a:t>
            </a:r>
          </a:p>
          <a:p>
            <a:pPr algn="ctr"/>
            <a:endParaRPr lang="hr-HR" sz="2400" dirty="0"/>
          </a:p>
        </p:txBody>
      </p: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F68AB676-70FB-430A-BFD0-D9726D61AF8E}"/>
              </a:ext>
            </a:extLst>
          </p:cNvPr>
          <p:cNvSpPr txBox="1"/>
          <p:nvPr/>
        </p:nvSpPr>
        <p:spPr>
          <a:xfrm>
            <a:off x="325187" y="4749800"/>
            <a:ext cx="327328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Matija Antun </a:t>
            </a:r>
            <a:r>
              <a:rPr lang="hr-HR" sz="2400" dirty="0" smtClean="0"/>
              <a:t>Relković</a:t>
            </a:r>
            <a:br>
              <a:rPr lang="hr-HR" sz="2400" dirty="0" smtClean="0"/>
            </a:br>
            <a:r>
              <a:rPr lang="hr-HR" sz="2100" dirty="0" smtClean="0"/>
              <a:t>(1732-1798) </a:t>
            </a:r>
            <a:endParaRPr lang="hr-HR" sz="2100" dirty="0"/>
          </a:p>
          <a:p>
            <a:pPr algn="ctr"/>
            <a:r>
              <a:rPr lang="hr-HR" sz="2400" dirty="0"/>
              <a:t>- </a:t>
            </a:r>
            <a:r>
              <a:rPr lang="hr-HR" sz="2400" dirty="0" err="1"/>
              <a:t>Writer</a:t>
            </a:r>
            <a:r>
              <a:rPr lang="hr-HR" sz="2400" dirty="0"/>
              <a:t>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826EBEC5-CDCB-451D-8C57-3585E80902B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70168" y="1130301"/>
            <a:ext cx="2824584" cy="3636000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04AC8F64-7264-4EF9-A58D-35E9A18E2D14}"/>
              </a:ext>
            </a:extLst>
          </p:cNvPr>
          <p:cNvSpPr txBox="1"/>
          <p:nvPr/>
        </p:nvSpPr>
        <p:spPr>
          <a:xfrm>
            <a:off x="8103827" y="4737100"/>
            <a:ext cx="361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Josip Runjanin 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(</a:t>
            </a:r>
            <a:r>
              <a:rPr lang="hr-HR" sz="2100" dirty="0" smtClean="0"/>
              <a:t>1821-1878)</a:t>
            </a:r>
            <a:endParaRPr lang="hr-HR" sz="2100" dirty="0"/>
          </a:p>
          <a:p>
            <a:pPr algn="ctr"/>
            <a:r>
              <a:rPr lang="hr-HR" sz="2400" dirty="0"/>
              <a:t>- C</a:t>
            </a:r>
            <a:r>
              <a:rPr lang="en-US" sz="2400" dirty="0" err="1"/>
              <a:t>omposer</a:t>
            </a:r>
            <a:r>
              <a:rPr lang="en-US" sz="2400" dirty="0"/>
              <a:t> of the Croatian national </a:t>
            </a:r>
            <a:r>
              <a:rPr lang="hr-HR" sz="2400" dirty="0" smtClean="0"/>
              <a:t> </a:t>
            </a:r>
            <a:r>
              <a:rPr lang="en-US" sz="2400" dirty="0" smtClean="0"/>
              <a:t>anthem</a:t>
            </a:r>
            <a:endParaRPr lang="hr-HR" sz="2400" dirty="0"/>
          </a:p>
        </p:txBody>
      </p:sp>
    </p:spTree>
    <p:extLst>
      <p:ext uri="{BB962C8B-B14F-4D97-AF65-F5344CB8AC3E}">
        <p14:creationId xmlns="" xmlns:p14="http://schemas.microsoft.com/office/powerpoint/2010/main" val="41159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3E06690D-E5E2-47F7-992C-840363D2B1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8586" y="292100"/>
            <a:ext cx="6096528" cy="10541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4299971-AB85-4AED-B3A7-9532F7A882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3543" y="1151711"/>
            <a:ext cx="3137658" cy="4150603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37F9D38D-4D22-4770-AA0B-020143B76EFC}"/>
              </a:ext>
            </a:extLst>
          </p:cNvPr>
          <p:cNvSpPr txBox="1"/>
          <p:nvPr/>
        </p:nvSpPr>
        <p:spPr>
          <a:xfrm>
            <a:off x="1028700" y="5295900"/>
            <a:ext cx="39934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Ivan </a:t>
            </a:r>
            <a:r>
              <a:rPr lang="hr-HR" sz="2400" dirty="0" smtClean="0"/>
              <a:t>Kozarac</a:t>
            </a:r>
            <a:br>
              <a:rPr lang="hr-HR" sz="2400" dirty="0" smtClean="0"/>
            </a:br>
            <a:r>
              <a:rPr lang="hr-HR" sz="2200" dirty="0" smtClean="0"/>
              <a:t>(1885-1910)</a:t>
            </a:r>
            <a:endParaRPr lang="hr-HR" sz="2200" dirty="0"/>
          </a:p>
          <a:p>
            <a:pPr algn="ctr"/>
            <a:r>
              <a:rPr lang="hr-HR" sz="2400" dirty="0"/>
              <a:t>- </a:t>
            </a:r>
            <a:r>
              <a:rPr lang="hr-HR" sz="2400" dirty="0" err="1"/>
              <a:t>Writer</a:t>
            </a:r>
            <a:r>
              <a:rPr lang="hr-HR" sz="2400" dirty="0"/>
              <a:t> 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6B8FDF23-A93B-41E3-B35F-290C9850F7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2308" y="1021536"/>
            <a:ext cx="3056374" cy="405846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007D3F29-CE7D-462D-BF3A-E9EC34676DCB}"/>
              </a:ext>
            </a:extLst>
          </p:cNvPr>
          <p:cNvSpPr txBox="1"/>
          <p:nvPr/>
        </p:nvSpPr>
        <p:spPr>
          <a:xfrm>
            <a:off x="7179435" y="5219700"/>
            <a:ext cx="3737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Josip </a:t>
            </a:r>
            <a:r>
              <a:rPr lang="hr-HR" sz="2400" dirty="0" smtClean="0"/>
              <a:t>Kozarac</a:t>
            </a:r>
            <a:br>
              <a:rPr lang="hr-HR" sz="2400" dirty="0" smtClean="0"/>
            </a:br>
            <a:r>
              <a:rPr lang="hr-HR" sz="2200" dirty="0" smtClean="0"/>
              <a:t>(1858-1906) </a:t>
            </a:r>
            <a:endParaRPr lang="hr-HR" sz="2200" dirty="0"/>
          </a:p>
          <a:p>
            <a:pPr algn="ctr"/>
            <a:r>
              <a:rPr lang="hr-HR" sz="2400" dirty="0"/>
              <a:t>- </a:t>
            </a:r>
            <a:r>
              <a:rPr lang="hr-HR" sz="2400" dirty="0" err="1"/>
              <a:t>Writer</a:t>
            </a:r>
            <a:r>
              <a:rPr lang="hr-HR" sz="24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348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86663027-0A54-4DBE-BA4C-3A2B22CCF9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17" y="1234222"/>
            <a:ext cx="3320767" cy="337225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E60E43E-34B4-4494-B541-B2D7627970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1208" y="3485271"/>
            <a:ext cx="2143125" cy="28575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6BE0F3-1112-4FA9-A662-5FB2BA7B45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101" y="342900"/>
            <a:ext cx="7124700" cy="86360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AC44765E-794D-4EF1-95F0-D5320823735A}"/>
              </a:ext>
            </a:extLst>
          </p:cNvPr>
          <p:cNvSpPr txBox="1"/>
          <p:nvPr/>
        </p:nvSpPr>
        <p:spPr>
          <a:xfrm>
            <a:off x="258237" y="4699627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Vanja </a:t>
            </a:r>
            <a:r>
              <a:rPr lang="hr-HR" sz="2400" dirty="0" err="1"/>
              <a:t>Radauš</a:t>
            </a:r>
            <a:r>
              <a:rPr lang="hr-HR" sz="2400" dirty="0"/>
              <a:t> </a:t>
            </a:r>
          </a:p>
          <a:p>
            <a:pPr algn="ctr"/>
            <a:r>
              <a:rPr lang="hr-HR" sz="2400" dirty="0"/>
              <a:t>- </a:t>
            </a:r>
            <a:r>
              <a:rPr lang="hr-HR" sz="2400" dirty="0" err="1"/>
              <a:t>Sculptor</a:t>
            </a:r>
            <a:r>
              <a:rPr lang="hr-HR" sz="2400" dirty="0"/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A49C3717-0ED1-4AEC-A214-5F7042E603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0051" y="1234222"/>
            <a:ext cx="3635737" cy="3372252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9C0A5F47-20BE-4D74-84A8-992A576BEBB2}"/>
              </a:ext>
            </a:extLst>
          </p:cNvPr>
          <p:cNvSpPr txBox="1"/>
          <p:nvPr/>
        </p:nvSpPr>
        <p:spPr>
          <a:xfrm>
            <a:off x="4689231" y="4737528"/>
            <a:ext cx="281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Vanja Drach </a:t>
            </a:r>
          </a:p>
          <a:p>
            <a:pPr algn="ctr"/>
            <a:r>
              <a:rPr lang="hr-HR" sz="2400" dirty="0"/>
              <a:t>-</a:t>
            </a:r>
            <a:r>
              <a:rPr lang="hr-HR" sz="2400" dirty="0" err="1"/>
              <a:t>actor</a:t>
            </a:r>
            <a:r>
              <a:rPr lang="hr-HR" sz="2400" dirty="0"/>
              <a:t>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78934E00-4BB1-43BF-809D-6E0F81D119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15848" y="1234222"/>
            <a:ext cx="3677635" cy="337225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7301D178-16EE-412E-A003-9692EA8BB66A}"/>
              </a:ext>
            </a:extLst>
          </p:cNvPr>
          <p:cNvSpPr txBox="1"/>
          <p:nvPr/>
        </p:nvSpPr>
        <p:spPr>
          <a:xfrm>
            <a:off x="8723664" y="4792781"/>
            <a:ext cx="3062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Nada Subotić</a:t>
            </a:r>
          </a:p>
          <a:p>
            <a:pPr algn="ctr"/>
            <a:r>
              <a:rPr lang="hr-HR" sz="2400" dirty="0"/>
              <a:t>- </a:t>
            </a:r>
            <a:r>
              <a:rPr lang="hr-HR" sz="2400" dirty="0" err="1"/>
              <a:t>actress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496300" y="457200"/>
            <a:ext cx="3136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20th century</a:t>
            </a:r>
            <a:endParaRPr lang="hr-HR" sz="2200" dirty="0"/>
          </a:p>
        </p:txBody>
      </p:sp>
    </p:spTree>
    <p:extLst>
      <p:ext uri="{BB962C8B-B14F-4D97-AF65-F5344CB8AC3E}">
        <p14:creationId xmlns="" xmlns:p14="http://schemas.microsoft.com/office/powerpoint/2010/main" val="3121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17EFBE1-1A7F-41AE-945D-B3AEDF21D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132" r="-2" b="6435"/>
          <a:stretch/>
        </p:blipFill>
        <p:spPr>
          <a:xfrm>
            <a:off x="7590036" y="215901"/>
            <a:ext cx="4132699" cy="353059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5387D474-AB3C-4FF4-80CA-B4066A022DCA}"/>
              </a:ext>
            </a:extLst>
          </p:cNvPr>
          <p:cNvSpPr txBox="1"/>
          <p:nvPr/>
        </p:nvSpPr>
        <p:spPr>
          <a:xfrm>
            <a:off x="5194300" y="3759200"/>
            <a:ext cx="6655164" cy="1308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Autumn Festival in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Vinkovci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567BFB9F-B588-4D17-8CDF-D3EB692A7D1B}"/>
              </a:ext>
            </a:extLst>
          </p:cNvPr>
          <p:cNvSpPr txBox="1"/>
          <p:nvPr/>
        </p:nvSpPr>
        <p:spPr>
          <a:xfrm>
            <a:off x="6096000" y="5092700"/>
            <a:ext cx="5753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This</a:t>
            </a:r>
            <a:r>
              <a:rPr lang="hr-HR" sz="2400" dirty="0"/>
              <a:t> festival </a:t>
            </a:r>
            <a:r>
              <a:rPr lang="hr-HR" sz="2400" dirty="0" err="1"/>
              <a:t>was</a:t>
            </a:r>
            <a:r>
              <a:rPr lang="hr-HR" sz="2400" dirty="0"/>
              <a:t> </a:t>
            </a:r>
            <a:r>
              <a:rPr lang="hr-HR" sz="2400" b="1" dirty="0" err="1"/>
              <a:t>established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1966.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most </a:t>
            </a:r>
            <a:r>
              <a:rPr lang="hr-HR" sz="2400" dirty="0" err="1"/>
              <a:t>famous</a:t>
            </a:r>
            <a:r>
              <a:rPr lang="hr-HR" sz="2400" dirty="0"/>
              <a:t> </a:t>
            </a:r>
            <a:r>
              <a:rPr lang="hr-HR" sz="2400" dirty="0" err="1"/>
              <a:t>folk</a:t>
            </a:r>
            <a:r>
              <a:rPr lang="hr-HR" sz="2400" dirty="0"/>
              <a:t> </a:t>
            </a:r>
            <a:r>
              <a:rPr lang="hr-HR" sz="2400" dirty="0" err="1"/>
              <a:t>review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Croatia </a:t>
            </a:r>
          </a:p>
        </p:txBody>
      </p:sp>
      <p:pic>
        <p:nvPicPr>
          <p:cNvPr id="6146" name="Picture 2" descr="C:\Documents and Settings\Marin\My Documents\Picture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180974"/>
            <a:ext cx="6779806" cy="3781425"/>
          </a:xfrm>
          <a:prstGeom prst="rect">
            <a:avLst/>
          </a:prstGeom>
          <a:noFill/>
        </p:spPr>
      </p:pic>
      <p:pic>
        <p:nvPicPr>
          <p:cNvPr id="6147" name="Picture 3" descr="C:\Documents and Settings\Marin\My Documents\Picture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3" y="4248150"/>
            <a:ext cx="6221431" cy="231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85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C63AB16-A8E8-47B4-9930-8BAA9A6F7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9458" r="-1" b="18579"/>
          <a:stretch/>
        </p:blipFill>
        <p:spPr>
          <a:xfrm>
            <a:off x="0" y="4089401"/>
            <a:ext cx="7447074" cy="2768600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72F0D9AF-3321-4663-890D-DB860EEBB1C0}"/>
              </a:ext>
            </a:extLst>
          </p:cNvPr>
          <p:cNvSpPr txBox="1"/>
          <p:nvPr/>
        </p:nvSpPr>
        <p:spPr>
          <a:xfrm>
            <a:off x="7213600" y="4076700"/>
            <a:ext cx="4635864" cy="187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4400" dirty="0" smtClean="0">
                <a:latin typeface="+mj-lt"/>
                <a:ea typeface="+mj-ea"/>
                <a:cs typeface="+mj-cs"/>
              </a:rPr>
              <a:t>T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streets of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Vinkovci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170" name="Picture 2" descr="C:\Documents and Settings\Marin\My Documents\Picture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7378700" cy="4111447"/>
          </a:xfrm>
          <a:prstGeom prst="rect">
            <a:avLst/>
          </a:prstGeom>
          <a:noFill/>
        </p:spPr>
      </p:pic>
      <p:pic>
        <p:nvPicPr>
          <p:cNvPr id="7171" name="Picture 3" descr="C:\Documents and Settings\Marin\My Documents\Picture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0"/>
            <a:ext cx="4457700" cy="3813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83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848F64AA-5BE2-4280-BEFA-DC288118FC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EC726DCD-483D-4502-92BD-218DF1EE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973" r="2" b="11303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FECE2DD-B934-40BC-9AFB-B3A3B9C8D3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991" r="3168" b="-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48E37611-337A-41B0-B54F-5BCBD5B0D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591" r="-1" b="35713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FCC2A4C6-5F34-44F5-8052-B2BD33F69282}"/>
              </a:ext>
            </a:extLst>
          </p:cNvPr>
          <p:cNvSpPr txBox="1"/>
          <p:nvPr/>
        </p:nvSpPr>
        <p:spPr>
          <a:xfrm>
            <a:off x="6896100" y="4368800"/>
            <a:ext cx="4953364" cy="1612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streets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Vinkovci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77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9F853A26-0182-44E6-B02B-AEDA53F9D2E5}"/>
              </a:ext>
            </a:extLst>
          </p:cNvPr>
          <p:cNvSpPr txBox="1"/>
          <p:nvPr/>
        </p:nvSpPr>
        <p:spPr>
          <a:xfrm>
            <a:off x="185531" y="100120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50A7281F-CA22-444D-A86A-4181E490A1EE}"/>
              </a:ext>
            </a:extLst>
          </p:cNvPr>
          <p:cNvSpPr txBox="1"/>
          <p:nvPr/>
        </p:nvSpPr>
        <p:spPr>
          <a:xfrm>
            <a:off x="92765" y="0"/>
            <a:ext cx="12006470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 err="1"/>
              <a:t>Sources</a:t>
            </a:r>
            <a:r>
              <a:rPr lang="hr-HR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Ćirić, Vladimir, Vinkovci – grad na dlanu, Zebra, Vinkovci 2013. </a:t>
            </a:r>
          </a:p>
          <a:p>
            <a:endParaRPr lang="hr-H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2"/>
              </a:rPr>
              <a:t>https://www.google.com/search?q=vinkova%C4%8Dki+list&amp;source=lnms&amp;tbm=isch&amp;sa=X&amp;ved=2ahUKEwjm9bvlkdruAhVxhosKHZfAD7YQ_AUoAXoECAUQAw&amp;biw=1366&amp;bih=609#imgrc=jSlOeeIxGaY5xM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3"/>
              </a:rPr>
              <a:t>https://www.google.com/search?q=matija+antun+reljkovi%C4%87&amp;source=lnms&amp;tbm=isch&amp;sa=X&amp;ved=2ahUKEwjx9djCmdruAhXDpIsKHccFD7YQ_AUoAXoECAUQAw&amp;biw=1366&amp;bih=609#imgrc=hNfDv_wRwmZ4HM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4"/>
              </a:rPr>
              <a:t>https://www.google.com/search?q=ivan+i+josip+kozarac+bra%C4%87a&amp;source=lnms&amp;tbm=isch&amp;sa=X&amp;ved=2ahUKEwi-6bTWmtruAhXPiIsKHeRsDrUQ_AUoAXoECAgQAw&amp;biw=1366&amp;bih=609#imgrc=eEWFBJFPrrLDvM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5"/>
              </a:rPr>
              <a:t>https://www.google.com/search?q=vanja+radau%C5%A1&amp;source=lnms&amp;tbm=isch&amp;sa=X&amp;ved=2ahUKEwie9ePqndruAhWFuIsKHQaIALUQ_AUoAXoECAgQAw&amp;biw=1366&amp;bih=609#imgrc=rScn29oWxYCUaM</a:t>
            </a:r>
            <a:r>
              <a:rPr lang="hr-HR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5"/>
              </a:rPr>
              <a:t>https://www.google.com/search?q=vanja+radau%C5%A1&amp;source=lnms&amp;tbm=isch&amp;sa=X&amp;ved=2ahUKEwie9ePqndruAhWFuIsKHQaIALUQ_AUoAXoECAgQAw&amp;biw=1366&amp;bih=609#imgrc=w_HD5451t504_M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6"/>
              </a:rPr>
              <a:t>https://www.google.com/search?q=vanja+drach&amp;source=lnms&amp;tbm=isch&amp;sa=X&amp;ved=2ahUKEwjrtsjtvdruAhVjoosKHVwiCLUQ_AUoAXoECAsQAw&amp;biw=1366&amp;bih=609#imgrc=uw-ppPIhVaW0LM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7"/>
              </a:rPr>
              <a:t>https://www.google.com/search?q=nada+suboti%C4%87&amp;source=lnms&amp;tbm=isch&amp;sa=X&amp;ved=2ahUKEwjF36ivvtruAhUSxYsKHYvdAmcQ_AUoAXoECAcQAw&amp;biw=1366&amp;bih=657#imgrc=uUMOULH1vt25OM</a:t>
            </a: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78922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F6D8BB21-1D2E-4DA8-9DF6-52FA55F1D80C}"/>
              </a:ext>
            </a:extLst>
          </p:cNvPr>
          <p:cNvSpPr txBox="1"/>
          <p:nvPr/>
        </p:nvSpPr>
        <p:spPr>
          <a:xfrm>
            <a:off x="351692" y="464234"/>
            <a:ext cx="10691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2"/>
              </a:rPr>
              <a:t>https://www.google.com/search?q=vinkova%C4%8Dke+jeseni&amp;source=lnms&amp;tbm=isch&amp;sa=X&amp;ved=2ahUKEwjYruyav9ruAhXGl4sKHdFdD60Q_AUoAXoECAsQAw&amp;biw=1366&amp;bih=657#imgrc=okRh4yvqfOiVpM</a:t>
            </a:r>
            <a:r>
              <a:rPr lang="hr-HR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hlinkClick r:id="rId2"/>
              </a:rPr>
              <a:t>https://www.google.com/search?q=vinkova%C4%8Dke+jeseni&amp;source=lnms&amp;tbm=isch&amp;sa=X&amp;ved=2ahUKEwjYruyav9ruAhXGl4sKHdFdD60Q_AUoAXoECAsQAw&amp;biw=1366&amp;bih=657#imgrc=YPTwKvjaJEBNRM</a:t>
            </a:r>
            <a:r>
              <a:rPr lang="hr-HR" dirty="0"/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https://povijest.hr/drustvo/narodi/turci-ili-osmanlije-koja-je-razlika/</a:t>
            </a:r>
            <a:r>
              <a:rPr lang="hr-HR" dirty="0">
                <a:solidFill>
                  <a:srgbClr val="0070C0"/>
                </a:solidFill>
              </a:rPr>
              <a:t>https://www.google.com/search?q=josip+%C5%A1ok%C4%8Devi%C4%87&amp;sxsrf=ALeKk03v1eiWsByE_f74TjeCD9jkxm3okw:1611061167902&amp;source=lnms&amp;tbm=isch&amp;sa=X&amp;ved=2ahUKEwiQzf7EhqjuAhXltYsKHWWOCFQQ_AUoAXoECAQQAw&amp;biw=1366&amp;bih=609#imgrc=fNbiQqREzNT3BM</a:t>
            </a:r>
          </a:p>
          <a:p>
            <a:endParaRPr lang="hr-HR" dirty="0">
              <a:solidFill>
                <a:srgbClr val="0070C0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4002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bala, odmaralište&#10;&#10;Opis je automatski generiran">
            <a:extLst>
              <a:ext uri="{FF2B5EF4-FFF2-40B4-BE49-F238E27FC236}">
                <a16:creationId xmlns="" xmlns:a16="http://schemas.microsoft.com/office/drawing/2014/main" id="{7912D4D2-AC7B-4C6D-AADD-BF48BC5A4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" y="832661"/>
            <a:ext cx="6709877" cy="438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91141215-1993-4A04-89FB-BA75D93460C6}"/>
              </a:ext>
            </a:extLst>
          </p:cNvPr>
          <p:cNvSpPr txBox="1"/>
          <p:nvPr/>
        </p:nvSpPr>
        <p:spPr>
          <a:xfrm>
            <a:off x="6817562" y="821337"/>
            <a:ext cx="53008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err="1"/>
              <a:t>Vinkovci</a:t>
            </a:r>
            <a:r>
              <a:rPr lang="en-US" sz="2800" dirty="0"/>
              <a:t> is a town located along the river </a:t>
            </a:r>
            <a:r>
              <a:rPr lang="en-US" sz="2800" dirty="0" err="1"/>
              <a:t>Bosut</a:t>
            </a:r>
            <a:r>
              <a:rPr lang="hr-HR" sz="2800" dirty="0"/>
              <a:t>.</a:t>
            </a:r>
          </a:p>
          <a:p>
            <a:pPr algn="just"/>
            <a:endParaRPr lang="hr-HR" sz="28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/>
              <a:t>A settlement with a population continuity of </a:t>
            </a:r>
            <a:r>
              <a:rPr lang="hr-HR" sz="2800" dirty="0" smtClean="0"/>
              <a:t>8</a:t>
            </a:r>
            <a:r>
              <a:rPr lang="en-US" sz="2800" dirty="0" smtClean="0"/>
              <a:t>000 </a:t>
            </a:r>
            <a:r>
              <a:rPr lang="en-US" sz="2800" dirty="0"/>
              <a:t>years</a:t>
            </a:r>
            <a:r>
              <a:rPr lang="hr-HR" sz="2800" dirty="0"/>
              <a:t>.</a:t>
            </a:r>
          </a:p>
          <a:p>
            <a:pPr algn="just"/>
            <a:endParaRPr lang="hr-HR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Archaeological excavations in the area of ​​</a:t>
            </a:r>
            <a:r>
              <a:rPr lang="en-US" sz="2800" dirty="0" err="1"/>
              <a:t>Vinkovci</a:t>
            </a:r>
            <a:r>
              <a:rPr lang="en-US" sz="2800" dirty="0"/>
              <a:t> show the </a:t>
            </a:r>
            <a:r>
              <a:rPr lang="en-US" sz="2800" dirty="0" err="1" smtClean="0"/>
              <a:t>permanenc</a:t>
            </a:r>
            <a:r>
              <a:rPr lang="hr-HR" sz="2800" dirty="0" smtClean="0"/>
              <a:t>e </a:t>
            </a:r>
            <a:r>
              <a:rPr lang="en-US" sz="2800" dirty="0" smtClean="0"/>
              <a:t>of </a:t>
            </a:r>
            <a:r>
              <a:rPr lang="en-US" sz="2800" dirty="0"/>
              <a:t>Neolithic settlements.</a:t>
            </a:r>
            <a:endParaRPr lang="hr-HR" sz="2800" dirty="0"/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84FEA196-F7F0-486F-8E0B-6AC975EC2814}"/>
              </a:ext>
            </a:extLst>
          </p:cNvPr>
          <p:cNvSpPr txBox="1"/>
          <p:nvPr/>
        </p:nvSpPr>
        <p:spPr>
          <a:xfrm>
            <a:off x="5479095" y="5222542"/>
            <a:ext cx="166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/>
              <a:t>Attachment</a:t>
            </a:r>
            <a:r>
              <a:rPr lang="hr-HR" sz="1600" i="1" dirty="0"/>
              <a:t> 1</a:t>
            </a:r>
          </a:p>
        </p:txBody>
      </p:sp>
    </p:spTree>
    <p:extLst>
      <p:ext uri="{BB962C8B-B14F-4D97-AF65-F5344CB8AC3E}">
        <p14:creationId xmlns="" xmlns:p14="http://schemas.microsoft.com/office/powerpoint/2010/main" val="8822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AECE574B-D353-463B-9AAB-698263BFEB04}"/>
              </a:ext>
            </a:extLst>
          </p:cNvPr>
          <p:cNvSpPr txBox="1"/>
          <p:nvPr/>
        </p:nvSpPr>
        <p:spPr>
          <a:xfrm>
            <a:off x="8470900" y="1028700"/>
            <a:ext cx="3276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/>
              <a:t>The first communities of farmers inhabited this area sometime around 6200 BC. bringing pottery, domesticated animals and plants.</a:t>
            </a:r>
            <a:endParaRPr lang="hr-HR" sz="2200" dirty="0"/>
          </a:p>
        </p:txBody>
      </p:sp>
      <p:pic>
        <p:nvPicPr>
          <p:cNvPr id="1026" name="Picture 2" descr="C:\Documents and Settings\Marin\My Documents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476250"/>
            <a:ext cx="8015287" cy="600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2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E79A61E5-FE07-465C-BDA1-C1DBA8327C7C}"/>
              </a:ext>
            </a:extLst>
          </p:cNvPr>
          <p:cNvSpPr txBox="1"/>
          <p:nvPr/>
        </p:nvSpPr>
        <p:spPr>
          <a:xfrm>
            <a:off x="457200" y="635000"/>
            <a:ext cx="11201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The oldest culture that appeared in the area of ​​</a:t>
            </a:r>
            <a:r>
              <a:rPr lang="en-US" sz="2200" dirty="0" err="1">
                <a:solidFill>
                  <a:schemeClr val="bg1"/>
                </a:solidFill>
              </a:rPr>
              <a:t>Vinkovci</a:t>
            </a:r>
            <a:r>
              <a:rPr lang="en-US" sz="2200" dirty="0">
                <a:solidFill>
                  <a:schemeClr val="bg1"/>
                </a:solidFill>
              </a:rPr>
              <a:t> was the </a:t>
            </a:r>
            <a:r>
              <a:rPr lang="en-US" sz="2200" dirty="0" err="1">
                <a:solidFill>
                  <a:schemeClr val="bg1"/>
                </a:solidFill>
              </a:rPr>
              <a:t>Starčevo</a:t>
            </a:r>
            <a:r>
              <a:rPr lang="en-US" sz="2200" dirty="0">
                <a:solidFill>
                  <a:schemeClr val="bg1"/>
                </a:solidFill>
              </a:rPr>
              <a:t> culture, and the most famous Sopot culture, which was named after the fortified hillfort Sopot, which is located near the city</a:t>
            </a:r>
            <a:r>
              <a:rPr lang="hr-HR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 descr="C:\Documents and Settings\Marin\My Documents\Pict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1674814"/>
            <a:ext cx="8851900" cy="4757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7943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A10F1101-9313-43E6-B3C2-394563E5DAF6}"/>
              </a:ext>
            </a:extLst>
          </p:cNvPr>
          <p:cNvSpPr txBox="1"/>
          <p:nvPr/>
        </p:nvSpPr>
        <p:spPr>
          <a:xfrm>
            <a:off x="7429501" y="990601"/>
            <a:ext cx="421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Orion </a:t>
            </a:r>
            <a:r>
              <a:rPr lang="hr-HR" sz="2800" dirty="0"/>
              <a:t> - </a:t>
            </a:r>
            <a:r>
              <a:rPr lang="en-US" sz="2800" dirty="0"/>
              <a:t>the oldest Indo-European </a:t>
            </a:r>
            <a:r>
              <a:rPr lang="en-US" sz="2800" dirty="0" smtClean="0"/>
              <a:t>calendar</a:t>
            </a:r>
            <a:r>
              <a:rPr lang="hr-HR" sz="2800" dirty="0" smtClean="0"/>
              <a:t> </a:t>
            </a:r>
            <a:br>
              <a:rPr lang="hr-HR" sz="2800" dirty="0" smtClean="0"/>
            </a:br>
            <a:r>
              <a:rPr lang="hr-HR" sz="2800" dirty="0" smtClean="0"/>
              <a:t>(2600 B.C.)</a:t>
            </a:r>
            <a:br>
              <a:rPr lang="hr-HR" sz="2800" dirty="0" smtClean="0"/>
            </a:br>
            <a:r>
              <a:rPr lang="hr-HR" sz="2800" dirty="0" smtClean="0"/>
              <a:t>found </a:t>
            </a:r>
            <a:r>
              <a:rPr lang="hr-HR" sz="2800" dirty="0"/>
              <a:t>in Vinkovci </a:t>
            </a:r>
            <a:r>
              <a:rPr lang="en-US" sz="2800" dirty="0"/>
              <a:t>- the </a:t>
            </a:r>
            <a:r>
              <a:rPr lang="en-US" sz="2800" dirty="0" err="1"/>
              <a:t>Vučedol</a:t>
            </a:r>
            <a:r>
              <a:rPr lang="en-US" sz="2800" dirty="0"/>
              <a:t> culture</a:t>
            </a:r>
            <a:endParaRPr lang="hr-HR" sz="2800" dirty="0"/>
          </a:p>
        </p:txBody>
      </p:sp>
      <p:pic>
        <p:nvPicPr>
          <p:cNvPr id="1026" name="Picture 2" descr="C:\Documents and Settings\Marin\My Documents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1" y="530422"/>
            <a:ext cx="6376988" cy="5717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539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="" xmlns:a16="http://schemas.microsoft.com/office/drawing/2014/main" id="{CE388D5D-802B-4DA7-B1CF-C17BE9920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0" y="472589"/>
            <a:ext cx="6988160" cy="49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5F06AA56-D9FE-4DB1-BCAB-A47C4816D88F}"/>
              </a:ext>
            </a:extLst>
          </p:cNvPr>
          <p:cNvSpPr txBox="1"/>
          <p:nvPr/>
        </p:nvSpPr>
        <p:spPr>
          <a:xfrm>
            <a:off x="7493000" y="1206500"/>
            <a:ext cx="42545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hr-HR" sz="2400" dirty="0" smtClean="0"/>
              <a:t>     </a:t>
            </a:r>
            <a:r>
              <a:rPr lang="en-US" sz="2400" dirty="0" smtClean="0"/>
              <a:t>At </a:t>
            </a:r>
            <a:r>
              <a:rPr lang="en-US" sz="2400" dirty="0"/>
              <a:t>the end of the 4th </a:t>
            </a:r>
            <a:r>
              <a:rPr lang="en-US" sz="2400" dirty="0" smtClean="0"/>
              <a:t>century B</a:t>
            </a:r>
            <a:r>
              <a:rPr lang="hr-HR" sz="2400" dirty="0" smtClean="0"/>
              <a:t>.</a:t>
            </a:r>
            <a:r>
              <a:rPr lang="en-US" sz="2400" dirty="0" smtClean="0"/>
              <a:t>C</a:t>
            </a:r>
            <a:r>
              <a:rPr lang="en-US" sz="2400" dirty="0"/>
              <a:t>. the Celts come to the </a:t>
            </a:r>
            <a:r>
              <a:rPr lang="en-US" sz="2400" dirty="0" err="1"/>
              <a:t>Vinkovci</a:t>
            </a:r>
            <a:r>
              <a:rPr lang="hr-HR" sz="2400" dirty="0"/>
              <a:t> </a:t>
            </a:r>
            <a:r>
              <a:rPr lang="en-US" sz="2400" dirty="0"/>
              <a:t>area. 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400" dirty="0"/>
          </a:p>
          <a:p>
            <a:pPr marL="342900" indent="-342900"/>
            <a:r>
              <a:rPr lang="hr-HR" sz="2400" dirty="0" smtClean="0"/>
              <a:t>     About </a:t>
            </a:r>
            <a:r>
              <a:rPr lang="hr-HR" sz="2400" dirty="0"/>
              <a:t>8 year </a:t>
            </a:r>
            <a:r>
              <a:rPr lang="hr-HR" sz="2400" dirty="0" smtClean="0"/>
              <a:t>A.D.</a:t>
            </a:r>
            <a:r>
              <a:rPr lang="en-US" sz="2400" dirty="0" smtClean="0"/>
              <a:t> </a:t>
            </a:r>
            <a:r>
              <a:rPr lang="en-US" sz="2400" dirty="0"/>
              <a:t>the Romans conquered the Celts and conquered the area of ​​</a:t>
            </a:r>
            <a:r>
              <a:rPr lang="en-US" sz="2400" dirty="0" err="1" smtClean="0"/>
              <a:t>Vinkovci</a:t>
            </a:r>
            <a:r>
              <a:rPr lang="en-US" sz="2400" dirty="0" smtClean="0"/>
              <a:t>.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212 A.D. </a:t>
            </a:r>
            <a:br>
              <a:rPr lang="hr-HR" sz="2400" dirty="0" smtClean="0"/>
            </a:br>
            <a:r>
              <a:rPr lang="hr-HR" sz="2400" dirty="0" smtClean="0"/>
              <a:t>Cibalae gained the status of Colonia Aurelia Cibalae</a:t>
            </a:r>
            <a:endParaRPr lang="hr-HR" sz="2400" dirty="0"/>
          </a:p>
        </p:txBody>
      </p:sp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C5631316-8D96-4116-B9A1-638954759E9A}"/>
              </a:ext>
            </a:extLst>
          </p:cNvPr>
          <p:cNvSpPr txBox="1"/>
          <p:nvPr/>
        </p:nvSpPr>
        <p:spPr>
          <a:xfrm>
            <a:off x="516835" y="5410201"/>
            <a:ext cx="702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Fragment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map</a:t>
            </a:r>
            <a:r>
              <a:rPr lang="hr-HR" i="1" dirty="0"/>
              <a:t> </a:t>
            </a:r>
            <a:r>
              <a:rPr lang="hr-HR" i="1" dirty="0" err="1"/>
              <a:t>made</a:t>
            </a:r>
            <a:r>
              <a:rPr lang="hr-HR" i="1" dirty="0"/>
              <a:t> </a:t>
            </a:r>
            <a:r>
              <a:rPr lang="hr-HR" i="1" dirty="0" err="1"/>
              <a:t>by</a:t>
            </a:r>
            <a:r>
              <a:rPr lang="hr-HR" i="1" dirty="0"/>
              <a:t> K. </a:t>
            </a:r>
            <a:r>
              <a:rPr lang="hr-HR" i="1" dirty="0" err="1"/>
              <a:t>Ptolomeus</a:t>
            </a:r>
            <a:r>
              <a:rPr lang="hr-HR" i="1" dirty="0"/>
              <a:t>. </a:t>
            </a:r>
            <a:r>
              <a:rPr lang="hr-HR" i="1" dirty="0" err="1"/>
              <a:t>Position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Roman </a:t>
            </a:r>
            <a:r>
              <a:rPr lang="hr-HR" i="1" dirty="0" err="1"/>
              <a:t>settlement</a:t>
            </a:r>
            <a:r>
              <a:rPr lang="hr-HR" i="1" dirty="0"/>
              <a:t> </a:t>
            </a:r>
            <a:r>
              <a:rPr lang="hr-HR" i="1" dirty="0" err="1"/>
              <a:t>and</a:t>
            </a:r>
            <a:r>
              <a:rPr lang="hr-HR" i="1" dirty="0"/>
              <a:t> </a:t>
            </a:r>
            <a:r>
              <a:rPr lang="hr-HR" i="1" dirty="0" err="1"/>
              <a:t>disposition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Celtic</a:t>
            </a:r>
            <a:r>
              <a:rPr lang="hr-HR" i="1" dirty="0"/>
              <a:t> </a:t>
            </a:r>
            <a:r>
              <a:rPr lang="hr-HR" i="1" dirty="0" err="1"/>
              <a:t>trebes</a:t>
            </a:r>
            <a:r>
              <a:rPr lang="hr-HR" i="1" dirty="0"/>
              <a:t> </a:t>
            </a:r>
            <a:r>
              <a:rPr lang="hr-HR" i="1" dirty="0" err="1"/>
              <a:t>who</a:t>
            </a:r>
            <a:r>
              <a:rPr lang="hr-HR" i="1" dirty="0"/>
              <a:t> </a:t>
            </a:r>
            <a:r>
              <a:rPr lang="hr-HR" i="1" dirty="0" err="1"/>
              <a:t>used</a:t>
            </a:r>
            <a:r>
              <a:rPr lang="hr-HR" i="1" dirty="0"/>
              <a:t> to live </a:t>
            </a:r>
            <a:r>
              <a:rPr lang="hr-HR" i="1" dirty="0" err="1"/>
              <a:t>in</a:t>
            </a:r>
            <a:r>
              <a:rPr lang="hr-HR" i="1" dirty="0"/>
              <a:t> </a:t>
            </a:r>
            <a:r>
              <a:rPr lang="hr-HR" i="1" dirty="0" err="1"/>
              <a:t>the</a:t>
            </a:r>
            <a:r>
              <a:rPr lang="hr-HR" i="1" dirty="0"/>
              <a:t> </a:t>
            </a:r>
            <a:r>
              <a:rPr lang="hr-HR" i="1" dirty="0" err="1"/>
              <a:t>vicinity</a:t>
            </a:r>
            <a:r>
              <a:rPr lang="hr-HR" i="1" dirty="0"/>
              <a:t> </a:t>
            </a:r>
            <a:r>
              <a:rPr lang="hr-HR" i="1" dirty="0" err="1"/>
              <a:t>of</a:t>
            </a:r>
            <a:r>
              <a:rPr lang="hr-HR" i="1" dirty="0"/>
              <a:t>  </a:t>
            </a:r>
            <a:r>
              <a:rPr lang="hr-HR" i="1" dirty="0" err="1"/>
              <a:t>today</a:t>
            </a:r>
            <a:r>
              <a:rPr lang="hr-HR" i="1" dirty="0"/>
              <a:t>’ s Vinkovci., </a:t>
            </a:r>
            <a:r>
              <a:rPr lang="hr-HR" dirty="0"/>
              <a:t>Ćirić, Vladimir, Vinkovci grad na dlanu, Zebra, Vinkovci 2013., str. 57.</a:t>
            </a:r>
          </a:p>
        </p:txBody>
      </p:sp>
    </p:spTree>
    <p:extLst>
      <p:ext uri="{BB962C8B-B14F-4D97-AF65-F5344CB8AC3E}">
        <p14:creationId xmlns="" xmlns:p14="http://schemas.microsoft.com/office/powerpoint/2010/main" val="15931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8678732-7F27-4537-8AF3-02DA64D18F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0157" y="762556"/>
            <a:ext cx="2970144" cy="297014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C2742F36-2BFD-4B04-8114-BA374C59A2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481" y="990553"/>
            <a:ext cx="2628519" cy="252319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="" xmlns:a16="http://schemas.microsoft.com/office/drawing/2014/main" id="{EAFF3CD6-663F-4F87-9469-A13CFA7F4C9D}"/>
              </a:ext>
            </a:extLst>
          </p:cNvPr>
          <p:cNvSpPr txBox="1"/>
          <p:nvPr/>
        </p:nvSpPr>
        <p:spPr>
          <a:xfrm>
            <a:off x="291549" y="279604"/>
            <a:ext cx="11900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Roman emperors, Valens and Valentinian I, were born in 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Vinkovci</a:t>
            </a:r>
            <a:endParaRPr lang="hr-HR" sz="3200" dirty="0"/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5D6FDC70-3B9E-4D3A-9096-BED82A9163AA}"/>
              </a:ext>
            </a:extLst>
          </p:cNvPr>
          <p:cNvSpPr txBox="1"/>
          <p:nvPr/>
        </p:nvSpPr>
        <p:spPr>
          <a:xfrm>
            <a:off x="7050156" y="3556001"/>
            <a:ext cx="3723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ROMAN EMPEROR VALENS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82D3315B-6C6A-481D-B4C9-F468ACDF6D17}"/>
              </a:ext>
            </a:extLst>
          </p:cNvPr>
          <p:cNvSpPr txBox="1"/>
          <p:nvPr/>
        </p:nvSpPr>
        <p:spPr>
          <a:xfrm>
            <a:off x="0" y="356870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ROMAN EMPEROR </a:t>
            </a:r>
            <a:r>
              <a:rPr kumimoji="0" lang="hr-H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VALENTINIAN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9CAE38F3-4C72-4790-AFD5-8826EC42CC14}"/>
              </a:ext>
            </a:extLst>
          </p:cNvPr>
          <p:cNvSpPr txBox="1"/>
          <p:nvPr/>
        </p:nvSpPr>
        <p:spPr>
          <a:xfrm>
            <a:off x="821634" y="5155096"/>
            <a:ext cx="372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FF6ADB8D-A8F4-413A-A32E-4E762155D300}"/>
              </a:ext>
            </a:extLst>
          </p:cNvPr>
          <p:cNvSpPr txBox="1"/>
          <p:nvPr/>
        </p:nvSpPr>
        <p:spPr>
          <a:xfrm>
            <a:off x="381000" y="3975100"/>
            <a:ext cx="5727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from </a:t>
            </a:r>
            <a:r>
              <a:rPr lang="en-US" sz="2100" b="1" dirty="0"/>
              <a:t>364 to 375</a:t>
            </a:r>
            <a:r>
              <a:rPr lang="hr-HR" sz="2100" b="1" dirty="0"/>
              <a:t> </a:t>
            </a:r>
            <a:r>
              <a:rPr lang="en-US" sz="2100" b="1" dirty="0"/>
              <a:t> </a:t>
            </a:r>
            <a:r>
              <a:rPr lang="en-US" sz="2100" dirty="0"/>
              <a:t>emperor in the West of the Roman Empire.</a:t>
            </a:r>
            <a:endParaRPr lang="hr-HR" sz="2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In 364, he appointed his brother Valens ruler of the Eastern Roman Empire.</a:t>
            </a:r>
            <a:endParaRPr lang="hr-HR" sz="2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After his death in 375, the Western Empire quickly declined, so Valentinian is often considered the last great emperor of the Western Empire.</a:t>
            </a:r>
            <a:endParaRPr lang="hr-HR" sz="2100" dirty="0"/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508B3CA1-C85A-420E-B8DF-5FBE2E40A080}"/>
              </a:ext>
            </a:extLst>
          </p:cNvPr>
          <p:cNvSpPr txBox="1"/>
          <p:nvPr/>
        </p:nvSpPr>
        <p:spPr>
          <a:xfrm>
            <a:off x="6930888" y="3962400"/>
            <a:ext cx="4439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100" dirty="0" err="1"/>
              <a:t>from</a:t>
            </a:r>
            <a:r>
              <a:rPr lang="hr-HR" sz="2100" dirty="0"/>
              <a:t> 364 </a:t>
            </a:r>
            <a:r>
              <a:rPr lang="hr-HR" sz="2100" dirty="0" err="1"/>
              <a:t>ruler</a:t>
            </a:r>
            <a:r>
              <a:rPr lang="hr-HR" sz="2100" dirty="0"/>
              <a:t> </a:t>
            </a:r>
            <a:r>
              <a:rPr lang="hr-HR" sz="2100" dirty="0" err="1"/>
              <a:t>of</a:t>
            </a:r>
            <a:r>
              <a:rPr lang="hr-HR" sz="2100" dirty="0"/>
              <a:t> </a:t>
            </a:r>
            <a:r>
              <a:rPr lang="hr-HR" sz="2100" dirty="0" err="1"/>
              <a:t>the</a:t>
            </a:r>
            <a:r>
              <a:rPr lang="hr-HR" sz="2100" dirty="0"/>
              <a:t> </a:t>
            </a:r>
            <a:r>
              <a:rPr lang="hr-HR" sz="2100" dirty="0" err="1"/>
              <a:t>Estern</a:t>
            </a:r>
            <a:r>
              <a:rPr lang="hr-HR" sz="2100" dirty="0"/>
              <a:t> Roman Empire.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100" dirty="0"/>
              <a:t>he died in the battle of </a:t>
            </a:r>
            <a:r>
              <a:rPr lang="en-US" sz="2100" dirty="0" err="1"/>
              <a:t>Hadrianopolis</a:t>
            </a:r>
            <a:r>
              <a:rPr lang="hr-HR" sz="2100" dirty="0"/>
              <a:t> 378 </a:t>
            </a:r>
          </a:p>
        </p:txBody>
      </p:sp>
    </p:spTree>
    <p:extLst>
      <p:ext uri="{BB962C8B-B14F-4D97-AF65-F5344CB8AC3E}">
        <p14:creationId xmlns="" xmlns:p14="http://schemas.microsoft.com/office/powerpoint/2010/main" val="27726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62000" y="1226160"/>
            <a:ext cx="9690100" cy="1815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</a:rPr>
              <a:t>The </a:t>
            </a:r>
            <a:r>
              <a:rPr kumimoji="0" lang="sr-Latn-CS" sz="2200" b="1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Battle of Cibalae</a:t>
            </a:r>
            <a: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 was fought in 316 (or 314, it is not sure)  between the two Roman emperors:</a:t>
            </a:r>
            <a:r>
              <a:rPr kumimoji="0" lang="sr-Latn-CS" sz="2200" b="0" i="0" u="none" strike="noStrike" cap="none" normalizeH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 Constantine I and </a:t>
            </a:r>
            <a: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and Licinius. </a:t>
            </a:r>
            <a:b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</a:br>
            <a: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The site of the battle was near the town of Cibalae </a:t>
            </a:r>
            <a:r>
              <a:rPr kumimoji="0" lang="sr-Latn-CS" sz="2200" b="0" i="0" u="none" strike="noStrike" cap="none" normalizeH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 (it was Roman province of Panonia Secunda)</a:t>
            </a:r>
            <a:r>
              <a:rPr lang="sr-Latn-CS" sz="2200" dirty="0" smtClean="0">
                <a:solidFill>
                  <a:srgbClr val="202122"/>
                </a:solidFill>
                <a:cs typeface="Arial" charset="0"/>
              </a:rPr>
              <a:t>.</a:t>
            </a:r>
            <a:r>
              <a:rPr lang="en-US" sz="2400" dirty="0" smtClean="0"/>
              <a:t> The battle lasted all day</a:t>
            </a:r>
            <a:r>
              <a:rPr lang="en-US" sz="2400" dirty="0" smtClean="0"/>
              <a:t>.</a:t>
            </a:r>
            <a:r>
              <a:rPr lang="hr-HR" sz="2400" dirty="0" smtClean="0"/>
              <a:t> </a:t>
            </a:r>
            <a:r>
              <a:rPr kumimoji="0" lang="sr-Latn-CS" sz="22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Constantine won despite being outnumbered</a:t>
            </a:r>
            <a:r>
              <a:rPr kumimoji="0" lang="sr-Latn-CS" sz="2200" b="0" i="0" u="none" strike="noStrike" cap="none" normalizeH="0" dirty="0" smtClean="0">
                <a:ln>
                  <a:noFill/>
                </a:ln>
                <a:solidFill>
                  <a:srgbClr val="202122"/>
                </a:solidFill>
                <a:effectLst/>
                <a:cs typeface="Arial" charset="0"/>
              </a:rPr>
              <a:t>  and Licinius lost 20000 soldiers.</a:t>
            </a:r>
            <a:endParaRPr kumimoji="0" lang="sr-Latn-C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546100"/>
            <a:ext cx="35941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dirty="0" smtClean="0"/>
              <a:t>Battle of Cibalae</a:t>
            </a:r>
            <a:endParaRPr lang="hr-HR" sz="2500" dirty="0"/>
          </a:p>
        </p:txBody>
      </p:sp>
      <p:pic>
        <p:nvPicPr>
          <p:cNvPr id="1028" name="Picture 4" descr="C:\Documents and Settings\Marin\My Documents\DSC04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715" y="3167743"/>
            <a:ext cx="4362994" cy="327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814</Words>
  <Application>Microsoft Office PowerPoint</Application>
  <PresentationFormat>Custom</PresentationFormat>
  <Paragraphs>104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sustava Office</vt:lpstr>
      <vt:lpstr>The oldest town in Europe – VINKOVCI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oldest town in Europe – VINKOVCI</dc:title>
  <dc:creator>ivana.spajic1@skole.hr</dc:creator>
  <cp:lastModifiedBy>Marin Marsic</cp:lastModifiedBy>
  <cp:revision>19</cp:revision>
  <dcterms:created xsi:type="dcterms:W3CDTF">2021-02-08T10:52:21Z</dcterms:created>
  <dcterms:modified xsi:type="dcterms:W3CDTF">2021-02-09T15:45:49Z</dcterms:modified>
</cp:coreProperties>
</file>