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sldIdLst>
    <p:sldId id="267" r:id="rId2"/>
    <p:sldId id="256" r:id="rId3"/>
    <p:sldId id="257" r:id="rId4"/>
    <p:sldId id="261" r:id="rId5"/>
    <p:sldId id="262" r:id="rId6"/>
    <p:sldId id="258" r:id="rId7"/>
    <p:sldId id="259" r:id="rId8"/>
    <p:sldId id="264" r:id="rId9"/>
    <p:sldId id="265" r:id="rId10"/>
    <p:sldId id="266"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98"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46488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46C117F-5CCF-4837-BE5F-2B92066CAFAF}"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31481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84EB90BD-B6CE-46B7-997F-7313B992CCDC}"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8956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CDB9D11F-B188-461D-B23F-39381795C052}"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270261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52E6D8D9-55A2-4063-B0F3-121F44549695}"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77153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D4B24536-994D-4021-A283-9F449C0DB509}"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32069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3CBBBB78-C96F-47B7-AB17-D852CA960AC9}"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96949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559001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1/15/2023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8206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60010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30578ACC-22D6-47C1-A373-4FD133E34F3C}"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97857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8387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0322" y="3030008"/>
            <a:ext cx="4698355" cy="290617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594123" y="3030008"/>
            <a:ext cx="4700059" cy="290617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5728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4410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10344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E331444B-B92B-4E27-8C94-BB93EAF5CB18}"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12808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363EFA5E-FA76-400D-B3DC-F0BA90E6D10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9268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1/15/2023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950354849"/>
      </p:ext>
    </p:extLst>
  </p:cSld>
  <p:clrMap bg1="dk1" tx1="lt1" bg2="dk2"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5791200" cy="1477328"/>
          </a:xfrm>
          <a:prstGeom prst="rect">
            <a:avLst/>
          </a:prstGeom>
          <a:noFill/>
        </p:spPr>
        <p:txBody>
          <a:bodyPr wrap="square" rtlCol="0">
            <a:spAutoFit/>
          </a:bodyPr>
          <a:lstStyle/>
          <a:p>
            <a:r>
              <a:rPr lang="hr-HR" dirty="0" smtClean="0"/>
              <a:t>OŠ Bartola Kašića</a:t>
            </a:r>
            <a:br>
              <a:rPr lang="hr-HR" dirty="0" smtClean="0"/>
            </a:br>
            <a:r>
              <a:rPr lang="hr-HR" dirty="0" smtClean="0"/>
              <a:t>Erasmus+ project 2020-2023</a:t>
            </a:r>
            <a:br>
              <a:rPr lang="hr-HR" dirty="0" smtClean="0"/>
            </a:br>
            <a:r>
              <a:rPr lang="hr-HR" dirty="0" smtClean="0"/>
              <a:t>How Roman are you?</a:t>
            </a:r>
            <a:br>
              <a:rPr lang="hr-HR" dirty="0" smtClean="0"/>
            </a:br>
            <a:r>
              <a:rPr lang="hr-HR" dirty="0" smtClean="0"/>
              <a:t>2020-1-DE03-KA229-077527_5</a:t>
            </a:r>
            <a:br>
              <a:rPr lang="hr-HR" dirty="0" smtClean="0"/>
            </a:br>
            <a:endParaRPr lang="hr-HR" dirty="0"/>
          </a:p>
        </p:txBody>
      </p:sp>
      <p:sp>
        <p:nvSpPr>
          <p:cNvPr id="3" name="TextBox 2"/>
          <p:cNvSpPr txBox="1"/>
          <p:nvPr/>
        </p:nvSpPr>
        <p:spPr>
          <a:xfrm>
            <a:off x="2514600" y="2667000"/>
            <a:ext cx="7162800" cy="1200329"/>
          </a:xfrm>
          <a:prstGeom prst="rect">
            <a:avLst/>
          </a:prstGeom>
          <a:noFill/>
        </p:spPr>
        <p:txBody>
          <a:bodyPr wrap="square" rtlCol="0">
            <a:spAutoFit/>
          </a:bodyPr>
          <a:lstStyle/>
          <a:p>
            <a:r>
              <a:rPr lang="hr-HR" sz="3600" dirty="0" smtClean="0"/>
              <a:t>History of Croatia from the beginning of the 20th century</a:t>
            </a:r>
            <a:endParaRPr lang="hr-HR" sz="3600" dirty="0"/>
          </a:p>
        </p:txBody>
      </p:sp>
      <p:pic>
        <p:nvPicPr>
          <p:cNvPr id="4" name="Picture 3" descr="C:\Documents and Settings\Marin\My Documents\ZASTAVE i LOGO, SCC, W.A.T.E.R\DISCLAIMER, LOGO, AMPEU\eu_flag_co_funded_pos_rgb_right.jpg"/>
          <p:cNvPicPr/>
          <p:nvPr/>
        </p:nvPicPr>
        <p:blipFill>
          <a:blip r:embed="rId2" cstate="print"/>
          <a:srcRect/>
          <a:stretch>
            <a:fillRect/>
          </a:stretch>
        </p:blipFill>
        <p:spPr bwMode="auto">
          <a:xfrm>
            <a:off x="3352800" y="5181600"/>
            <a:ext cx="4953000" cy="1153056"/>
          </a:xfrm>
          <a:prstGeom prst="rect">
            <a:avLst/>
          </a:prstGeom>
          <a:noFill/>
          <a:ln w="9525">
            <a:noFill/>
            <a:miter lim="800000"/>
            <a:headEnd/>
            <a:tailEnd/>
          </a:ln>
        </p:spPr>
      </p:pic>
      <p:pic>
        <p:nvPicPr>
          <p:cNvPr id="5" name="Picture 4" descr="C:\Documents and Settings\Marin\My Documents\ROMAN , logo, 2 banera\logo erasmus_pt.jpg"/>
          <p:cNvPicPr/>
          <p:nvPr/>
        </p:nvPicPr>
        <p:blipFill>
          <a:blip r:embed="rId3" cstate="print"/>
          <a:srcRect/>
          <a:stretch>
            <a:fillRect/>
          </a:stretch>
        </p:blipFill>
        <p:spPr bwMode="auto">
          <a:xfrm>
            <a:off x="9448800" y="457200"/>
            <a:ext cx="2157412" cy="2209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A5DDC521-CEA9-354F-9751-8D81A78AFAC8}"/>
              </a:ext>
            </a:extLst>
          </p:cNvPr>
          <p:cNvSpPr>
            <a:spLocks noGrp="1"/>
          </p:cNvSpPr>
          <p:nvPr>
            <p:ph sz="half" idx="1"/>
          </p:nvPr>
        </p:nvSpPr>
        <p:spPr>
          <a:xfrm>
            <a:off x="0" y="1601455"/>
            <a:ext cx="4733424" cy="3962918"/>
          </a:xfrm>
        </p:spPr>
        <p:txBody>
          <a:bodyPr>
            <a:noAutofit/>
          </a:bodyPr>
          <a:lstStyle/>
          <a:p>
            <a:r>
              <a:rPr lang="hr-HR"/>
              <a:t>3. for the county</a:t>
            </a:r>
          </a:p>
          <a:p>
            <a:r>
              <a:rPr lang="hr-HR"/>
              <a:t>the prefect and deputy prefects are elected in direct elections for a period of four years.</a:t>
            </a:r>
          </a:p>
          <a:p>
            <a:r>
              <a:rPr lang="hr-HR"/>
              <a:t>regular prefect elections are held every fourth year, simultaneously with elections for members of representative bodies of local and regional self-government units.</a:t>
            </a:r>
          </a:p>
          <a:p>
            <a:r>
              <a:rPr lang="hr-HR"/>
              <a:t>elections are announced by the Government of the Republic of Croatia</a:t>
            </a:r>
            <a:endParaRPr lang="x-none"/>
          </a:p>
        </p:txBody>
      </p:sp>
      <p:sp>
        <p:nvSpPr>
          <p:cNvPr id="4" name="Rezervirano mjesto sadržaja 3">
            <a:extLst>
              <a:ext uri="{FF2B5EF4-FFF2-40B4-BE49-F238E27FC236}">
                <a16:creationId xmlns:a16="http://schemas.microsoft.com/office/drawing/2014/main" xmlns="" id="{AC8CBE3D-9515-164F-89E2-EBEE07539D34}"/>
              </a:ext>
            </a:extLst>
          </p:cNvPr>
          <p:cNvSpPr>
            <a:spLocks noGrp="1"/>
          </p:cNvSpPr>
          <p:nvPr>
            <p:ph sz="half" idx="2"/>
          </p:nvPr>
        </p:nvSpPr>
        <p:spPr>
          <a:xfrm>
            <a:off x="4520773" y="1672338"/>
            <a:ext cx="7671227" cy="6151452"/>
          </a:xfrm>
        </p:spPr>
        <p:txBody>
          <a:bodyPr>
            <a:noAutofit/>
          </a:bodyPr>
          <a:lstStyle/>
          <a:p>
            <a:r>
              <a:rPr lang="hr-HR"/>
              <a:t>4. for the president:</a:t>
            </a:r>
          </a:p>
          <a:p>
            <a:r>
              <a:rPr lang="hr-HR"/>
              <a:t>t</a:t>
            </a:r>
            <a:r>
              <a:rPr lang="hr-HR">
                <a:effectLst/>
              </a:rPr>
              <a:t>he President of the Republic of Croatia is elected on the basis of universal and equal suffrage, in direct elections by secret ballot for a term of five years.</a:t>
            </a:r>
          </a:p>
          <a:p>
            <a:r>
              <a:rPr lang="hr-HR">
                <a:effectLst/>
              </a:rPr>
              <a:t>the decision to call elections is made by the Government of the Republic of Croatia.</a:t>
            </a:r>
          </a:p>
          <a:p>
            <a:r>
              <a:rPr lang="hr-HR"/>
              <a:t>t</a:t>
            </a:r>
            <a:r>
              <a:rPr lang="hr-HR">
                <a:effectLst/>
              </a:rPr>
              <a:t>his means that in the elections for the President of the Republic of Croatia, citizens of the Republic of Croatia who happen to be outside the country's borders at the time of the election, as well as those citizens of the Republic of Croatia who do not reside in the Republic of Croatia, are entitled to vote</a:t>
            </a:r>
            <a:endParaRPr lang="x-none"/>
          </a:p>
        </p:txBody>
      </p:sp>
    </p:spTree>
    <p:extLst>
      <p:ext uri="{BB962C8B-B14F-4D97-AF65-F5344CB8AC3E}">
        <p14:creationId xmlns:p14="http://schemas.microsoft.com/office/powerpoint/2010/main" xmlns="" val="354696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9">
            <a:extLst>
              <a:ext uri="{FF2B5EF4-FFF2-40B4-BE49-F238E27FC236}">
                <a16:creationId xmlns:a16="http://schemas.microsoft.com/office/drawing/2014/main" xmlns="" id="{DF2EBB3E-313B-3F4C-946F-30BD2FD151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5253" cy="6858000"/>
          </a:xfrm>
          <a:prstGeom prst="rect">
            <a:avLst/>
          </a:prstGeom>
        </p:spPr>
      </p:pic>
      <p:sp>
        <p:nvSpPr>
          <p:cNvPr id="2" name="Naslov 1">
            <a:extLst>
              <a:ext uri="{FF2B5EF4-FFF2-40B4-BE49-F238E27FC236}">
                <a16:creationId xmlns:a16="http://schemas.microsoft.com/office/drawing/2014/main" xmlns="" id="{1196135A-58B0-584A-82D9-F0CE58BF42EC}"/>
              </a:ext>
            </a:extLst>
          </p:cNvPr>
          <p:cNvSpPr>
            <a:spLocks noGrp="1"/>
          </p:cNvSpPr>
          <p:nvPr>
            <p:ph type="ctrTitle"/>
          </p:nvPr>
        </p:nvSpPr>
        <p:spPr>
          <a:xfrm>
            <a:off x="1754371" y="1460831"/>
            <a:ext cx="7894675" cy="3235216"/>
          </a:xfrm>
        </p:spPr>
        <p:txBody>
          <a:bodyPr>
            <a:normAutofit/>
          </a:bodyPr>
          <a:lstStyle/>
          <a:p>
            <a:r>
              <a:rPr lang="hr-HR" sz="8800" b="1">
                <a:solidFill>
                  <a:schemeClr val="tx2">
                    <a:lumMod val="10000"/>
                  </a:schemeClr>
                </a:solidFill>
                <a:latin typeface="Baskerville Old Face" panose="02020602080505020303" pitchFamily="18" charset="0"/>
              </a:rPr>
              <a:t>Croatia from 1900 until now</a:t>
            </a:r>
            <a:endParaRPr lang="x-none" sz="8800" b="1">
              <a:solidFill>
                <a:schemeClr val="tx2">
                  <a:lumMod val="10000"/>
                </a:schemeClr>
              </a:solidFill>
              <a:latin typeface="Baskerville Old Face" panose="02020602080505020303" pitchFamily="18" charset="0"/>
            </a:endParaRPr>
          </a:p>
        </p:txBody>
      </p:sp>
    </p:spTree>
    <p:extLst>
      <p:ext uri="{BB962C8B-B14F-4D97-AF65-F5344CB8AC3E}">
        <p14:creationId xmlns:p14="http://schemas.microsoft.com/office/powerpoint/2010/main" xmlns="" val="50213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28814DA-488E-E74C-BA2D-AA89F0EE7100}"/>
              </a:ext>
            </a:extLst>
          </p:cNvPr>
          <p:cNvSpPr>
            <a:spLocks noGrp="1"/>
          </p:cNvSpPr>
          <p:nvPr>
            <p:ph type="title"/>
          </p:nvPr>
        </p:nvSpPr>
        <p:spPr>
          <a:xfrm>
            <a:off x="-1" y="606906"/>
            <a:ext cx="11447721" cy="1377839"/>
          </a:xfrm>
        </p:spPr>
        <p:txBody>
          <a:bodyPr>
            <a:normAutofit/>
          </a:bodyPr>
          <a:lstStyle/>
          <a:p>
            <a:r>
              <a:rPr lang="hr-HR" sz="4800">
                <a:latin typeface="Abadi" panose="02000000000000000000" pitchFamily="2" charset="0"/>
                <a:ea typeface="Abadi" panose="02000000000000000000" pitchFamily="2" charset="0"/>
              </a:rPr>
              <a:t>Dictatorship in Croatia</a:t>
            </a:r>
            <a:endParaRPr lang="x-none" sz="4800">
              <a:latin typeface="Abadi" panose="02000000000000000000" pitchFamily="2" charset="0"/>
              <a:ea typeface="Abadi" panose="02000000000000000000" pitchFamily="2" charset="0"/>
            </a:endParaRPr>
          </a:p>
        </p:txBody>
      </p:sp>
      <p:sp>
        <p:nvSpPr>
          <p:cNvPr id="3" name="Rezervirano mjesto sadržaja 2">
            <a:extLst>
              <a:ext uri="{FF2B5EF4-FFF2-40B4-BE49-F238E27FC236}">
                <a16:creationId xmlns:a16="http://schemas.microsoft.com/office/drawing/2014/main" xmlns="" id="{EC8708A1-5EE9-1F44-877D-D940CCD4A742}"/>
              </a:ext>
            </a:extLst>
          </p:cNvPr>
          <p:cNvSpPr>
            <a:spLocks noGrp="1"/>
          </p:cNvSpPr>
          <p:nvPr>
            <p:ph idx="1"/>
          </p:nvPr>
        </p:nvSpPr>
        <p:spPr>
          <a:xfrm>
            <a:off x="0" y="1984745"/>
            <a:ext cx="9321210" cy="4266349"/>
          </a:xfrm>
        </p:spPr>
        <p:txBody>
          <a:bodyPr>
            <a:normAutofit/>
          </a:bodyPr>
          <a:lstStyle/>
          <a:p>
            <a:r>
              <a:rPr lang="hr-HR" sz="3200" u="sng">
                <a:latin typeface="Abadi" panose="020B0604020104020204" pitchFamily="34" charset="0"/>
              </a:rPr>
              <a:t>dictatorship</a:t>
            </a:r>
            <a:r>
              <a:rPr lang="hr-HR" sz="3200">
                <a:latin typeface="Abadi" panose="020B0604020104020204" pitchFamily="34" charset="0"/>
              </a:rPr>
              <a:t> = a political regime in wich an individual or group has unlimited and complete power</a:t>
            </a:r>
          </a:p>
          <a:p>
            <a:r>
              <a:rPr lang="hr-HR" sz="3200">
                <a:latin typeface="Abadi" panose="020B0604020104020204" pitchFamily="34" charset="0"/>
              </a:rPr>
              <a:t>under the dictatorship was the Habsburg Monarchy, the Kingdom of Serbs, Croats and Slovenes, the independent state of Croatia and Yugoslavia</a:t>
            </a:r>
            <a:endParaRPr lang="x-none" sz="3200">
              <a:latin typeface="Abadi" panose="020B0604020104020204" pitchFamily="34" charset="0"/>
            </a:endParaRPr>
          </a:p>
        </p:txBody>
      </p:sp>
    </p:spTree>
    <p:extLst>
      <p:ext uri="{BB962C8B-B14F-4D97-AF65-F5344CB8AC3E}">
        <p14:creationId xmlns:p14="http://schemas.microsoft.com/office/powerpoint/2010/main" xmlns="" val="298242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478985C-3AE3-5D4D-958E-F5EF50FD339F}"/>
              </a:ext>
            </a:extLst>
          </p:cNvPr>
          <p:cNvSpPr>
            <a:spLocks noGrp="1"/>
          </p:cNvSpPr>
          <p:nvPr>
            <p:ph type="title"/>
          </p:nvPr>
        </p:nvSpPr>
        <p:spPr>
          <a:xfrm>
            <a:off x="0" y="620233"/>
            <a:ext cx="6690432" cy="1386367"/>
          </a:xfrm>
        </p:spPr>
        <p:txBody>
          <a:bodyPr>
            <a:normAutofit/>
          </a:bodyPr>
          <a:lstStyle/>
          <a:p>
            <a:r>
              <a:rPr lang="hr-HR" sz="4800">
                <a:latin typeface="Abadi" panose="020B0604020104020204" pitchFamily="34" charset="0"/>
              </a:rPr>
              <a:t>Habsburg Monarchy</a:t>
            </a:r>
            <a:endParaRPr lang="x-none" sz="4800">
              <a:latin typeface="Abadi" panose="020B0604020104020204" pitchFamily="34" charset="0"/>
            </a:endParaRPr>
          </a:p>
        </p:txBody>
      </p:sp>
      <p:sp>
        <p:nvSpPr>
          <p:cNvPr id="3" name="Rezervirano mjesto sadržaja 2">
            <a:extLst>
              <a:ext uri="{FF2B5EF4-FFF2-40B4-BE49-F238E27FC236}">
                <a16:creationId xmlns:a16="http://schemas.microsoft.com/office/drawing/2014/main" xmlns="" id="{8A87DC0A-90A8-A940-8028-7B71E0220546}"/>
              </a:ext>
            </a:extLst>
          </p:cNvPr>
          <p:cNvSpPr>
            <a:spLocks noGrp="1"/>
          </p:cNvSpPr>
          <p:nvPr>
            <p:ph idx="1"/>
          </p:nvPr>
        </p:nvSpPr>
        <p:spPr>
          <a:xfrm>
            <a:off x="-7006" y="2169595"/>
            <a:ext cx="6565605" cy="4688405"/>
          </a:xfrm>
        </p:spPr>
        <p:txBody>
          <a:bodyPr>
            <a:normAutofit/>
          </a:bodyPr>
          <a:lstStyle/>
          <a:p>
            <a:r>
              <a:rPr lang="hr-HR" sz="2800" u="sng">
                <a:latin typeface="Abadi" panose="020B0604020104020204" pitchFamily="34" charset="0"/>
              </a:rPr>
              <a:t>Habsburg Monarchy </a:t>
            </a:r>
            <a:r>
              <a:rPr lang="hr-HR" sz="2800">
                <a:latin typeface="Abadi" panose="020B0604020104020204" pitchFamily="34" charset="0"/>
              </a:rPr>
              <a:t>= the name of the state ruled by the Austrian branch of the Habsburg dynasty</a:t>
            </a:r>
          </a:p>
          <a:p>
            <a:r>
              <a:rPr lang="hr-HR" sz="2800">
                <a:latin typeface="Abadi" panose="020B0604020104020204" pitchFamily="34" charset="0"/>
              </a:rPr>
              <a:t>the capital was </a:t>
            </a:r>
            <a:r>
              <a:rPr lang="hr-HR" sz="2800" u="sng">
                <a:latin typeface="Abadi" panose="020B0604020104020204" pitchFamily="34" charset="0"/>
              </a:rPr>
              <a:t>Vienna</a:t>
            </a:r>
          </a:p>
          <a:p>
            <a:r>
              <a:rPr lang="hr-HR" sz="2800">
                <a:latin typeface="Abadi" panose="020B0604020104020204" pitchFamily="34" charset="0"/>
              </a:rPr>
              <a:t>the Monarchy was called the Austrian Empire from 1804 to 1867 , and Austria-Hungary from 1867 to 1918</a:t>
            </a:r>
          </a:p>
          <a:p>
            <a:endParaRPr lang="hr-HR" sz="2800"/>
          </a:p>
        </p:txBody>
      </p:sp>
      <p:pic>
        <p:nvPicPr>
          <p:cNvPr id="6" name="Slika 6">
            <a:extLst>
              <a:ext uri="{FF2B5EF4-FFF2-40B4-BE49-F238E27FC236}">
                <a16:creationId xmlns:a16="http://schemas.microsoft.com/office/drawing/2014/main" xmlns="" id="{033C9418-17E7-6347-A31C-14F75902587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65059" y="3672975"/>
            <a:ext cx="3797816" cy="2418907"/>
          </a:xfrm>
          <a:prstGeom prst="rect">
            <a:avLst/>
          </a:prstGeom>
        </p:spPr>
      </p:pic>
      <p:sp>
        <p:nvSpPr>
          <p:cNvPr id="8" name="TekstniOkvir 7">
            <a:extLst>
              <a:ext uri="{FF2B5EF4-FFF2-40B4-BE49-F238E27FC236}">
                <a16:creationId xmlns:a16="http://schemas.microsoft.com/office/drawing/2014/main" xmlns="" id="{7E492D82-9B8B-0343-99E0-EBD7945A214A}"/>
              </a:ext>
            </a:extLst>
          </p:cNvPr>
          <p:cNvSpPr txBox="1"/>
          <p:nvPr/>
        </p:nvSpPr>
        <p:spPr>
          <a:xfrm flipH="1">
            <a:off x="7321958" y="6181592"/>
            <a:ext cx="3886530" cy="400110"/>
          </a:xfrm>
          <a:prstGeom prst="rect">
            <a:avLst/>
          </a:prstGeom>
          <a:noFill/>
        </p:spPr>
        <p:txBody>
          <a:bodyPr wrap="square" rtlCol="0">
            <a:spAutoFit/>
          </a:bodyPr>
          <a:lstStyle/>
          <a:p>
            <a:pPr algn="l"/>
            <a:r>
              <a:rPr lang="hr-HR" sz="2000"/>
              <a:t>Austro-Hungarian Empire</a:t>
            </a:r>
            <a:endParaRPr lang="x-none" sz="2000"/>
          </a:p>
        </p:txBody>
      </p:sp>
      <p:pic>
        <p:nvPicPr>
          <p:cNvPr id="9" name="Grafika 9">
            <a:extLst>
              <a:ext uri="{FF2B5EF4-FFF2-40B4-BE49-F238E27FC236}">
                <a16:creationId xmlns:a16="http://schemas.microsoft.com/office/drawing/2014/main" xmlns="" id="{521D4CCA-0FA0-3F4B-99CE-CD7725CAB31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225904" y="620233"/>
            <a:ext cx="3476126" cy="2092870"/>
          </a:xfrm>
          <a:prstGeom prst="rect">
            <a:avLst/>
          </a:prstGeom>
        </p:spPr>
      </p:pic>
      <p:sp>
        <p:nvSpPr>
          <p:cNvPr id="11" name="TekstniOkvir 10">
            <a:extLst>
              <a:ext uri="{FF2B5EF4-FFF2-40B4-BE49-F238E27FC236}">
                <a16:creationId xmlns:a16="http://schemas.microsoft.com/office/drawing/2014/main" xmlns="" id="{624FA31F-9B00-8A46-BACB-5EB4C63F3738}"/>
              </a:ext>
            </a:extLst>
          </p:cNvPr>
          <p:cNvSpPr txBox="1"/>
          <p:nvPr/>
        </p:nvSpPr>
        <p:spPr>
          <a:xfrm rot="10800000" flipH="1" flipV="1">
            <a:off x="7321958" y="2713103"/>
            <a:ext cx="3886532" cy="707886"/>
          </a:xfrm>
          <a:prstGeom prst="rect">
            <a:avLst/>
          </a:prstGeom>
          <a:noFill/>
        </p:spPr>
        <p:txBody>
          <a:bodyPr wrap="square" rtlCol="0">
            <a:spAutoFit/>
          </a:bodyPr>
          <a:lstStyle/>
          <a:p>
            <a:pPr algn="l"/>
            <a:r>
              <a:rPr lang="hr-HR" sz="2000">
                <a:effectLst/>
              </a:rPr>
              <a:t>the flag of the Habsburg Monarchy</a:t>
            </a:r>
            <a:endParaRPr lang="x-none" sz="2000"/>
          </a:p>
        </p:txBody>
      </p:sp>
    </p:spTree>
    <p:extLst>
      <p:ext uri="{BB962C8B-B14F-4D97-AF65-F5344CB8AC3E}">
        <p14:creationId xmlns:p14="http://schemas.microsoft.com/office/powerpoint/2010/main" xmlns="" val="154675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701B821-431F-D243-B306-C84E1E7991B1}"/>
              </a:ext>
            </a:extLst>
          </p:cNvPr>
          <p:cNvSpPr>
            <a:spLocks noGrp="1"/>
          </p:cNvSpPr>
          <p:nvPr>
            <p:ph type="title"/>
          </p:nvPr>
        </p:nvSpPr>
        <p:spPr>
          <a:xfrm>
            <a:off x="0" y="575930"/>
            <a:ext cx="7221279" cy="1402860"/>
          </a:xfrm>
        </p:spPr>
        <p:txBody>
          <a:bodyPr>
            <a:normAutofit/>
          </a:bodyPr>
          <a:lstStyle/>
          <a:p>
            <a:r>
              <a:rPr lang="hr-HR" sz="4000">
                <a:latin typeface="Abadi" panose="020B0604020104020204" pitchFamily="34" charset="0"/>
              </a:rPr>
              <a:t>Kingdom of Serbs, Croats and Slovenes </a:t>
            </a:r>
            <a:endParaRPr lang="x-none" sz="4000">
              <a:latin typeface="Abadi" panose="020B0604020104020204" pitchFamily="34" charset="0"/>
            </a:endParaRPr>
          </a:p>
        </p:txBody>
      </p:sp>
      <p:sp>
        <p:nvSpPr>
          <p:cNvPr id="3" name="Rezervirano mjesto sadržaja 2">
            <a:extLst>
              <a:ext uri="{FF2B5EF4-FFF2-40B4-BE49-F238E27FC236}">
                <a16:creationId xmlns:a16="http://schemas.microsoft.com/office/drawing/2014/main" xmlns="" id="{E16488A2-A61C-1A46-AACD-7EC6AD2F8227}"/>
              </a:ext>
            </a:extLst>
          </p:cNvPr>
          <p:cNvSpPr>
            <a:spLocks noGrp="1"/>
          </p:cNvSpPr>
          <p:nvPr>
            <p:ph idx="1"/>
          </p:nvPr>
        </p:nvSpPr>
        <p:spPr>
          <a:xfrm>
            <a:off x="87275" y="2191441"/>
            <a:ext cx="7763097" cy="4515931"/>
          </a:xfrm>
        </p:spPr>
        <p:txBody>
          <a:bodyPr>
            <a:normAutofit/>
          </a:bodyPr>
          <a:lstStyle/>
          <a:p>
            <a:r>
              <a:rPr lang="hr-HR" sz="3200">
                <a:latin typeface="Abadi" panose="020B0604020104020204" pitchFamily="34" charset="0"/>
              </a:rPr>
              <a:t>the Kingdom of Serbs, Croats and Slovenes has benn called the Kingdom of  Yugoslavia since 1929</a:t>
            </a:r>
          </a:p>
          <a:p>
            <a:r>
              <a:rPr lang="hr-HR" sz="3200">
                <a:latin typeface="Abadi" panose="020B0604020104020204" pitchFamily="34" charset="0"/>
              </a:rPr>
              <a:t>it included the territory of Slovenia, Croatia, Serbia, Montenegro, Macedonia and Bosnia and Herzegovina</a:t>
            </a:r>
          </a:p>
          <a:p>
            <a:r>
              <a:rPr lang="hr-HR" sz="3200">
                <a:latin typeface="Abadi" panose="020B0604020104020204" pitchFamily="34" charset="0"/>
              </a:rPr>
              <a:t>it was createdon December 1. 1918 and ceased to exist with the establishment of the Democratic Federal Yugoslavia</a:t>
            </a:r>
          </a:p>
          <a:p>
            <a:r>
              <a:rPr lang="hr-HR" sz="3200">
                <a:latin typeface="Abadi" panose="020B0604020104020204" pitchFamily="34" charset="0"/>
              </a:rPr>
              <a:t>the capital was </a:t>
            </a:r>
            <a:r>
              <a:rPr lang="hr-HR" sz="3200" u="sng">
                <a:latin typeface="Abadi" panose="020B0604020104020204" pitchFamily="34" charset="0"/>
              </a:rPr>
              <a:t>Zagreb</a:t>
            </a:r>
          </a:p>
        </p:txBody>
      </p:sp>
      <p:pic>
        <p:nvPicPr>
          <p:cNvPr id="4" name="Slika 4">
            <a:extLst>
              <a:ext uri="{FF2B5EF4-FFF2-40B4-BE49-F238E27FC236}">
                <a16:creationId xmlns:a16="http://schemas.microsoft.com/office/drawing/2014/main" xmlns="" id="{B8C3F873-18D8-5240-90FE-3528971CD4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90860" y="615132"/>
            <a:ext cx="3801140" cy="2057400"/>
          </a:xfrm>
          <a:prstGeom prst="rect">
            <a:avLst/>
          </a:prstGeom>
        </p:spPr>
      </p:pic>
      <p:sp>
        <p:nvSpPr>
          <p:cNvPr id="6" name="TekstniOkvir 5">
            <a:extLst>
              <a:ext uri="{FF2B5EF4-FFF2-40B4-BE49-F238E27FC236}">
                <a16:creationId xmlns:a16="http://schemas.microsoft.com/office/drawing/2014/main" xmlns="" id="{39A9EC4A-8BC9-7E4A-BC8C-459BA5BFBD6F}"/>
              </a:ext>
            </a:extLst>
          </p:cNvPr>
          <p:cNvSpPr txBox="1"/>
          <p:nvPr/>
        </p:nvSpPr>
        <p:spPr>
          <a:xfrm>
            <a:off x="8390860" y="2780759"/>
            <a:ext cx="3713865" cy="646331"/>
          </a:xfrm>
          <a:prstGeom prst="rect">
            <a:avLst/>
          </a:prstGeom>
          <a:noFill/>
        </p:spPr>
        <p:txBody>
          <a:bodyPr wrap="square" rtlCol="0">
            <a:spAutoFit/>
          </a:bodyPr>
          <a:lstStyle/>
          <a:p>
            <a:pPr algn="l"/>
            <a:r>
              <a:rPr lang="hr-HR"/>
              <a:t>the flag of the Kingdom of Serbs, Croats, Slovenes</a:t>
            </a:r>
            <a:endParaRPr lang="x-none"/>
          </a:p>
        </p:txBody>
      </p:sp>
      <p:pic>
        <p:nvPicPr>
          <p:cNvPr id="7" name="Slika 7">
            <a:extLst>
              <a:ext uri="{FF2B5EF4-FFF2-40B4-BE49-F238E27FC236}">
                <a16:creationId xmlns:a16="http://schemas.microsoft.com/office/drawing/2014/main" xmlns="" id="{F5D04B0E-C4C0-9048-B1C5-9BBE99B343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73752" y="3535317"/>
            <a:ext cx="2254991" cy="2057400"/>
          </a:xfrm>
          <a:prstGeom prst="rect">
            <a:avLst/>
          </a:prstGeom>
        </p:spPr>
      </p:pic>
      <p:sp>
        <p:nvSpPr>
          <p:cNvPr id="9" name="TekstniOkvir 8">
            <a:extLst>
              <a:ext uri="{FF2B5EF4-FFF2-40B4-BE49-F238E27FC236}">
                <a16:creationId xmlns:a16="http://schemas.microsoft.com/office/drawing/2014/main" xmlns="" id="{02068F58-2164-DA4A-B184-3BDACE82116C}"/>
              </a:ext>
            </a:extLst>
          </p:cNvPr>
          <p:cNvSpPr txBox="1"/>
          <p:nvPr/>
        </p:nvSpPr>
        <p:spPr>
          <a:xfrm>
            <a:off x="8523656" y="5700944"/>
            <a:ext cx="3535548" cy="646331"/>
          </a:xfrm>
          <a:prstGeom prst="rect">
            <a:avLst/>
          </a:prstGeom>
          <a:noFill/>
        </p:spPr>
        <p:txBody>
          <a:bodyPr wrap="square" rtlCol="0">
            <a:spAutoFit/>
          </a:bodyPr>
          <a:lstStyle/>
          <a:p>
            <a:pPr algn="l"/>
            <a:r>
              <a:rPr lang="hr-HR"/>
              <a:t>crest of the Kingdom of Serbs, Croats and Slovenes</a:t>
            </a:r>
            <a:endParaRPr lang="x-none"/>
          </a:p>
        </p:txBody>
      </p:sp>
    </p:spTree>
    <p:extLst>
      <p:ext uri="{BB962C8B-B14F-4D97-AF65-F5344CB8AC3E}">
        <p14:creationId xmlns:p14="http://schemas.microsoft.com/office/powerpoint/2010/main" xmlns="" val="1403056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23643A5-1D71-AD4D-AD55-5C84C4E1E86F}"/>
              </a:ext>
            </a:extLst>
          </p:cNvPr>
          <p:cNvSpPr>
            <a:spLocks noGrp="1"/>
          </p:cNvSpPr>
          <p:nvPr>
            <p:ph type="title"/>
          </p:nvPr>
        </p:nvSpPr>
        <p:spPr>
          <a:xfrm>
            <a:off x="0" y="619133"/>
            <a:ext cx="7726326" cy="1421431"/>
          </a:xfrm>
        </p:spPr>
        <p:txBody>
          <a:bodyPr>
            <a:normAutofit/>
          </a:bodyPr>
          <a:lstStyle/>
          <a:p>
            <a:r>
              <a:rPr lang="hr-HR" sz="4800">
                <a:latin typeface="Abadi" panose="020B0604020104020204" pitchFamily="34" charset="0"/>
              </a:rPr>
              <a:t>Independent State of Croatia</a:t>
            </a:r>
            <a:endParaRPr lang="x-none" sz="4800">
              <a:latin typeface="Abadi" panose="020B0604020104020204" pitchFamily="34" charset="0"/>
            </a:endParaRPr>
          </a:p>
        </p:txBody>
      </p:sp>
      <p:sp>
        <p:nvSpPr>
          <p:cNvPr id="3" name="Rezervirano mjesto sadržaja 2">
            <a:extLst>
              <a:ext uri="{FF2B5EF4-FFF2-40B4-BE49-F238E27FC236}">
                <a16:creationId xmlns:a16="http://schemas.microsoft.com/office/drawing/2014/main" xmlns="" id="{BDBC542B-7777-BD42-8097-8A50A61CF8AA}"/>
              </a:ext>
            </a:extLst>
          </p:cNvPr>
          <p:cNvSpPr>
            <a:spLocks noGrp="1"/>
          </p:cNvSpPr>
          <p:nvPr>
            <p:ph idx="1"/>
          </p:nvPr>
        </p:nvSpPr>
        <p:spPr>
          <a:xfrm>
            <a:off x="0" y="2040564"/>
            <a:ext cx="6512441" cy="4050792"/>
          </a:xfrm>
        </p:spPr>
        <p:txBody>
          <a:bodyPr>
            <a:normAutofit/>
          </a:bodyPr>
          <a:lstStyle/>
          <a:p>
            <a:r>
              <a:rPr lang="hr-HR" sz="3200">
                <a:latin typeface="Abadi" panose="020B0604020104020204" pitchFamily="34" charset="0"/>
              </a:rPr>
              <a:t>the Independent State of Croatia was a puppet state created during the World War II</a:t>
            </a:r>
          </a:p>
          <a:p>
            <a:r>
              <a:rPr lang="hr-HR" sz="3200">
                <a:latin typeface="Abadi" panose="020B0604020104020204" pitchFamily="34" charset="0"/>
              </a:rPr>
              <a:t>it was influenced by Nazi Germany and Fascist Italy</a:t>
            </a:r>
          </a:p>
          <a:p>
            <a:r>
              <a:rPr lang="hr-HR" sz="3200">
                <a:latin typeface="Abadi" panose="020B0604020104020204" pitchFamily="34" charset="0"/>
              </a:rPr>
              <a:t> it was founded on April 10. 1941 during the April War - aggression of the Axis Powers on the Kingdom of Yugoslavia</a:t>
            </a:r>
          </a:p>
          <a:p>
            <a:r>
              <a:rPr lang="hr-HR" sz="3200">
                <a:latin typeface="Abadi" panose="020B0604020104020204" pitchFamily="34" charset="0"/>
              </a:rPr>
              <a:t>the capital was </a:t>
            </a:r>
            <a:r>
              <a:rPr lang="hr-HR" sz="3200" u="sng">
                <a:latin typeface="Abadi" panose="020B0604020104020204" pitchFamily="34" charset="0"/>
              </a:rPr>
              <a:t>Zagreb</a:t>
            </a:r>
            <a:endParaRPr lang="x-none" sz="3200" u="sng">
              <a:latin typeface="Abadi" panose="020B0604020104020204" pitchFamily="34" charset="0"/>
            </a:endParaRPr>
          </a:p>
        </p:txBody>
      </p:sp>
      <p:pic>
        <p:nvPicPr>
          <p:cNvPr id="5" name="Slika 5">
            <a:extLst>
              <a:ext uri="{FF2B5EF4-FFF2-40B4-BE49-F238E27FC236}">
                <a16:creationId xmlns:a16="http://schemas.microsoft.com/office/drawing/2014/main" xmlns="" id="{373E11D4-D6F3-5948-93DB-AB1C8865C1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4775" y="565507"/>
            <a:ext cx="3707225" cy="2190098"/>
          </a:xfrm>
          <a:prstGeom prst="rect">
            <a:avLst/>
          </a:prstGeom>
        </p:spPr>
      </p:pic>
      <p:sp>
        <p:nvSpPr>
          <p:cNvPr id="7" name="TekstniOkvir 6">
            <a:extLst>
              <a:ext uri="{FF2B5EF4-FFF2-40B4-BE49-F238E27FC236}">
                <a16:creationId xmlns:a16="http://schemas.microsoft.com/office/drawing/2014/main" xmlns="" id="{F9A74CCC-48B8-2D43-8E64-BC756C4645D3}"/>
              </a:ext>
            </a:extLst>
          </p:cNvPr>
          <p:cNvSpPr txBox="1"/>
          <p:nvPr/>
        </p:nvSpPr>
        <p:spPr>
          <a:xfrm>
            <a:off x="8484775" y="2895948"/>
            <a:ext cx="4290821" cy="646331"/>
          </a:xfrm>
          <a:prstGeom prst="rect">
            <a:avLst/>
          </a:prstGeom>
          <a:noFill/>
        </p:spPr>
        <p:txBody>
          <a:bodyPr wrap="square" rtlCol="0">
            <a:spAutoFit/>
          </a:bodyPr>
          <a:lstStyle/>
          <a:p>
            <a:pPr algn="l"/>
            <a:r>
              <a:rPr lang="hr-HR"/>
              <a:t>the flag of Independent State of Croatia</a:t>
            </a:r>
            <a:endParaRPr lang="x-none"/>
          </a:p>
        </p:txBody>
      </p:sp>
      <p:pic>
        <p:nvPicPr>
          <p:cNvPr id="8" name="Slika 8">
            <a:extLst>
              <a:ext uri="{FF2B5EF4-FFF2-40B4-BE49-F238E27FC236}">
                <a16:creationId xmlns:a16="http://schemas.microsoft.com/office/drawing/2014/main" xmlns="" id="{60C8B5EB-CC12-044B-8AB6-E100BD94BC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40850" y="3652793"/>
            <a:ext cx="2037004" cy="2904262"/>
          </a:xfrm>
          <a:prstGeom prst="rect">
            <a:avLst/>
          </a:prstGeom>
        </p:spPr>
      </p:pic>
      <p:sp>
        <p:nvSpPr>
          <p:cNvPr id="10" name="TekstniOkvir 9">
            <a:extLst>
              <a:ext uri="{FF2B5EF4-FFF2-40B4-BE49-F238E27FC236}">
                <a16:creationId xmlns:a16="http://schemas.microsoft.com/office/drawing/2014/main" xmlns="" id="{FADFEDEB-2D7E-0F45-A025-7ECFD5FA789B}"/>
              </a:ext>
            </a:extLst>
          </p:cNvPr>
          <p:cNvSpPr txBox="1"/>
          <p:nvPr/>
        </p:nvSpPr>
        <p:spPr>
          <a:xfrm>
            <a:off x="9256505" y="4781759"/>
            <a:ext cx="2806999" cy="646331"/>
          </a:xfrm>
          <a:prstGeom prst="rect">
            <a:avLst/>
          </a:prstGeom>
          <a:noFill/>
        </p:spPr>
        <p:txBody>
          <a:bodyPr wrap="square" rtlCol="0">
            <a:spAutoFit/>
          </a:bodyPr>
          <a:lstStyle/>
          <a:p>
            <a:pPr algn="l"/>
            <a:r>
              <a:rPr lang="hr-HR"/>
              <a:t>crest of the Independent State of Croatia</a:t>
            </a:r>
            <a:endParaRPr lang="x-none"/>
          </a:p>
        </p:txBody>
      </p:sp>
    </p:spTree>
    <p:extLst>
      <p:ext uri="{BB962C8B-B14F-4D97-AF65-F5344CB8AC3E}">
        <p14:creationId xmlns:p14="http://schemas.microsoft.com/office/powerpoint/2010/main" xmlns="" val="3772417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6">
            <a:extLst>
              <a:ext uri="{FF2B5EF4-FFF2-40B4-BE49-F238E27FC236}">
                <a16:creationId xmlns:a16="http://schemas.microsoft.com/office/drawing/2014/main" xmlns="" id="{2EDDE4F9-4BA0-6841-A5DA-E1526C587F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85814" y="3278789"/>
            <a:ext cx="3934046" cy="2675443"/>
          </a:xfrm>
          <a:prstGeom prst="rect">
            <a:avLst/>
          </a:prstGeom>
        </p:spPr>
      </p:pic>
      <p:sp>
        <p:nvSpPr>
          <p:cNvPr id="2" name="Naslov 1">
            <a:extLst>
              <a:ext uri="{FF2B5EF4-FFF2-40B4-BE49-F238E27FC236}">
                <a16:creationId xmlns:a16="http://schemas.microsoft.com/office/drawing/2014/main" xmlns="" id="{23EE4459-23EF-A641-A4C3-ECBAD8938F24}"/>
              </a:ext>
            </a:extLst>
          </p:cNvPr>
          <p:cNvSpPr>
            <a:spLocks noGrp="1"/>
          </p:cNvSpPr>
          <p:nvPr>
            <p:ph type="title"/>
          </p:nvPr>
        </p:nvSpPr>
        <p:spPr>
          <a:xfrm>
            <a:off x="-14622" y="747184"/>
            <a:ext cx="7900436" cy="1219839"/>
          </a:xfrm>
        </p:spPr>
        <p:txBody>
          <a:bodyPr>
            <a:normAutofit/>
          </a:bodyPr>
          <a:lstStyle/>
          <a:p>
            <a:r>
              <a:rPr lang="hr-HR" sz="4400">
                <a:latin typeface="Abadi" panose="020B0604020104020204" pitchFamily="34" charset="0"/>
              </a:rPr>
              <a:t>Socialist Federal Republic of Yugoslavia</a:t>
            </a:r>
            <a:endParaRPr lang="x-none" sz="4400">
              <a:latin typeface="Abadi" panose="020B0604020104020204" pitchFamily="34" charset="0"/>
            </a:endParaRPr>
          </a:p>
        </p:txBody>
      </p:sp>
      <p:sp>
        <p:nvSpPr>
          <p:cNvPr id="3" name="Rezervirano mjesto sadržaja 2">
            <a:extLst>
              <a:ext uri="{FF2B5EF4-FFF2-40B4-BE49-F238E27FC236}">
                <a16:creationId xmlns:a16="http://schemas.microsoft.com/office/drawing/2014/main" xmlns="" id="{8DC48B7A-DEDE-3849-B1D5-D999842938EB}"/>
              </a:ext>
            </a:extLst>
          </p:cNvPr>
          <p:cNvSpPr>
            <a:spLocks noGrp="1"/>
          </p:cNvSpPr>
          <p:nvPr>
            <p:ph idx="1"/>
          </p:nvPr>
        </p:nvSpPr>
        <p:spPr>
          <a:xfrm>
            <a:off x="0" y="1967023"/>
            <a:ext cx="7336465" cy="4852485"/>
          </a:xfrm>
        </p:spPr>
        <p:txBody>
          <a:bodyPr>
            <a:normAutofit/>
          </a:bodyPr>
          <a:lstStyle/>
          <a:p>
            <a:r>
              <a:rPr lang="hr-HR" sz="2800" u="sng">
                <a:latin typeface="Abadi" panose="020B0604020104020204" pitchFamily="34" charset="0"/>
              </a:rPr>
              <a:t>Yugoslavia</a:t>
            </a:r>
            <a:r>
              <a:rPr lang="hr-HR" sz="2800">
                <a:latin typeface="Abadi" panose="020B0604020104020204" pitchFamily="34" charset="0"/>
              </a:rPr>
              <a:t> – the name for the former socijalist state that included Slovenia, Croatia, Serbia, Bosnia and Herzegovina, Montenegro, North Macedonia and Kosovo</a:t>
            </a:r>
          </a:p>
          <a:p>
            <a:r>
              <a:rPr lang="hr-HR" sz="2800">
                <a:latin typeface="Abadi" panose="020B0604020104020204" pitchFamily="34" charset="0"/>
              </a:rPr>
              <a:t>it was proclaimed in 1943 on the territory of the Kingdom of Yugoslavia under the name Democratic Federative Yugoslavia and it existed until 1992</a:t>
            </a:r>
          </a:p>
          <a:p>
            <a:r>
              <a:rPr lang="hr-HR" sz="2800">
                <a:latin typeface="Abadi" panose="020B0604020104020204" pitchFamily="34" charset="0"/>
              </a:rPr>
              <a:t>the capital was </a:t>
            </a:r>
            <a:r>
              <a:rPr lang="hr-HR" sz="2800" u="sng">
                <a:latin typeface="Abadi" panose="020B0604020104020204" pitchFamily="34" charset="0"/>
              </a:rPr>
              <a:t>Beograd</a:t>
            </a:r>
            <a:endParaRPr lang="x-none" sz="2800" u="sng">
              <a:latin typeface="Abadi" panose="020B0604020104020204" pitchFamily="34" charset="0"/>
            </a:endParaRPr>
          </a:p>
        </p:txBody>
      </p:sp>
      <p:pic>
        <p:nvPicPr>
          <p:cNvPr id="4" name="Slika 4">
            <a:extLst>
              <a:ext uri="{FF2B5EF4-FFF2-40B4-BE49-F238E27FC236}">
                <a16:creationId xmlns:a16="http://schemas.microsoft.com/office/drawing/2014/main" xmlns="" id="{A221AFF4-68B4-9E4A-B2D8-552F71C9DC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00436" y="564117"/>
            <a:ext cx="4291564" cy="2102883"/>
          </a:xfrm>
          <a:prstGeom prst="rect">
            <a:avLst/>
          </a:prstGeom>
        </p:spPr>
      </p:pic>
      <p:sp>
        <p:nvSpPr>
          <p:cNvPr id="8" name="TekstniOkvir 7">
            <a:extLst>
              <a:ext uri="{FF2B5EF4-FFF2-40B4-BE49-F238E27FC236}">
                <a16:creationId xmlns:a16="http://schemas.microsoft.com/office/drawing/2014/main" xmlns="" id="{586E5BB0-FFC1-B14E-ACFF-3CFCD00BA07D}"/>
              </a:ext>
            </a:extLst>
          </p:cNvPr>
          <p:cNvSpPr txBox="1"/>
          <p:nvPr/>
        </p:nvSpPr>
        <p:spPr>
          <a:xfrm>
            <a:off x="7954925" y="2596068"/>
            <a:ext cx="3173819" cy="369332"/>
          </a:xfrm>
          <a:prstGeom prst="rect">
            <a:avLst/>
          </a:prstGeom>
          <a:noFill/>
        </p:spPr>
        <p:txBody>
          <a:bodyPr wrap="square" rtlCol="0">
            <a:spAutoFit/>
          </a:bodyPr>
          <a:lstStyle/>
          <a:p>
            <a:pPr algn="l"/>
            <a:r>
              <a:rPr lang="hr-HR"/>
              <a:t>the flag of Yugoslavia</a:t>
            </a:r>
            <a:endParaRPr lang="x-none"/>
          </a:p>
        </p:txBody>
      </p:sp>
      <p:sp>
        <p:nvSpPr>
          <p:cNvPr id="9" name="TekstniOkvir 8">
            <a:extLst>
              <a:ext uri="{FF2B5EF4-FFF2-40B4-BE49-F238E27FC236}">
                <a16:creationId xmlns:a16="http://schemas.microsoft.com/office/drawing/2014/main" xmlns="" id="{D4F5F80E-D7A2-A84B-8DFD-FCEFC3FEE530}"/>
              </a:ext>
            </a:extLst>
          </p:cNvPr>
          <p:cNvSpPr txBox="1"/>
          <p:nvPr/>
        </p:nvSpPr>
        <p:spPr>
          <a:xfrm>
            <a:off x="8335036" y="6099274"/>
            <a:ext cx="3201288" cy="369332"/>
          </a:xfrm>
          <a:prstGeom prst="rect">
            <a:avLst/>
          </a:prstGeom>
          <a:noFill/>
        </p:spPr>
        <p:txBody>
          <a:bodyPr wrap="square" rtlCol="0">
            <a:spAutoFit/>
          </a:bodyPr>
          <a:lstStyle/>
          <a:p>
            <a:pPr algn="l"/>
            <a:r>
              <a:rPr lang="hr-HR"/>
              <a:t>countries in Yugoslavia</a:t>
            </a:r>
            <a:endParaRPr lang="x-none"/>
          </a:p>
        </p:txBody>
      </p:sp>
    </p:spTree>
    <p:extLst>
      <p:ext uri="{BB962C8B-B14F-4D97-AF65-F5344CB8AC3E}">
        <p14:creationId xmlns:p14="http://schemas.microsoft.com/office/powerpoint/2010/main" xmlns="" val="351225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AAB712D-6A34-8049-8D78-CCCCD431C12F}"/>
              </a:ext>
            </a:extLst>
          </p:cNvPr>
          <p:cNvSpPr>
            <a:spLocks noGrp="1"/>
          </p:cNvSpPr>
          <p:nvPr>
            <p:ph type="title"/>
          </p:nvPr>
        </p:nvSpPr>
        <p:spPr/>
        <p:txBody>
          <a:bodyPr>
            <a:normAutofit/>
          </a:bodyPr>
          <a:lstStyle/>
          <a:p>
            <a:r>
              <a:rPr lang="hr-HR" sz="4800"/>
              <a:t>Croatia = democracy</a:t>
            </a:r>
            <a:endParaRPr lang="x-none" sz="4800"/>
          </a:p>
        </p:txBody>
      </p:sp>
      <p:sp>
        <p:nvSpPr>
          <p:cNvPr id="3" name="Rezervirano mjesto sadržaja 2">
            <a:extLst>
              <a:ext uri="{FF2B5EF4-FFF2-40B4-BE49-F238E27FC236}">
                <a16:creationId xmlns:a16="http://schemas.microsoft.com/office/drawing/2014/main" xmlns="" id="{9C9301E0-5D08-2D4C-AB8F-4314822148A0}"/>
              </a:ext>
            </a:extLst>
          </p:cNvPr>
          <p:cNvSpPr>
            <a:spLocks noGrp="1"/>
          </p:cNvSpPr>
          <p:nvPr>
            <p:ph idx="1"/>
          </p:nvPr>
        </p:nvSpPr>
        <p:spPr>
          <a:xfrm>
            <a:off x="246159" y="2020186"/>
            <a:ext cx="9613861" cy="3827398"/>
          </a:xfrm>
        </p:spPr>
        <p:txBody>
          <a:bodyPr>
            <a:normAutofit/>
          </a:bodyPr>
          <a:lstStyle/>
          <a:p>
            <a:r>
              <a:rPr lang="hr-HR" sz="2800" b="0" i="0" u="sng">
                <a:effectLst/>
                <a:latin typeface="Abadi" panose="020B0604020104020204" pitchFamily="34" charset="0"/>
              </a:rPr>
              <a:t>democracy</a:t>
            </a:r>
            <a:r>
              <a:rPr lang="hr-HR" sz="2800" b="0" i="0">
                <a:effectLst/>
                <a:latin typeface="Abadi" panose="020B0604020104020204" pitchFamily="34" charset="0"/>
              </a:rPr>
              <a:t> = a form of government in which political decisions are made most often through elections or referendums in which all citizens participate</a:t>
            </a:r>
          </a:p>
          <a:p>
            <a:r>
              <a:rPr lang="hr-HR" sz="2800">
                <a:latin typeface="Abadi" panose="020B0604020104020204" pitchFamily="34" charset="0"/>
              </a:rPr>
              <a:t>How do we choose authorities for:</a:t>
            </a:r>
            <a:endParaRPr lang="hr-HR" sz="2800">
              <a:effectLst/>
            </a:endParaRPr>
          </a:p>
          <a:p>
            <a:pPr marL="457200" indent="-457200">
              <a:buFont typeface="+mj-lt"/>
              <a:buAutoNum type="arabicPeriod"/>
            </a:pPr>
            <a:r>
              <a:rPr lang="hr-HR" sz="2800">
                <a:effectLst/>
              </a:rPr>
              <a:t> </a:t>
            </a:r>
            <a:r>
              <a:rPr lang="hr-HR" sz="2800" u="sng">
                <a:effectLst/>
              </a:rPr>
              <a:t>the Croatian parliament</a:t>
            </a:r>
          </a:p>
          <a:p>
            <a:pPr marL="457200" indent="-457200">
              <a:buFont typeface="+mj-lt"/>
              <a:buAutoNum type="arabicPeriod"/>
            </a:pPr>
            <a:r>
              <a:rPr lang="hr-HR" sz="2800" u="sng">
                <a:effectLst/>
              </a:rPr>
              <a:t>the government of the Republic of Croatia</a:t>
            </a:r>
          </a:p>
          <a:p>
            <a:pPr marL="457200" indent="-457200">
              <a:buFont typeface="+mj-lt"/>
              <a:buAutoNum type="arabicPeriod"/>
            </a:pPr>
            <a:r>
              <a:rPr lang="hr-HR" sz="2800" u="sng">
                <a:effectLst/>
              </a:rPr>
              <a:t>the county</a:t>
            </a:r>
          </a:p>
          <a:p>
            <a:pPr marL="457200" indent="-457200">
              <a:buFont typeface="+mj-lt"/>
              <a:buAutoNum type="arabicPeriod"/>
            </a:pPr>
            <a:r>
              <a:rPr lang="hr-HR" sz="2800" u="sng">
                <a:effectLst/>
              </a:rPr>
              <a:t>The President</a:t>
            </a:r>
            <a:endParaRPr lang="x-none" sz="2800" u="sng"/>
          </a:p>
        </p:txBody>
      </p:sp>
    </p:spTree>
    <p:extLst>
      <p:ext uri="{BB962C8B-B14F-4D97-AF65-F5344CB8AC3E}">
        <p14:creationId xmlns:p14="http://schemas.microsoft.com/office/powerpoint/2010/main" xmlns="" val="119223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7E14786-CCC6-BE46-8BA6-E9C4B42F760E}"/>
              </a:ext>
            </a:extLst>
          </p:cNvPr>
          <p:cNvSpPr>
            <a:spLocks noGrp="1"/>
          </p:cNvSpPr>
          <p:nvPr>
            <p:ph type="title"/>
          </p:nvPr>
        </p:nvSpPr>
        <p:spPr/>
        <p:txBody>
          <a:bodyPr/>
          <a:lstStyle/>
          <a:p>
            <a:r>
              <a:rPr lang="hr-HR"/>
              <a:t>How do we choose authorities?</a:t>
            </a:r>
            <a:endParaRPr lang="x-none"/>
          </a:p>
        </p:txBody>
      </p:sp>
      <p:sp>
        <p:nvSpPr>
          <p:cNvPr id="3" name="Rezervirano mjesto sadržaja 2">
            <a:extLst>
              <a:ext uri="{FF2B5EF4-FFF2-40B4-BE49-F238E27FC236}">
                <a16:creationId xmlns:a16="http://schemas.microsoft.com/office/drawing/2014/main" xmlns="" id="{B9E90C9F-3CF7-5447-8F77-165DC20A7033}"/>
              </a:ext>
            </a:extLst>
          </p:cNvPr>
          <p:cNvSpPr>
            <a:spLocks noGrp="1"/>
          </p:cNvSpPr>
          <p:nvPr>
            <p:ph sz="half" idx="1"/>
          </p:nvPr>
        </p:nvSpPr>
        <p:spPr>
          <a:xfrm>
            <a:off x="0" y="1948319"/>
            <a:ext cx="6982047" cy="3031214"/>
          </a:xfrm>
        </p:spPr>
        <p:txBody>
          <a:bodyPr>
            <a:noAutofit/>
          </a:bodyPr>
          <a:lstStyle/>
          <a:p>
            <a:pPr marL="457200" indent="-457200">
              <a:buFont typeface="+mj-lt"/>
              <a:buAutoNum type="arabicPeriod"/>
            </a:pPr>
            <a:r>
              <a:rPr lang="hr-HR" u="sng">
                <a:latin typeface="Abadi" panose="020B0604020104020204" pitchFamily="34" charset="0"/>
              </a:rPr>
              <a:t>for the Croatian parliament:</a:t>
            </a:r>
          </a:p>
          <a:p>
            <a:r>
              <a:rPr lang="hr-HR">
                <a:latin typeface="Abadi" panose="020B0604020104020204" pitchFamily="34" charset="0"/>
              </a:rPr>
              <a:t>members of the Croatian Parliament are elected in direct elections, by secret ballot.</a:t>
            </a:r>
          </a:p>
          <a:p>
            <a:r>
              <a:rPr lang="hr-HR">
                <a:latin typeface="Abadi" panose="020B0604020104020204" pitchFamily="34" charset="0"/>
              </a:rPr>
              <a:t> regular elections for members of the Croatian Parliament are held every four years.
the President of the Republic of Croatia makes the decision to call elections for members of the Croatian Parliament.
citizens of the Republic of Croatia over the age of 18 have the right to vote, on the basis of general and equal voting rights</a:t>
            </a:r>
          </a:p>
          <a:p>
            <a:endParaRPr lang="hr-HR">
              <a:latin typeface="Abadi" panose="020B0604020104020204" pitchFamily="34" charset="0"/>
            </a:endParaRPr>
          </a:p>
        </p:txBody>
      </p:sp>
      <p:sp>
        <p:nvSpPr>
          <p:cNvPr id="4" name="Rezervirano mjesto sadržaja 3">
            <a:extLst>
              <a:ext uri="{FF2B5EF4-FFF2-40B4-BE49-F238E27FC236}">
                <a16:creationId xmlns:a16="http://schemas.microsoft.com/office/drawing/2014/main" xmlns="" id="{0E8DF1BA-EE5C-3044-9C3F-5766F8D25CC7}"/>
              </a:ext>
            </a:extLst>
          </p:cNvPr>
          <p:cNvSpPr>
            <a:spLocks noGrp="1"/>
          </p:cNvSpPr>
          <p:nvPr>
            <p:ph sz="half" idx="2"/>
          </p:nvPr>
        </p:nvSpPr>
        <p:spPr>
          <a:xfrm>
            <a:off x="6627628" y="1948319"/>
            <a:ext cx="5466907" cy="5476751"/>
          </a:xfrm>
        </p:spPr>
        <p:txBody>
          <a:bodyPr>
            <a:noAutofit/>
          </a:bodyPr>
          <a:lstStyle/>
          <a:p>
            <a:r>
              <a:rPr lang="hr-HR">
                <a:latin typeface="Abadi" panose="020B0604020104020204" pitchFamily="34" charset="0"/>
              </a:rPr>
              <a:t>2. for the government:
after the official announcement of the results of the election of representatives to the Croatian Parliament (parliamentary elections), the President of the Republic of Croatia entrusts the mandate to form the Government to the person who, based on the allocation of seats in the Croatian Parliament and the consultations carried out, enjoys the trust of the majority of all representatives</a:t>
            </a:r>
            <a:endParaRPr lang="x-none">
              <a:latin typeface="Abadi" panose="020B0604020104020204" pitchFamily="34" charset="0"/>
            </a:endParaRPr>
          </a:p>
        </p:txBody>
      </p:sp>
    </p:spTree>
    <p:extLst>
      <p:ext uri="{BB962C8B-B14F-4D97-AF65-F5344CB8AC3E}">
        <p14:creationId xmlns:p14="http://schemas.microsoft.com/office/powerpoint/2010/main" xmlns="" val="361837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Custom</PresentationFormat>
  <Paragraphs>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TM04033917[[fn=Berlin]]_novariants</vt:lpstr>
      <vt:lpstr>Slide 1</vt:lpstr>
      <vt:lpstr>Croatia from 1900 until now</vt:lpstr>
      <vt:lpstr>Dictatorship in Croatia</vt:lpstr>
      <vt:lpstr>Habsburg Monarchy</vt:lpstr>
      <vt:lpstr>Kingdom of Serbs, Croats and Slovenes </vt:lpstr>
      <vt:lpstr>Independent State of Croatia</vt:lpstr>
      <vt:lpstr>Socialist Federal Republic of Yugoslavia</vt:lpstr>
      <vt:lpstr>Croatia = democracy</vt:lpstr>
      <vt:lpstr>How do we choose authorities?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Croatia from 1900. until now</dc:title>
  <dc:creator>lidija.ivanovic19@gmail.com</dc:creator>
  <cp:lastModifiedBy>Marin Marsic</cp:lastModifiedBy>
  <cp:revision>9</cp:revision>
  <dcterms:created xsi:type="dcterms:W3CDTF">2022-12-27T21:59:50Z</dcterms:created>
  <dcterms:modified xsi:type="dcterms:W3CDTF">2023-01-15T15:03:49Z</dcterms:modified>
</cp:coreProperties>
</file>