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67" r:id="rId12"/>
    <p:sldId id="270" r:id="rId13"/>
    <p:sldId id="268" r:id="rId14"/>
    <p:sldId id="269" r:id="rId15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6DFF"/>
    <a:srgbClr val="A6FD7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6" autoAdjust="0"/>
    <p:restoredTop sz="94660"/>
  </p:normalViewPr>
  <p:slideViewPr>
    <p:cSldViewPr>
      <p:cViewPr varScale="1">
        <p:scale>
          <a:sx n="70" d="100"/>
          <a:sy n="70" d="100"/>
        </p:scale>
        <p:origin x="-11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EAB8-02CD-4FFA-AEB8-EFDD2B68FBA6}" type="datetimeFigureOut">
              <a:rPr lang="hr-HR" smtClean="0"/>
              <a:pPr/>
              <a:t>7.3.2021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18656-D5F5-4629-8B04-4FA4EB23F51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EAB8-02CD-4FFA-AEB8-EFDD2B68FBA6}" type="datetimeFigureOut">
              <a:rPr lang="hr-HR" smtClean="0"/>
              <a:pPr/>
              <a:t>7.3.2021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18656-D5F5-4629-8B04-4FA4EB23F51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EAB8-02CD-4FFA-AEB8-EFDD2B68FBA6}" type="datetimeFigureOut">
              <a:rPr lang="hr-HR" smtClean="0"/>
              <a:pPr/>
              <a:t>7.3.2021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18656-D5F5-4629-8B04-4FA4EB23F51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EAB8-02CD-4FFA-AEB8-EFDD2B68FBA6}" type="datetimeFigureOut">
              <a:rPr lang="hr-HR" smtClean="0"/>
              <a:pPr/>
              <a:t>7.3.2021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18656-D5F5-4629-8B04-4FA4EB23F51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EAB8-02CD-4FFA-AEB8-EFDD2B68FBA6}" type="datetimeFigureOut">
              <a:rPr lang="hr-HR" smtClean="0"/>
              <a:pPr/>
              <a:t>7.3.2021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18656-D5F5-4629-8B04-4FA4EB23F51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EAB8-02CD-4FFA-AEB8-EFDD2B68FBA6}" type="datetimeFigureOut">
              <a:rPr lang="hr-HR" smtClean="0"/>
              <a:pPr/>
              <a:t>7.3.2021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18656-D5F5-4629-8B04-4FA4EB23F51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EAB8-02CD-4FFA-AEB8-EFDD2B68FBA6}" type="datetimeFigureOut">
              <a:rPr lang="hr-HR" smtClean="0"/>
              <a:pPr/>
              <a:t>7.3.2021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18656-D5F5-4629-8B04-4FA4EB23F51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EAB8-02CD-4FFA-AEB8-EFDD2B68FBA6}" type="datetimeFigureOut">
              <a:rPr lang="hr-HR" smtClean="0"/>
              <a:pPr/>
              <a:t>7.3.2021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18656-D5F5-4629-8B04-4FA4EB23F51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EAB8-02CD-4FFA-AEB8-EFDD2B68FBA6}" type="datetimeFigureOut">
              <a:rPr lang="hr-HR" smtClean="0"/>
              <a:pPr/>
              <a:t>7.3.2021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18656-D5F5-4629-8B04-4FA4EB23F51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EAB8-02CD-4FFA-AEB8-EFDD2B68FBA6}" type="datetimeFigureOut">
              <a:rPr lang="hr-HR" smtClean="0"/>
              <a:pPr/>
              <a:t>7.3.2021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18656-D5F5-4629-8B04-4FA4EB23F51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EAB8-02CD-4FFA-AEB8-EFDD2B68FBA6}" type="datetimeFigureOut">
              <a:rPr lang="hr-HR" smtClean="0"/>
              <a:pPr/>
              <a:t>7.3.2021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18656-D5F5-4629-8B04-4FA4EB23F51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6DFF">
            <a:alpha val="2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3EAB8-02CD-4FFA-AEB8-EFDD2B68FBA6}" type="datetimeFigureOut">
              <a:rPr lang="hr-HR" smtClean="0"/>
              <a:pPr/>
              <a:t>7.3.2021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18656-D5F5-4629-8B04-4FA4EB23F519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3212976"/>
            <a:ext cx="8064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FREETIME ACTIVITIES</a:t>
            </a:r>
            <a:r>
              <a:rPr lang="hr-HR" sz="4000" dirty="0" smtClean="0"/>
              <a:t/>
            </a:r>
            <a:br>
              <a:rPr lang="hr-HR" sz="4000" dirty="0" smtClean="0"/>
            </a:br>
            <a:endParaRPr lang="hr-HR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404664"/>
            <a:ext cx="36004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900" dirty="0" smtClean="0"/>
              <a:t>Osnovna škola Bartola Kašića</a:t>
            </a:r>
            <a:br>
              <a:rPr lang="hr-HR" sz="1900" dirty="0" smtClean="0"/>
            </a:br>
            <a:r>
              <a:rPr lang="hr-HR" sz="1900" dirty="0" smtClean="0"/>
              <a:t>Vinkovci</a:t>
            </a:r>
            <a:br>
              <a:rPr lang="hr-HR" sz="1900" dirty="0" smtClean="0"/>
            </a:br>
            <a:r>
              <a:rPr lang="hr-HR" sz="1900" dirty="0" smtClean="0"/>
              <a:t>Erasmus+ project 2020-2022</a:t>
            </a:r>
            <a:br>
              <a:rPr lang="hr-HR" sz="1900" dirty="0" smtClean="0"/>
            </a:br>
            <a:r>
              <a:rPr lang="hr-HR" sz="1900" b="1" dirty="0" smtClean="0"/>
              <a:t>How Roman are you?</a:t>
            </a:r>
            <a:r>
              <a:rPr lang="hr-HR" sz="1900" dirty="0" smtClean="0"/>
              <a:t/>
            </a:r>
            <a:br>
              <a:rPr lang="hr-HR" sz="1900" dirty="0" smtClean="0"/>
            </a:br>
            <a:r>
              <a:rPr lang="hr-HR" sz="1900" dirty="0" smtClean="0"/>
              <a:t>2020-1-DE03-KA229-077527_5</a:t>
            </a:r>
            <a:endParaRPr lang="hr-HR" sz="1900" dirty="0"/>
          </a:p>
        </p:txBody>
      </p:sp>
      <p:pic>
        <p:nvPicPr>
          <p:cNvPr id="1026" name="Picture 2" descr="C:\Documents and Settings\Marin\My Documents\ZASTAVE i LOGO, SCC, W.A.T.E.R\ROMAN,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3360" y="476672"/>
            <a:ext cx="1733518" cy="1728192"/>
          </a:xfrm>
          <a:prstGeom prst="rect">
            <a:avLst/>
          </a:prstGeom>
          <a:noFill/>
        </p:spPr>
      </p:pic>
      <p:pic>
        <p:nvPicPr>
          <p:cNvPr id="5" name="Picture 4" descr="C:\Documents and Settings\Marin\My Documents\ZASTAVE i LOGO, SCC, W.A.T.E.R\DISCLAIMER, LOGO, AMPEU\eu_flag_co_funded_pos_rgb_right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5301208"/>
            <a:ext cx="3737609" cy="11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76672"/>
            <a:ext cx="806489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300" dirty="0" smtClean="0"/>
              <a:t>Activities that are </a:t>
            </a:r>
            <a:r>
              <a:rPr lang="hr-HR" sz="2300" u="sng" dirty="0" smtClean="0"/>
              <a:t>not organised</a:t>
            </a:r>
            <a:br>
              <a:rPr lang="hr-HR" sz="2300" u="sng" dirty="0" smtClean="0"/>
            </a:br>
            <a:r>
              <a:rPr lang="hr-HR" sz="1000" u="sng" dirty="0" smtClean="0"/>
              <a:t/>
            </a:r>
            <a:br>
              <a:rPr lang="hr-HR" sz="1000" u="sng" dirty="0" smtClean="0"/>
            </a:br>
            <a:r>
              <a:rPr lang="hr-HR" sz="2300" dirty="0" smtClean="0"/>
              <a:t>Some pupils play </a:t>
            </a:r>
            <a:r>
              <a:rPr lang="hr-HR" sz="2300" u="sng" dirty="0" smtClean="0"/>
              <a:t>chess</a:t>
            </a:r>
            <a:r>
              <a:rPr lang="hr-HR" sz="2300" dirty="0" smtClean="0"/>
              <a:t> with their family members.</a:t>
            </a:r>
            <a:br>
              <a:rPr lang="hr-HR" sz="2300" dirty="0" smtClean="0"/>
            </a:br>
            <a:r>
              <a:rPr lang="hr-HR" sz="2300" dirty="0" smtClean="0"/>
              <a:t>Lots of boys go </a:t>
            </a:r>
            <a:r>
              <a:rPr lang="hr-HR" sz="2300" u="sng" dirty="0" smtClean="0"/>
              <a:t>fishing</a:t>
            </a:r>
            <a:r>
              <a:rPr lang="hr-HR" sz="2300" dirty="0" smtClean="0"/>
              <a:t> with their friends and their elders (at least 2 from every class)</a:t>
            </a:r>
            <a:endParaRPr lang="hr-HR" sz="2300" dirty="0"/>
          </a:p>
        </p:txBody>
      </p:sp>
      <p:pic>
        <p:nvPicPr>
          <p:cNvPr id="4098" name="Picture 2" descr="C:\Documents and Settings\Marin\My Documents\ROMAN, FREE TIME\Tijekom natjecan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276872"/>
            <a:ext cx="5544616" cy="39315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908720"/>
            <a:ext cx="7920880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300" dirty="0" smtClean="0"/>
              <a:t>Our survey showed that pupils also like watching TV, writing (mostly poems and short stories), drawing, model building, </a:t>
            </a:r>
            <a:br>
              <a:rPr lang="hr-HR" sz="2300" dirty="0" smtClean="0"/>
            </a:br>
            <a:r>
              <a:rPr lang="hr-HR" sz="2300" dirty="0" smtClean="0"/>
              <a:t>playing video games (SCGO – Counter Strike – Global Offensive,</a:t>
            </a:r>
            <a:br>
              <a:rPr lang="hr-HR" sz="2300" dirty="0" smtClean="0"/>
            </a:br>
            <a:r>
              <a:rPr lang="hr-HR" sz="2300" dirty="0" smtClean="0"/>
              <a:t>                                       Fortnite,</a:t>
            </a:r>
            <a:br>
              <a:rPr lang="hr-HR" sz="2300" dirty="0" smtClean="0"/>
            </a:br>
            <a:r>
              <a:rPr lang="hr-HR" sz="2300" dirty="0" smtClean="0"/>
              <a:t>                                       Call of Duty, etc.),</a:t>
            </a:r>
            <a:br>
              <a:rPr lang="hr-HR" sz="2300" dirty="0" smtClean="0"/>
            </a:br>
            <a:r>
              <a:rPr lang="hr-HR" sz="2300" dirty="0" smtClean="0"/>
              <a:t>communicating via social networks:</a:t>
            </a:r>
            <a:br>
              <a:rPr lang="hr-HR" sz="2300" dirty="0" smtClean="0"/>
            </a:br>
            <a:r>
              <a:rPr lang="hr-HR" sz="2300" dirty="0" smtClean="0"/>
              <a:t>                                       Tik Tok,</a:t>
            </a:r>
            <a:br>
              <a:rPr lang="hr-HR" sz="2300" dirty="0" smtClean="0"/>
            </a:br>
            <a:r>
              <a:rPr lang="hr-HR" sz="2300" dirty="0" smtClean="0"/>
              <a:t>                                       YouTube,</a:t>
            </a:r>
            <a:br>
              <a:rPr lang="hr-HR" sz="2300" dirty="0" smtClean="0"/>
            </a:br>
            <a:r>
              <a:rPr lang="hr-HR" sz="2300" dirty="0" smtClean="0"/>
              <a:t>                                        Instagram,</a:t>
            </a:r>
            <a:br>
              <a:rPr lang="hr-HR" sz="2300" dirty="0" smtClean="0"/>
            </a:br>
            <a:r>
              <a:rPr lang="hr-HR" sz="2300" dirty="0" smtClean="0"/>
              <a:t>                                        Snapchat, etc.</a:t>
            </a:r>
            <a:br>
              <a:rPr lang="hr-HR" sz="2300" dirty="0" smtClean="0"/>
            </a:br>
            <a:r>
              <a:rPr lang="hr-HR" sz="2300" dirty="0" smtClean="0"/>
              <a:t>As our 2 cinemas were destroyed during the war (1991-1995), pupils go to the cinema to Vukovar (20 km away) or to Osijek </a:t>
            </a:r>
            <a:br>
              <a:rPr lang="hr-HR" sz="2300" dirty="0" smtClean="0"/>
            </a:br>
            <a:r>
              <a:rPr lang="hr-HR" sz="2300" dirty="0" smtClean="0"/>
              <a:t>(40 km away).</a:t>
            </a:r>
            <a:endParaRPr lang="hr-HR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80112" y="404664"/>
            <a:ext cx="3240360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300" dirty="0" smtClean="0"/>
              <a:t>Young people have the opportunity to exercise in the </a:t>
            </a:r>
            <a:r>
              <a:rPr lang="hr-HR" sz="2300" u="sng" dirty="0" smtClean="0"/>
              <a:t>skate park </a:t>
            </a:r>
            <a:r>
              <a:rPr lang="hr-HR" sz="2300" dirty="0" smtClean="0"/>
              <a:t>and on playgrounds that are accessible to everyone, there are also street workout devices.</a:t>
            </a:r>
            <a:endParaRPr lang="hr-HR" sz="2300" dirty="0"/>
          </a:p>
        </p:txBody>
      </p:sp>
      <p:pic>
        <p:nvPicPr>
          <p:cNvPr id="9218" name="Picture 2" descr="C:\Documents and Settings\Marin\My Documents\ROMAN, FREE TIME\IMG_20210305_1321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4968552" cy="2525681"/>
          </a:xfrm>
          <a:prstGeom prst="rect">
            <a:avLst/>
          </a:prstGeom>
          <a:noFill/>
        </p:spPr>
      </p:pic>
      <p:pic>
        <p:nvPicPr>
          <p:cNvPr id="9219" name="Picture 3" descr="C:\Documents and Settings\Marin\My Documents\ROMAN, FREE TIME\IMG_20210305_1316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6003" y="3356992"/>
            <a:ext cx="4056451" cy="3042338"/>
          </a:xfrm>
          <a:prstGeom prst="rect">
            <a:avLst/>
          </a:prstGeom>
          <a:noFill/>
        </p:spPr>
      </p:pic>
      <p:pic>
        <p:nvPicPr>
          <p:cNvPr id="9220" name="Picture 4" descr="C:\Documents and Settings\Marin\My Documents\ROMAN, FREE TIME\original_21c4a92b-25c6-4e14-bfa4-18b4d912f4ac_IMG_20210305_1319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356992"/>
            <a:ext cx="4032448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60032" y="836712"/>
            <a:ext cx="3600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300" dirty="0" smtClean="0"/>
              <a:t>Pupils go for </a:t>
            </a:r>
            <a:r>
              <a:rPr lang="hr-HR" sz="2300" u="sng" dirty="0" smtClean="0"/>
              <a:t>bike rides </a:t>
            </a:r>
            <a:r>
              <a:rPr lang="hr-HR" sz="2300" dirty="0" smtClean="0"/>
              <a:t>along the Bosut River with their friends. Skateboarding and rollerskating are popular activities, too.</a:t>
            </a:r>
            <a:endParaRPr lang="hr-HR" sz="2300" dirty="0"/>
          </a:p>
        </p:txBody>
      </p:sp>
      <p:pic>
        <p:nvPicPr>
          <p:cNvPr id="7170" name="Picture 2" descr="C:\Documents and Settings\Marin\My Documents\ROMAN, FREE TIME\PA12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4032448" cy="2825940"/>
          </a:xfrm>
          <a:prstGeom prst="rect">
            <a:avLst/>
          </a:prstGeom>
          <a:noFill/>
        </p:spPr>
      </p:pic>
      <p:pic>
        <p:nvPicPr>
          <p:cNvPr id="7171" name="Picture 3" descr="C:\Documents and Settings\Marin\My Documents\ROMAN, FREE TIME\PA120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429000"/>
            <a:ext cx="4032000" cy="3022827"/>
          </a:xfrm>
          <a:prstGeom prst="rect">
            <a:avLst/>
          </a:prstGeom>
          <a:noFill/>
        </p:spPr>
      </p:pic>
      <p:pic>
        <p:nvPicPr>
          <p:cNvPr id="7172" name="Picture 4" descr="C:\Documents and Settings\Marin\My Documents\ROMAN, FREE TIME\PA1200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429000"/>
            <a:ext cx="4034268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04664"/>
            <a:ext cx="79208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300" u="sng" dirty="0" smtClean="0"/>
              <a:t>Banja lake </a:t>
            </a:r>
            <a:r>
              <a:rPr lang="hr-HR" sz="2300" dirty="0" smtClean="0"/>
              <a:t>is a place where young people spend summer holidays, they can play volleyball, waterpolo or just have fun</a:t>
            </a:r>
            <a:endParaRPr lang="hr-HR" sz="2300" dirty="0"/>
          </a:p>
        </p:txBody>
      </p:sp>
      <p:pic>
        <p:nvPicPr>
          <p:cNvPr id="8194" name="Picture 2" descr="C:\Documents and Settings\Marin\My Documents\ROMAN, FREE TIME\Odboj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3727022" cy="2592000"/>
          </a:xfrm>
          <a:prstGeom prst="rect">
            <a:avLst/>
          </a:prstGeom>
          <a:noFill/>
        </p:spPr>
      </p:pic>
      <p:pic>
        <p:nvPicPr>
          <p:cNvPr id="8195" name="Picture 3" descr="C:\Documents and Settings\Marin\My Documents\ROMAN, FREE TIME\P90100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645024"/>
            <a:ext cx="3934800" cy="2951100"/>
          </a:xfrm>
          <a:prstGeom prst="rect">
            <a:avLst/>
          </a:prstGeom>
          <a:noFill/>
        </p:spPr>
      </p:pic>
      <p:pic>
        <p:nvPicPr>
          <p:cNvPr id="8196" name="Picture 4" descr="C:\Documents and Settings\Marin\My Documents\ROMAN, FREE TIME\P70400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268760"/>
            <a:ext cx="3935222" cy="2592000"/>
          </a:xfrm>
          <a:prstGeom prst="rect">
            <a:avLst/>
          </a:prstGeom>
          <a:noFill/>
        </p:spPr>
      </p:pic>
      <p:pic>
        <p:nvPicPr>
          <p:cNvPr id="8197" name="Picture 5" descr="C:\Documents and Settings\Marin\My Documents\ROMAN, FREE TIME\P70400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789040"/>
            <a:ext cx="3726000" cy="279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20688"/>
            <a:ext cx="7776864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300" dirty="0" smtClean="0"/>
              <a:t>Pupils in grades 7 and 8 have 14 different school subjects and more than 30 lessons per week. </a:t>
            </a:r>
            <a:br>
              <a:rPr lang="hr-HR" sz="2300" dirty="0" smtClean="0"/>
            </a:br>
            <a:r>
              <a:rPr lang="hr-HR" sz="2300" dirty="0" smtClean="0"/>
              <a:t>Every day they have to do homework and they do not have much free time left.</a:t>
            </a:r>
            <a:br>
              <a:rPr lang="hr-HR" sz="2300" dirty="0" smtClean="0"/>
            </a:br>
            <a:r>
              <a:rPr lang="hr-HR" sz="1000" dirty="0" smtClean="0"/>
              <a:t/>
            </a:r>
            <a:br>
              <a:rPr lang="hr-HR" sz="1000" dirty="0" smtClean="0"/>
            </a:br>
            <a:r>
              <a:rPr lang="hr-HR" sz="2300" dirty="0" smtClean="0"/>
              <a:t>At school they are offered different </a:t>
            </a:r>
            <a:r>
              <a:rPr lang="hr-HR" sz="2300" dirty="0" smtClean="0"/>
              <a:t>extracurricular </a:t>
            </a:r>
            <a:r>
              <a:rPr lang="hr-HR" sz="2300" dirty="0" smtClean="0"/>
              <a:t>acitivites to choose from according to their preferences.</a:t>
            </a:r>
            <a:br>
              <a:rPr lang="hr-HR" sz="2300" dirty="0" smtClean="0"/>
            </a:br>
            <a:r>
              <a:rPr lang="hr-HR" sz="2300" u="sng" dirty="0" smtClean="0"/>
              <a:t>School orchestra  </a:t>
            </a:r>
            <a:r>
              <a:rPr lang="hr-HR" sz="2300" dirty="0" smtClean="0"/>
              <a:t>- they can learn to play several instruments, including some unusual ones, </a:t>
            </a:r>
            <a:br>
              <a:rPr lang="hr-HR" sz="2300" dirty="0" smtClean="0"/>
            </a:br>
            <a:r>
              <a:rPr lang="hr-HR" sz="2300" dirty="0" smtClean="0"/>
              <a:t>like the psaltery</a:t>
            </a:r>
            <a:endParaRPr lang="hr-HR" sz="2300" dirty="0"/>
          </a:p>
        </p:txBody>
      </p:sp>
      <p:pic>
        <p:nvPicPr>
          <p:cNvPr id="1026" name="Picture 2" descr="C:\Documents and Settings\Marin\My Documents\ROMAN, FREE TIME\P4100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717032"/>
            <a:ext cx="3744416" cy="28096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04664"/>
            <a:ext cx="748883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300" dirty="0" smtClean="0"/>
              <a:t>The school has numerous sports teams, pupils can train </a:t>
            </a:r>
            <a:br>
              <a:rPr lang="hr-HR" sz="2300" dirty="0" smtClean="0"/>
            </a:br>
            <a:r>
              <a:rPr lang="hr-HR" sz="2300" dirty="0" smtClean="0"/>
              <a:t>table tennis, </a:t>
            </a:r>
            <a:br>
              <a:rPr lang="hr-HR" sz="2300" dirty="0" smtClean="0"/>
            </a:br>
            <a:r>
              <a:rPr lang="hr-HR" sz="2300" dirty="0" smtClean="0"/>
              <a:t>basketball, gymnastics</a:t>
            </a:r>
            <a:br>
              <a:rPr lang="hr-HR" sz="2300" dirty="0" smtClean="0"/>
            </a:br>
            <a:r>
              <a:rPr lang="hr-HR" sz="2300" dirty="0" smtClean="0"/>
              <a:t>athletics, handball, volleyball, </a:t>
            </a:r>
            <a:br>
              <a:rPr lang="hr-HR" sz="2300" dirty="0" smtClean="0"/>
            </a:br>
            <a:r>
              <a:rPr lang="hr-HR" sz="2300" dirty="0" smtClean="0"/>
              <a:t>football (we have a girls’ team, too)</a:t>
            </a:r>
            <a:endParaRPr lang="hr-HR" sz="2300" dirty="0"/>
          </a:p>
        </p:txBody>
      </p:sp>
      <p:pic>
        <p:nvPicPr>
          <p:cNvPr id="2050" name="Picture 2" descr="C:\Documents and Settings\Marin\My Documents\ROMAN, FREE TIME\DSCN54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356992"/>
            <a:ext cx="4149375" cy="3114033"/>
          </a:xfrm>
          <a:prstGeom prst="rect">
            <a:avLst/>
          </a:prstGeom>
          <a:noFill/>
        </p:spPr>
      </p:pic>
      <p:pic>
        <p:nvPicPr>
          <p:cNvPr id="6146" name="Picture 2" descr="C:\Documents and Settings\Marin\My Documents\ROMAN, FREE TIME\DSCN07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636912"/>
            <a:ext cx="3024336" cy="3778320"/>
          </a:xfrm>
          <a:prstGeom prst="rect">
            <a:avLst/>
          </a:prstGeom>
          <a:noFill/>
        </p:spPr>
      </p:pic>
      <p:pic>
        <p:nvPicPr>
          <p:cNvPr id="6147" name="Picture 3" descr="C:\Documents and Settings\Marin\My Documents\ROMAN, FREE TIME\IMAG06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124744"/>
            <a:ext cx="3096344" cy="20642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620688"/>
            <a:ext cx="792088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300" dirty="0" smtClean="0"/>
              <a:t>Pupils develop their creativity in school cooperative “Perunika”</a:t>
            </a:r>
            <a:endParaRPr lang="hr-HR" sz="2300" dirty="0"/>
          </a:p>
        </p:txBody>
      </p:sp>
      <p:pic>
        <p:nvPicPr>
          <p:cNvPr id="3074" name="Picture 2" descr="C:\Documents and Settings\Marin\My Documents\Pictur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3780000" cy="2269410"/>
          </a:xfrm>
          <a:prstGeom prst="rect">
            <a:avLst/>
          </a:prstGeom>
          <a:noFill/>
        </p:spPr>
      </p:pic>
      <p:pic>
        <p:nvPicPr>
          <p:cNvPr id="3075" name="Picture 3" descr="C:\Documents and Settings\Marin\My Documents\Pictur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268760"/>
            <a:ext cx="3780000" cy="2268594"/>
          </a:xfrm>
          <a:prstGeom prst="rect">
            <a:avLst/>
          </a:prstGeom>
          <a:noFill/>
        </p:spPr>
      </p:pic>
      <p:pic>
        <p:nvPicPr>
          <p:cNvPr id="3076" name="Picture 4" descr="C:\Documents and Settings\Marin\My Documents\Picture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681002"/>
            <a:ext cx="3816424" cy="2861619"/>
          </a:xfrm>
          <a:prstGeom prst="rect">
            <a:avLst/>
          </a:prstGeom>
          <a:noFill/>
        </p:spPr>
      </p:pic>
      <p:pic>
        <p:nvPicPr>
          <p:cNvPr id="3077" name="Picture 5" descr="C:\Documents and Settings\Marin\My Documents\Picture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5" y="3692668"/>
            <a:ext cx="3816424" cy="28626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404664"/>
            <a:ext cx="792088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300" u="sng" dirty="0" smtClean="0"/>
              <a:t>Robotics </a:t>
            </a:r>
            <a:r>
              <a:rPr lang="hr-HR" sz="2300" dirty="0" smtClean="0"/>
              <a:t>has been very popular for several years</a:t>
            </a:r>
            <a:endParaRPr lang="hr-HR" sz="2300" dirty="0"/>
          </a:p>
        </p:txBody>
      </p:sp>
      <p:pic>
        <p:nvPicPr>
          <p:cNvPr id="4098" name="Picture 2" descr="C:\Documents and Settings\Marin\My Documents\ROMAN, FREE TIME\P42201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052736"/>
            <a:ext cx="3600400" cy="2702390"/>
          </a:xfrm>
          <a:prstGeom prst="rect">
            <a:avLst/>
          </a:prstGeom>
          <a:noFill/>
        </p:spPr>
      </p:pic>
      <p:pic>
        <p:nvPicPr>
          <p:cNvPr id="4099" name="Picture 3" descr="C:\Documents and Settings\Marin\My Documents\ROMAN, FREE TIME\P42201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980728"/>
            <a:ext cx="3696494" cy="2769990"/>
          </a:xfrm>
          <a:prstGeom prst="rect">
            <a:avLst/>
          </a:prstGeom>
          <a:noFill/>
        </p:spPr>
      </p:pic>
      <p:pic>
        <p:nvPicPr>
          <p:cNvPr id="4100" name="Picture 4" descr="C:\Documents and Settings\Marin\My Documents\ROMAN, FREE TIME\P50300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861048"/>
            <a:ext cx="3600356" cy="2700000"/>
          </a:xfrm>
          <a:prstGeom prst="rect">
            <a:avLst/>
          </a:prstGeom>
          <a:noFill/>
        </p:spPr>
      </p:pic>
      <p:pic>
        <p:nvPicPr>
          <p:cNvPr id="4101" name="Picture 5" descr="C:\Documents and Settings\Marin\My Documents\ROMAN, FREE TIME\P50300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861048"/>
            <a:ext cx="3732816" cy="27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836712"/>
            <a:ext cx="7920880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300" dirty="0" smtClean="0"/>
              <a:t>Pupils take part in lots of </a:t>
            </a:r>
            <a:r>
              <a:rPr lang="hr-HR" sz="2300" u="sng" dirty="0" smtClean="0"/>
              <a:t>organised activities outside the school</a:t>
            </a:r>
            <a:r>
              <a:rPr lang="hr-HR" sz="2300" dirty="0" smtClean="0"/>
              <a:t>. </a:t>
            </a:r>
            <a:br>
              <a:rPr lang="hr-HR" sz="2300" dirty="0" smtClean="0"/>
            </a:br>
            <a:r>
              <a:rPr lang="hr-HR" sz="2300" dirty="0" smtClean="0"/>
              <a:t>In every class, 2-3 pupils go to music school,</a:t>
            </a:r>
          </a:p>
          <a:p>
            <a:r>
              <a:rPr lang="hr-HR" sz="2300" dirty="0" smtClean="0"/>
              <a:t>2-3 pupils go to a foreign language school and 2 pupils go to a folklore club (pupils learn traditional folk songs and dances, travel to other cities and countries to represent Vinkovci and Croatia at different events.</a:t>
            </a:r>
            <a:br>
              <a:rPr lang="hr-HR" sz="2300" dirty="0" smtClean="0"/>
            </a:br>
            <a:endParaRPr lang="hr-HR" sz="2300" dirty="0"/>
          </a:p>
        </p:txBody>
      </p:sp>
      <p:pic>
        <p:nvPicPr>
          <p:cNvPr id="1026" name="Picture 2" descr="C:\Documents and Settings\Marin\My Documents\ROMAN, FREE TIME\PA050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429000"/>
            <a:ext cx="4063257" cy="2766836"/>
          </a:xfrm>
          <a:prstGeom prst="rect">
            <a:avLst/>
          </a:prstGeom>
          <a:noFill/>
        </p:spPr>
      </p:pic>
      <p:pic>
        <p:nvPicPr>
          <p:cNvPr id="1027" name="Picture 3" descr="C:\Documents and Settings\Marin\My Documents\ROMAN, FREE TIME\10911437_514782262019055_1255493508149202487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429000"/>
            <a:ext cx="4142764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548680"/>
            <a:ext cx="799288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300" dirty="0" smtClean="0"/>
              <a:t>Vinkovci has numerous sports clubs, but the most popular sport at the moment is </a:t>
            </a:r>
            <a:r>
              <a:rPr lang="hr-HR" sz="2300" u="sng" dirty="0" smtClean="0"/>
              <a:t>football</a:t>
            </a:r>
            <a:r>
              <a:rPr lang="hr-HR" sz="2300" dirty="0" smtClean="0"/>
              <a:t>. At least 4 boys from every class train football, most of them are members of the local football club “Dilj”. </a:t>
            </a:r>
            <a:endParaRPr lang="hr-HR" sz="2300" dirty="0"/>
          </a:p>
        </p:txBody>
      </p:sp>
      <p:pic>
        <p:nvPicPr>
          <p:cNvPr id="2050" name="Picture 2" descr="C:\Documents and Settings\Marin\My Documents\ROMAN, FREE TIME\IMG_20210305_1431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284984"/>
            <a:ext cx="4700190" cy="3236507"/>
          </a:xfrm>
          <a:prstGeom prst="rect">
            <a:avLst/>
          </a:prstGeom>
          <a:noFill/>
        </p:spPr>
      </p:pic>
      <p:pic>
        <p:nvPicPr>
          <p:cNvPr id="2051" name="Picture 3" descr="C:\Documents and Settings\Marin\My Documents\ROMAN, FREE TIME\IMG_20210305_1433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348880"/>
            <a:ext cx="3531666" cy="2663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548680"/>
            <a:ext cx="77048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300" u="sng" dirty="0" smtClean="0"/>
              <a:t>Swimming</a:t>
            </a:r>
            <a:r>
              <a:rPr lang="hr-HR" sz="2300" dirty="0" smtClean="0"/>
              <a:t> and </a:t>
            </a:r>
            <a:r>
              <a:rPr lang="hr-HR" sz="2300" u="sng" dirty="0" smtClean="0"/>
              <a:t>martial arts </a:t>
            </a:r>
            <a:r>
              <a:rPr lang="hr-HR" sz="2300" dirty="0" smtClean="0"/>
              <a:t>are also very popular</a:t>
            </a:r>
            <a:endParaRPr lang="hr-HR" sz="2300" dirty="0"/>
          </a:p>
        </p:txBody>
      </p:sp>
      <p:pic>
        <p:nvPicPr>
          <p:cNvPr id="3074" name="Picture 2" descr="C:\Documents and Settings\Marin\My Documents\ROMAN, FREE TIME\DSCN00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556792"/>
            <a:ext cx="4104056" cy="2997126"/>
          </a:xfrm>
          <a:prstGeom prst="rect">
            <a:avLst/>
          </a:prstGeom>
          <a:noFill/>
        </p:spPr>
      </p:pic>
      <p:pic>
        <p:nvPicPr>
          <p:cNvPr id="3075" name="Picture 3" descr="C:\Documents and Settings\Marin\My Documents\ROMAN, FREE TIME\IMG_07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43619" cy="29523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5085184"/>
            <a:ext cx="7992888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300" dirty="0" smtClean="0"/>
              <a:t>Some pupils also train  handball, volleyball, tennis, table tennis, cycling and are members of fishing clubs (on average 1 pupil in each class.) </a:t>
            </a:r>
            <a:endParaRPr lang="hr-HR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340768"/>
            <a:ext cx="295232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300" u="sng" dirty="0" smtClean="0"/>
              <a:t>Cheerleadin</a:t>
            </a:r>
            <a:r>
              <a:rPr lang="hr-HR" sz="2300" dirty="0" smtClean="0"/>
              <a:t>g is very popular among girls</a:t>
            </a:r>
            <a:endParaRPr lang="hr-HR" sz="2300" dirty="0"/>
          </a:p>
        </p:txBody>
      </p:sp>
      <p:pic>
        <p:nvPicPr>
          <p:cNvPr id="5122" name="Picture 2" descr="C:\Documents and Settings\Marin\My Documents\ROMAN, FREE TIME\P3020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284984"/>
            <a:ext cx="4276947" cy="3168352"/>
          </a:xfrm>
          <a:prstGeom prst="rect">
            <a:avLst/>
          </a:prstGeom>
          <a:noFill/>
        </p:spPr>
      </p:pic>
      <p:pic>
        <p:nvPicPr>
          <p:cNvPr id="5123" name="Picture 3" descr="C:\Documents and Settings\Marin\My Documents\ROMAN, FREE TIME\P3020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58708"/>
            <a:ext cx="4248472" cy="31914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248</Words>
  <Application>Microsoft Office PowerPoint</Application>
  <PresentationFormat>On-screen Show (4:3)</PresentationFormat>
  <Paragraphs>17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Marin Marsic</dc:creator>
  <cp:lastModifiedBy>Marin Marsic</cp:lastModifiedBy>
  <cp:revision>11</cp:revision>
  <dcterms:created xsi:type="dcterms:W3CDTF">2021-02-19T18:49:35Z</dcterms:created>
  <dcterms:modified xsi:type="dcterms:W3CDTF">2021-03-07T17:21:41Z</dcterms:modified>
</cp:coreProperties>
</file>