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559675" cy="106918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x-none" sz="6000" b="0" strike="noStrike" spc="-1">
                <a:solidFill>
                  <a:srgbClr val="000000"/>
                </a:solidFill>
                <a:latin typeface="Arial"/>
              </a:rPr>
              <a:t>Uredite stil naslova matrice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F9DFEC21-881B-4C32-8972-021B760A56F9}" type="datetime">
              <a:rPr lang="hr-HR" sz="14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24.3.2021</a:t>
            </a:fld>
            <a:endParaRPr lang="hr-HR" sz="1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6715444C-3E2F-4282-BA2D-BD7C56A6E3B7}" type="slidenum">
              <a:rPr lang="hr-HR" sz="14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hr-HR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3200" b="0" strike="noStrike" spc="-1">
                <a:solidFill>
                  <a:srgbClr val="000000"/>
                </a:solidFill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400" b="0" strike="noStrike" spc="-1">
                <a:solidFill>
                  <a:srgbClr val="000000"/>
                </a:solidFill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000" b="0" strike="noStrike" spc="-1">
                <a:solidFill>
                  <a:srgbClr val="000000"/>
                </a:solidFill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187B0B65-4DBA-4FA7-9CA2-BF4725CBB14E}" type="datetime">
              <a:rPr lang="hr-HR" sz="14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24.3.2021</a:t>
            </a:fld>
            <a:endParaRPr lang="hr-HR" sz="14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41E0ECC4-6CB5-48D8-8DE0-0088D54DE288}" type="slidenum">
              <a:rPr lang="hr-HR" sz="14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hr-HR" sz="1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x-none" sz="1800" b="0" strike="noStrike" spc="-1">
                <a:solidFill>
                  <a:srgbClr val="000000"/>
                </a:solidFill>
                <a:latin typeface="Arial"/>
              </a:rPr>
              <a:t>Kliknite za uređivanje oblika naslova teksta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3200" b="0" strike="noStrike" spc="-1">
                <a:solidFill>
                  <a:srgbClr val="000000"/>
                </a:solidFill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400" b="0" strike="noStrike" spc="-1">
                <a:solidFill>
                  <a:srgbClr val="000000"/>
                </a:solidFill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000" b="0" strike="noStrike" spc="-1">
                <a:solidFill>
                  <a:srgbClr val="000000"/>
                </a:solidFill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x-none" sz="4400" b="0" strike="noStrike" spc="-1">
                <a:solidFill>
                  <a:srgbClr val="000000"/>
                </a:solidFill>
                <a:latin typeface="Arial"/>
              </a:rPr>
              <a:t>Uredite stil naslova matrice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x-none" sz="3200" b="0" strike="noStrike" spc="-1">
                <a:solidFill>
                  <a:srgbClr val="000000"/>
                </a:solidFill>
                <a:latin typeface="Arial"/>
              </a:rPr>
              <a:t>Uredite stilove teksta matrice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x-none" sz="2800" b="0" strike="noStrike" spc="-1">
                <a:solidFill>
                  <a:srgbClr val="000000"/>
                </a:solidFill>
                <a:latin typeface="Arial"/>
              </a:rPr>
              <a:t>Druga razina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x-none" sz="2400" b="0" strike="noStrike" spc="-1">
                <a:solidFill>
                  <a:srgbClr val="000000"/>
                </a:solidFill>
                <a:latin typeface="Arial"/>
              </a:rPr>
              <a:t>Treća razina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x-none" sz="2000" b="0" strike="noStrike" spc="-1">
                <a:solidFill>
                  <a:srgbClr val="000000"/>
                </a:solidFill>
                <a:latin typeface="Arial"/>
              </a:rPr>
              <a:t>Četvrta razina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lang="x-none" sz="2000" b="0" strike="noStrike" spc="-1">
                <a:solidFill>
                  <a:srgbClr val="000000"/>
                </a:solidFill>
                <a:latin typeface="Arial"/>
              </a:rPr>
              <a:t>Peta razina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D20F7B6A-3779-451C-BA8F-244A6C29CC2E}" type="datetime">
              <a:rPr lang="hr-HR" sz="14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24.3.2021</a:t>
            </a:fld>
            <a:endParaRPr lang="hr-HR" sz="1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373BC36A-A3F9-4608-92BD-B7E7C6308AA6}" type="slidenum">
              <a:rPr lang="hr-HR" sz="14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hr-H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917160" y="2708920"/>
            <a:ext cx="4402440" cy="8345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8000" lnSpcReduction="10000"/>
          </a:bodyPr>
          <a:lstStyle/>
          <a:p>
            <a:pPr algn="ctr">
              <a:lnSpc>
                <a:spcPct val="100000"/>
              </a:lnSpc>
            </a:pPr>
            <a:r>
              <a:rPr lang="x-none" sz="6000" b="0" strike="noStrike" spc="-1">
                <a:solidFill>
                  <a:srgbClr val="FFFFFF"/>
                </a:solidFill>
                <a:latin typeface="Arial Black"/>
              </a:rPr>
              <a:t>FREE TIME</a:t>
            </a:r>
            <a:endParaRPr lang="x-none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11225520" y="6605280"/>
            <a:ext cx="966240" cy="252360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TextShape 3"/>
          <p:cNvSpPr txBox="1"/>
          <p:nvPr/>
        </p:nvSpPr>
        <p:spPr>
          <a:xfrm>
            <a:off x="7536160" y="6021288"/>
            <a:ext cx="4320480" cy="60271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hr-HR" sz="2200" b="0" strike="noStrike" spc="-1" dirty="0">
                <a:solidFill>
                  <a:srgbClr val="FFFFFF"/>
                </a:solidFill>
                <a:latin typeface="Arial"/>
              </a:rPr>
              <a:t>Tina Rosandić &amp; Maja Pavelić</a:t>
            </a:r>
            <a:endParaRPr lang="hr-HR" sz="2200" b="0" strike="noStrike" spc="-1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5520" y="476672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Osnovna škola Bartola Kašića</a:t>
            </a:r>
            <a:br>
              <a:rPr lang="hr-HR" dirty="0" smtClean="0"/>
            </a:br>
            <a:r>
              <a:rPr lang="hr-HR" dirty="0" smtClean="0"/>
              <a:t>Vinkovci</a:t>
            </a:r>
            <a:br>
              <a:rPr lang="hr-HR" dirty="0" smtClean="0"/>
            </a:br>
            <a:r>
              <a:rPr lang="hr-HR" dirty="0" smtClean="0"/>
              <a:t>Erasmus+ project 2020-2022</a:t>
            </a:r>
            <a:br>
              <a:rPr lang="hr-HR" dirty="0" smtClean="0"/>
            </a:br>
            <a:r>
              <a:rPr lang="hr-HR" b="1" dirty="0" smtClean="0"/>
              <a:t>How Roman are you?</a:t>
            </a:r>
            <a:br>
              <a:rPr lang="hr-HR" b="1" dirty="0" smtClean="0"/>
            </a:br>
            <a:r>
              <a:rPr lang="hr-HR" dirty="0" smtClean="0"/>
              <a:t>2020-1-DE03-KA229-077527_5</a:t>
            </a:r>
            <a:endParaRPr lang="hr-HR" dirty="0"/>
          </a:p>
        </p:txBody>
      </p:sp>
      <p:pic>
        <p:nvPicPr>
          <p:cNvPr id="1026" name="Picture 2" descr="C:\Documents and Settings\Marin\My Documents\ZASTAVE i LOGO, SCC, W.A.T.E.R\ROMAN,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476672"/>
            <a:ext cx="1444598" cy="1440160"/>
          </a:xfrm>
          <a:prstGeom prst="rect">
            <a:avLst/>
          </a:prstGeom>
          <a:noFill/>
        </p:spPr>
      </p:pic>
      <p:pic>
        <p:nvPicPr>
          <p:cNvPr id="7" name="Picture 6" descr="C:\Documents and Settings\Marin\My Documents\ZASTAVE i LOGO, SCC, W.A.T.E.R\DISCLAIMER, LOGO, AMPEU\eu_flag_co_funded_pos_rgb_righ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568" y="5301208"/>
            <a:ext cx="41764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1219320" y="24804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x-none" sz="4400" b="0" strike="noStrike" spc="-1">
                <a:solidFill>
                  <a:srgbClr val="FFFFFF"/>
                </a:solidFill>
                <a:latin typeface="Arial Black"/>
              </a:rPr>
              <a:t>Writing</a:t>
            </a:r>
            <a:endParaRPr lang="x-non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1788840" y="1391040"/>
            <a:ext cx="109724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x-none" sz="2400" b="0" strike="noStrike" spc="-1">
                <a:solidFill>
                  <a:srgbClr val="FFFFFF"/>
                </a:solidFill>
                <a:latin typeface="Times New Roman"/>
              </a:rPr>
              <a:t>Creativity can be found in a lot of teenagers these days</a:t>
            </a:r>
            <a:endParaRPr lang="x-none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x-none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x-none" sz="2400" b="0" strike="noStrike" spc="-1">
                <a:solidFill>
                  <a:srgbClr val="FFFFFF"/>
                </a:solidFill>
                <a:latin typeface="Times New Roman"/>
              </a:rPr>
              <a:t>Some use their creativity to </a:t>
            </a:r>
            <a:endParaRPr lang="x-none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Slika 3"/>
          <p:cNvPicPr/>
          <p:nvPr/>
        </p:nvPicPr>
        <p:blipFill>
          <a:blip r:embed="rId2" cstate="print"/>
          <a:srcRect r="206" b="207"/>
          <a:stretch/>
        </p:blipFill>
        <p:spPr>
          <a:xfrm rot="16200000">
            <a:off x="4981680" y="1216080"/>
            <a:ext cx="3447720" cy="6857640"/>
          </a:xfrm>
          <a:prstGeom prst="rect">
            <a:avLst/>
          </a:prstGeom>
          <a:ln w="57240">
            <a:solidFill>
              <a:schemeClr val="bg1"/>
            </a:solidFill>
            <a:round/>
          </a:ln>
        </p:spPr>
      </p:pic>
      <p:sp>
        <p:nvSpPr>
          <p:cNvPr id="167" name="CustomShape 3"/>
          <p:cNvSpPr/>
          <p:nvPr/>
        </p:nvSpPr>
        <p:spPr>
          <a:xfrm>
            <a:off x="11225520" y="6605280"/>
            <a:ext cx="966240" cy="252360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1219320" y="25416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x-none" sz="4400" b="0" strike="noStrike" spc="-1">
                <a:solidFill>
                  <a:srgbClr val="FFFFFF"/>
                </a:solidFill>
                <a:latin typeface="Arial Black"/>
              </a:rPr>
              <a:t>Cooking</a:t>
            </a:r>
            <a:endParaRPr lang="x-non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1481760" y="1430280"/>
            <a:ext cx="10710000" cy="655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x-none" sz="2400" b="0" strike="noStrike" spc="-1">
                <a:solidFill>
                  <a:srgbClr val="FFFFFF"/>
                </a:solidFill>
                <a:latin typeface="Times New Roman"/>
              </a:rPr>
              <a:t>It may not seem that teenagers actually like cooking but some find it </a:t>
            </a:r>
            <a:endParaRPr lang="x-none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Slika 3"/>
          <p:cNvPicPr/>
          <p:nvPr/>
        </p:nvPicPr>
        <p:blipFill>
          <a:blip r:embed="rId2" cstate="print"/>
          <a:srcRect t="5616" b="10400"/>
          <a:stretch/>
        </p:blipFill>
        <p:spPr>
          <a:xfrm>
            <a:off x="838080" y="2514240"/>
            <a:ext cx="3270600" cy="3662640"/>
          </a:xfrm>
          <a:prstGeom prst="rect">
            <a:avLst/>
          </a:prstGeom>
          <a:ln w="57240">
            <a:solidFill>
              <a:schemeClr val="bg1"/>
            </a:solidFill>
            <a:round/>
          </a:ln>
        </p:spPr>
      </p:pic>
      <p:pic>
        <p:nvPicPr>
          <p:cNvPr id="171" name="Slika 4"/>
          <p:cNvPicPr/>
          <p:nvPr/>
        </p:nvPicPr>
        <p:blipFill>
          <a:blip r:embed="rId3" cstate="print"/>
          <a:srcRect l="12224" r="13952"/>
          <a:stretch/>
        </p:blipFill>
        <p:spPr>
          <a:xfrm>
            <a:off x="7752600" y="2518560"/>
            <a:ext cx="3600720" cy="3657960"/>
          </a:xfrm>
          <a:prstGeom prst="rect">
            <a:avLst/>
          </a:prstGeom>
          <a:ln w="57240">
            <a:solidFill>
              <a:schemeClr val="bg1"/>
            </a:solidFill>
            <a:round/>
          </a:ln>
        </p:spPr>
      </p:pic>
      <p:pic>
        <p:nvPicPr>
          <p:cNvPr id="172" name="Slika 5"/>
          <p:cNvPicPr/>
          <p:nvPr/>
        </p:nvPicPr>
        <p:blipFill>
          <a:blip r:embed="rId4" cstate="print"/>
          <a:srcRect t="19756" b="17533"/>
          <a:stretch/>
        </p:blipFill>
        <p:spPr>
          <a:xfrm>
            <a:off x="4525200" y="2514240"/>
            <a:ext cx="2840760" cy="3662640"/>
          </a:xfrm>
          <a:prstGeom prst="rect">
            <a:avLst/>
          </a:prstGeom>
          <a:ln w="57240">
            <a:solidFill>
              <a:schemeClr val="bg1"/>
            </a:solidFill>
            <a:round/>
          </a:ln>
        </p:spPr>
      </p:pic>
      <p:sp>
        <p:nvSpPr>
          <p:cNvPr id="173" name="CustomShape 3"/>
          <p:cNvSpPr/>
          <p:nvPr/>
        </p:nvSpPr>
        <p:spPr>
          <a:xfrm>
            <a:off x="11225520" y="6605280"/>
            <a:ext cx="966240" cy="252360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x-none" sz="6000" b="0" strike="noStrike" spc="-1">
                <a:solidFill>
                  <a:srgbClr val="FFFFFF"/>
                </a:solidFill>
                <a:latin typeface="Arial Black"/>
              </a:rPr>
              <a:t>The End</a:t>
            </a:r>
            <a:endParaRPr lang="x-none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1523880" y="351000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hr-HR" sz="3200" b="0" strike="noStrike" spc="-1">
                <a:solidFill>
                  <a:srgbClr val="FFFFFF"/>
                </a:solidFill>
                <a:latin typeface="Times New Roman"/>
              </a:rPr>
              <a:t>Thank you for watching!</a:t>
            </a:r>
            <a:endParaRPr lang="hr-HR" sz="3200" b="0" strike="noStrike" spc="-1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11225520" y="6605280"/>
            <a:ext cx="966240" cy="252360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923120" y="521280"/>
            <a:ext cx="6775560" cy="466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400" b="0" strike="noStrike" spc="-1">
                <a:solidFill>
                  <a:srgbClr val="FFFFFF"/>
                </a:solidFill>
                <a:latin typeface="Times New Roman"/>
              </a:rPr>
              <a:t>Teenagers these days spend their free time differently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0" strike="noStrike" spc="-1">
                <a:solidFill>
                  <a:srgbClr val="FFFFFF"/>
                </a:solidFill>
                <a:latin typeface="Times New Roman"/>
              </a:rPr>
              <a:t>Some spend their time: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0" strike="noStrike" spc="-1">
                <a:solidFill>
                  <a:srgbClr val="FFFFFF"/>
                </a:solidFill>
                <a:latin typeface="Times New Roman"/>
              </a:rPr>
              <a:t>watching tv,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0" strike="noStrike" spc="-1">
                <a:solidFill>
                  <a:srgbClr val="FFFFFF"/>
                </a:solidFill>
                <a:latin typeface="Times New Roman"/>
              </a:rPr>
              <a:t>going out with friends,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0" strike="noStrike" spc="-1">
                <a:solidFill>
                  <a:srgbClr val="FFFFFF"/>
                </a:solidFill>
                <a:latin typeface="Times New Roman"/>
              </a:rPr>
              <a:t>shopping,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0" strike="noStrike" spc="-1">
                <a:solidFill>
                  <a:srgbClr val="FFFFFF"/>
                </a:solidFill>
                <a:latin typeface="Times New Roman"/>
              </a:rPr>
              <a:t>playing games,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0" strike="noStrike" spc="-1">
                <a:solidFill>
                  <a:srgbClr val="FFFFFF"/>
                </a:solidFill>
                <a:latin typeface="Times New Roman"/>
              </a:rPr>
              <a:t>playing sports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0" strike="noStrike" spc="-1">
                <a:solidFill>
                  <a:srgbClr val="FFFFFF"/>
                </a:solidFill>
                <a:latin typeface="Times New Roman"/>
              </a:rPr>
              <a:t>and other activities</a:t>
            </a:r>
            <a:endParaRPr lang="hr-HR" sz="2400" b="0" strike="noStrike" spc="-1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11225520" y="6605280"/>
            <a:ext cx="966240" cy="252360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8" name="Picture 2"/>
          <p:cNvPicPr/>
          <p:nvPr/>
        </p:nvPicPr>
        <p:blipFill>
          <a:blip r:embed="rId2" cstate="print">
            <a:extLst>
              <a:ext uri="{BEBA8EAE-BF5A-486C-A8C5-ECC9F3942E4B}">
                <a14:imgProps xmlns="" xmlns:p14="http://schemas.microsoft.com/office/powerpoint/2010/main" xmlns:p15="http://schemas.microsoft.com/office/powerpoint/2012/main" xmlns:mc="http://schemas.openxmlformats.org/markup-compatibility/2006" xmlns:a14="http://schemas.microsoft.com/office/drawing/2010/main">
                  <a14:imgLayer r:embed="rId3">
                    <a14:imgEffect>
                      <a14:brightnessContrast bright="69000" contrast="-70000" sat="9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97240" y="2702520"/>
            <a:ext cx="3289680" cy="3286080"/>
          </a:xfrm>
          <a:prstGeom prst="rect">
            <a:avLst/>
          </a:prstGeom>
          <a:ln>
            <a:noFill/>
          </a:ln>
        </p:spPr>
      </p:pic>
      <p:pic>
        <p:nvPicPr>
          <p:cNvPr id="129" name="Picture 4"/>
          <p:cNvPicPr/>
          <p:nvPr/>
        </p:nvPicPr>
        <p:blipFill>
          <a:blip r:embed="rId4" cstate="print">
            <a:extLst>
              <a:ext uri="{BEBA8EAE-BF5A-486C-A8C5-ECC9F3942E4B}">
                <a14:imgProps xmlns="" xmlns:p14="http://schemas.microsoft.com/office/powerpoint/2010/main" xmlns:p15="http://schemas.microsoft.com/office/powerpoint/2012/main" xmlns:mc="http://schemas.openxmlformats.org/markup-compatibility/2006" xmlns:a14="http://schemas.microsoft.com/office/drawing/2010/main">
                  <a14:imgLayer r:embed="rId5">
                    <a14:imgEffect>
                      <a14:brightnessContrast bright="68000" contrast="-70000" sat="96000"/>
                    </a14:imgEffect>
                  </a14:imgLayer>
                </a14:imgProps>
              </a:ext>
            </a:extLst>
          </a:blip>
          <a:stretch/>
        </p:blipFill>
        <p:spPr>
          <a:xfrm rot="2620800">
            <a:off x="7887600" y="1615680"/>
            <a:ext cx="2798640" cy="173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219320" y="27720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x-none" sz="4400" b="0" strike="noStrike" spc="-1">
                <a:solidFill>
                  <a:srgbClr val="FFFFFF"/>
                </a:solidFill>
                <a:latin typeface="Arial Black"/>
              </a:rPr>
              <a:t>Going out</a:t>
            </a:r>
            <a:endParaRPr lang="x-non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1860840" y="1825560"/>
            <a:ext cx="5736240" cy="146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x-none" sz="2400" b="0" strike="noStrike" spc="-1">
                <a:solidFill>
                  <a:srgbClr val="FFFFFF"/>
                </a:solidFill>
                <a:latin typeface="Times New Roman"/>
              </a:rPr>
              <a:t>Some teenagers like to go out, alone or with friends, maybe take bikes , skateboards or </a:t>
            </a:r>
            <a:endParaRPr lang="x-non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11225520" y="6605280"/>
            <a:ext cx="966240" cy="252360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3" name="Slika 3"/>
          <p:cNvPicPr/>
          <p:nvPr/>
        </p:nvPicPr>
        <p:blipFill>
          <a:blip r:embed="rId2" cstate="print"/>
          <a:srcRect t="5400" b="8604"/>
          <a:stretch/>
        </p:blipFill>
        <p:spPr>
          <a:xfrm>
            <a:off x="7841880" y="277200"/>
            <a:ext cx="3709800" cy="6187680"/>
          </a:xfrm>
          <a:prstGeom prst="rect">
            <a:avLst/>
          </a:prstGeom>
          <a:ln w="57240">
            <a:solidFill>
              <a:schemeClr val="bg1"/>
            </a:solidFill>
            <a:round/>
          </a:ln>
        </p:spPr>
      </p:pic>
      <p:pic>
        <p:nvPicPr>
          <p:cNvPr id="134" name="Picture 2"/>
          <p:cNvPicPr/>
          <p:nvPr/>
        </p:nvPicPr>
        <p:blipFill>
          <a:blip r:embed="rId3" cstate="print">
            <a:extLst>
              <a:ext uri="{BEBA8EAE-BF5A-486C-A8C5-ECC9F3942E4B}">
                <a14:imgProps xmlns="" xmlns:p14="http://schemas.microsoft.com/office/powerpoint/2010/main" xmlns:p15="http://schemas.microsoft.com/office/powerpoint/2012/main" xmlns:mc="http://schemas.openxmlformats.org/markup-compatibility/2006" xmlns:a14="http://schemas.microsoft.com/office/drawing/2010/main">
                  <a14:imgLayer r:embed="rId4">
                    <a14:imgEffect>
                      <a14:brightnessContrast bright="68000" contrast="-70000" sat="98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450320" y="3179160"/>
            <a:ext cx="2907720" cy="2907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219320" y="21744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x-none" sz="4400" b="0" strike="noStrike" spc="-1">
                <a:solidFill>
                  <a:srgbClr val="FFFFFF"/>
                </a:solidFill>
                <a:latin typeface="Arial Black"/>
              </a:rPr>
              <a:t>Sports</a:t>
            </a:r>
            <a:endParaRPr lang="x-non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1933200" y="1360440"/>
            <a:ext cx="10972440" cy="321120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x-none" sz="2400" b="0" strike="noStrike" spc="-1">
                <a:solidFill>
                  <a:srgbClr val="FFFFFF"/>
                </a:solidFill>
                <a:latin typeface="Times New Roman"/>
              </a:rPr>
              <a:t>Many spend their time doing sports</a:t>
            </a:r>
            <a:endParaRPr lang="x-none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x-none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x-none" sz="2400" b="0" strike="noStrike" spc="-1">
                <a:solidFill>
                  <a:srgbClr val="FFFFFF"/>
                </a:solidFill>
                <a:latin typeface="Times New Roman"/>
              </a:rPr>
              <a:t>Some do it profesional and some for fun</a:t>
            </a:r>
            <a:endParaRPr lang="x-none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x-none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x-none" sz="2400" b="0" strike="noStrike" spc="-1">
                <a:solidFill>
                  <a:srgbClr val="FFFFFF"/>
                </a:solidFill>
                <a:latin typeface="Times New Roman"/>
              </a:rPr>
              <a:t>Sports like: volleyball, football, soccer, basketball, swimming, karate, handball, cheerleading and so many more</a:t>
            </a:r>
            <a:endParaRPr lang="x-none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x-none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x-none" sz="2400" b="0" strike="noStrike" spc="-1">
                <a:solidFill>
                  <a:srgbClr val="FFFFFF"/>
                </a:solidFill>
                <a:latin typeface="Times New Roman"/>
              </a:rPr>
              <a:t>But there are teens who like working out at home </a:t>
            </a:r>
            <a:endParaRPr lang="x-non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11225520" y="6605280"/>
            <a:ext cx="966240" cy="252360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8" name="Picture 14"/>
          <p:cNvPicPr/>
          <p:nvPr/>
        </p:nvPicPr>
        <p:blipFill>
          <a:blip r:embed="rId2" cstate="print">
            <a:extLst>
              <a:ext uri="{BEBA8EAE-BF5A-486C-A8C5-ECC9F3942E4B}">
                <a14:imgProps xmlns="" xmlns:p14="http://schemas.microsoft.com/office/powerpoint/2010/main" xmlns:p15="http://schemas.microsoft.com/office/powerpoint/2012/main" xmlns:mc="http://schemas.openxmlformats.org/markup-compatibility/2006" xmlns:a14="http://schemas.microsoft.com/office/drawing/2010/main">
                  <a14:imgLayer r:embed="rId3">
                    <a14:imgEffect>
                      <a14:brightnessContrast bright="37000" contrast="-7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919200" y="4554720"/>
            <a:ext cx="2050200" cy="2050200"/>
          </a:xfrm>
          <a:prstGeom prst="rect">
            <a:avLst/>
          </a:prstGeom>
          <a:ln>
            <a:noFill/>
          </a:ln>
        </p:spPr>
      </p:pic>
      <p:pic>
        <p:nvPicPr>
          <p:cNvPr id="139" name="Picture 16"/>
          <p:cNvPicPr/>
          <p:nvPr/>
        </p:nvPicPr>
        <p:blipFill>
          <a:blip r:embed="rId4" cstate="print">
            <a:extLst>
              <a:ext uri="{BEBA8EAE-BF5A-486C-A8C5-ECC9F3942E4B}">
                <a14:imgProps xmlns="" xmlns:p14="http://schemas.microsoft.com/office/powerpoint/2010/main" xmlns:p15="http://schemas.microsoft.com/office/powerpoint/2012/main" xmlns:mc="http://schemas.openxmlformats.org/markup-compatibility/2006" xmlns:a14="http://schemas.microsoft.com/office/drawing/2010/main">
                  <a14:imgLayer r:embed="rId5">
                    <a14:imgEffect>
                      <a14:brightnessContrast bright="60000" contrast="-70000"/>
                    </a14:imgEffect>
                  </a14:imgLayer>
                </a14:imgProps>
              </a:ext>
            </a:extLst>
          </a:blip>
          <a:stretch/>
        </p:blipFill>
        <p:spPr>
          <a:xfrm flipH="1">
            <a:off x="8970120" y="3855600"/>
            <a:ext cx="2501640" cy="250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lika 1"/>
          <p:cNvPicPr/>
          <p:nvPr/>
        </p:nvPicPr>
        <p:blipFill>
          <a:blip r:embed="rId2" cstate="print"/>
          <a:stretch/>
        </p:blipFill>
        <p:spPr>
          <a:xfrm>
            <a:off x="1955520" y="383760"/>
            <a:ext cx="4097520" cy="5463360"/>
          </a:xfrm>
          <a:prstGeom prst="rect">
            <a:avLst/>
          </a:prstGeom>
          <a:ln w="57240">
            <a:solidFill>
              <a:schemeClr val="bg1"/>
            </a:solidFill>
            <a:round/>
          </a:ln>
        </p:spPr>
      </p:pic>
      <p:pic>
        <p:nvPicPr>
          <p:cNvPr id="141" name="Slika 2"/>
          <p:cNvPicPr/>
          <p:nvPr/>
        </p:nvPicPr>
        <p:blipFill>
          <a:blip r:embed="rId3" cstate="print"/>
          <a:srcRect t="6407" r="-752"/>
          <a:stretch/>
        </p:blipFill>
        <p:spPr>
          <a:xfrm>
            <a:off x="7040160" y="383760"/>
            <a:ext cx="3277800" cy="5463360"/>
          </a:xfrm>
          <a:prstGeom prst="rect">
            <a:avLst/>
          </a:prstGeom>
          <a:ln w="57240">
            <a:solidFill>
              <a:schemeClr val="bg1"/>
            </a:solidFill>
            <a:round/>
          </a:ln>
        </p:spPr>
      </p:pic>
      <p:sp>
        <p:nvSpPr>
          <p:cNvPr id="142" name="CustomShape 1"/>
          <p:cNvSpPr/>
          <p:nvPr/>
        </p:nvSpPr>
        <p:spPr>
          <a:xfrm>
            <a:off x="2626920" y="6039720"/>
            <a:ext cx="2754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r-HR" sz="2400" b="0" strike="noStrike" spc="-1">
                <a:solidFill>
                  <a:srgbClr val="FFFFFF"/>
                </a:solidFill>
                <a:latin typeface="Times New Roman"/>
              </a:rPr>
              <a:t>Volleyball</a:t>
            </a:r>
            <a:endParaRPr lang="hr-HR" sz="2400" b="0" strike="noStrike" spc="-1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8001720" y="6039720"/>
            <a:ext cx="13543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r-HR" sz="2400" b="0" strike="noStrike" spc="-1">
                <a:solidFill>
                  <a:srgbClr val="FFFFFF"/>
                </a:solidFill>
                <a:latin typeface="Times New Roman"/>
              </a:rPr>
              <a:t>Soccer</a:t>
            </a:r>
            <a:endParaRPr lang="hr-HR" sz="2400" b="0" strike="noStrike" spc="-1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11225520" y="6605280"/>
            <a:ext cx="966240" cy="252360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lika 1"/>
          <p:cNvPicPr/>
          <p:nvPr/>
        </p:nvPicPr>
        <p:blipFill>
          <a:blip r:embed="rId2" cstate="print"/>
          <a:stretch/>
        </p:blipFill>
        <p:spPr>
          <a:xfrm>
            <a:off x="1136520" y="483120"/>
            <a:ext cx="5338080" cy="5271480"/>
          </a:xfrm>
          <a:prstGeom prst="rect">
            <a:avLst/>
          </a:prstGeom>
          <a:ln w="57240">
            <a:solidFill>
              <a:schemeClr val="bg1"/>
            </a:solidFill>
            <a:round/>
          </a:ln>
        </p:spPr>
      </p:pic>
      <p:pic>
        <p:nvPicPr>
          <p:cNvPr id="146" name="Slika 2"/>
          <p:cNvPicPr/>
          <p:nvPr/>
        </p:nvPicPr>
        <p:blipFill>
          <a:blip r:embed="rId3" cstate="print"/>
          <a:srcRect b="1022"/>
          <a:stretch/>
        </p:blipFill>
        <p:spPr>
          <a:xfrm>
            <a:off x="6907320" y="483120"/>
            <a:ext cx="4274640" cy="5271480"/>
          </a:xfrm>
          <a:prstGeom prst="rect">
            <a:avLst/>
          </a:prstGeom>
          <a:ln w="57240">
            <a:solidFill>
              <a:schemeClr val="bg1"/>
            </a:solidFill>
            <a:round/>
          </a:ln>
        </p:spPr>
      </p:pic>
      <p:sp>
        <p:nvSpPr>
          <p:cNvPr id="147" name="CustomShape 1"/>
          <p:cNvSpPr/>
          <p:nvPr/>
        </p:nvSpPr>
        <p:spPr>
          <a:xfrm>
            <a:off x="4032720" y="5960880"/>
            <a:ext cx="48841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r-HR" sz="2400" b="0" strike="noStrike" spc="-1">
                <a:solidFill>
                  <a:srgbClr val="FFFFFF"/>
                </a:solidFill>
                <a:latin typeface="Times New Roman"/>
              </a:rPr>
              <a:t>Cheerleading</a:t>
            </a:r>
            <a:endParaRPr lang="hr-HR" sz="2400" b="0" strike="noStrike" spc="-1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11225520" y="6605280"/>
            <a:ext cx="966240" cy="252360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lika 1"/>
          <p:cNvPicPr/>
          <p:nvPr/>
        </p:nvPicPr>
        <p:blipFill>
          <a:blip r:embed="rId2" cstate="print"/>
          <a:srcRect t="34904" b="5070"/>
          <a:stretch/>
        </p:blipFill>
        <p:spPr>
          <a:xfrm>
            <a:off x="1475640" y="362160"/>
            <a:ext cx="4116600" cy="5350680"/>
          </a:xfrm>
          <a:prstGeom prst="rect">
            <a:avLst/>
          </a:prstGeom>
          <a:ln w="57240">
            <a:solidFill>
              <a:schemeClr val="bg1"/>
            </a:solidFill>
            <a:round/>
          </a:ln>
        </p:spPr>
      </p:pic>
      <p:pic>
        <p:nvPicPr>
          <p:cNvPr id="150" name="Slika 2"/>
          <p:cNvPicPr/>
          <p:nvPr/>
        </p:nvPicPr>
        <p:blipFill>
          <a:blip r:embed="rId3" cstate="print"/>
          <a:srcRect b="23744"/>
          <a:stretch/>
        </p:blipFill>
        <p:spPr>
          <a:xfrm>
            <a:off x="6663960" y="362160"/>
            <a:ext cx="3755160" cy="5347080"/>
          </a:xfrm>
          <a:prstGeom prst="rect">
            <a:avLst/>
          </a:prstGeom>
          <a:ln w="57240">
            <a:solidFill>
              <a:schemeClr val="bg1"/>
            </a:solidFill>
            <a:round/>
          </a:ln>
        </p:spPr>
      </p:pic>
      <p:sp>
        <p:nvSpPr>
          <p:cNvPr id="151" name="CustomShape 1"/>
          <p:cNvSpPr/>
          <p:nvPr/>
        </p:nvSpPr>
        <p:spPr>
          <a:xfrm>
            <a:off x="1953720" y="5892840"/>
            <a:ext cx="31604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r-HR" sz="2400" b="0" strike="noStrike" spc="-1">
                <a:solidFill>
                  <a:srgbClr val="FFFFFF"/>
                </a:solidFill>
                <a:latin typeface="Times New Roman"/>
              </a:rPr>
              <a:t>Swimming</a:t>
            </a:r>
            <a:endParaRPr lang="hr-HR" sz="2400" b="0" strike="noStrike" spc="-1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7339680" y="5892840"/>
            <a:ext cx="24040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r-HR" sz="2400" b="0" strike="noStrike" spc="-1">
                <a:solidFill>
                  <a:srgbClr val="FFFFFF"/>
                </a:solidFill>
                <a:latin typeface="Times New Roman"/>
              </a:rPr>
              <a:t>Working</a:t>
            </a:r>
            <a:r>
              <a:rPr lang="hr-HR" sz="2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hr-HR" sz="2400" b="0" strike="noStrike" spc="-1">
                <a:solidFill>
                  <a:srgbClr val="FFFFFF"/>
                </a:solidFill>
                <a:latin typeface="Times New Roman"/>
              </a:rPr>
              <a:t>out</a:t>
            </a:r>
            <a:endParaRPr lang="hr-HR" sz="2400" b="0" strike="noStrike" spc="-1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11225520" y="6605280"/>
            <a:ext cx="966240" cy="252360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1219320" y="26244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x-none" sz="4400" b="0" strike="noStrike" spc="-1">
                <a:solidFill>
                  <a:srgbClr val="FFFFFF"/>
                </a:solidFill>
                <a:latin typeface="Arial Black"/>
              </a:rPr>
              <a:t>Music</a:t>
            </a:r>
            <a:endParaRPr lang="x-non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1993320" y="1442880"/>
            <a:ext cx="5070600" cy="2229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x-none" sz="2400" b="0" strike="noStrike" spc="-1">
                <a:solidFill>
                  <a:srgbClr val="FFFFFF"/>
                </a:solidFill>
                <a:latin typeface="Times New Roman"/>
              </a:rPr>
              <a:t>Teenagers may find themselves in music</a:t>
            </a:r>
            <a:endParaRPr lang="x-none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x-none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x-none" sz="2400" b="0" strike="noStrike" spc="-1">
                <a:solidFill>
                  <a:srgbClr val="FFFFFF"/>
                </a:solidFill>
                <a:latin typeface="Times New Roman"/>
              </a:rPr>
              <a:t>Not only listening to it but also writing and playing </a:t>
            </a:r>
            <a:endParaRPr lang="x-none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Slika 3"/>
          <p:cNvPicPr/>
          <p:nvPr/>
        </p:nvPicPr>
        <p:blipFill>
          <a:blip r:embed="rId2" cstate="print"/>
          <a:stretch/>
        </p:blipFill>
        <p:spPr>
          <a:xfrm>
            <a:off x="7063920" y="720000"/>
            <a:ext cx="4289400" cy="5719320"/>
          </a:xfrm>
          <a:prstGeom prst="rect">
            <a:avLst/>
          </a:prstGeom>
          <a:ln w="57240">
            <a:solidFill>
              <a:schemeClr val="bg1"/>
            </a:solidFill>
            <a:round/>
          </a:ln>
        </p:spPr>
      </p:pic>
      <p:sp>
        <p:nvSpPr>
          <p:cNvPr id="157" name="CustomShape 3"/>
          <p:cNvSpPr/>
          <p:nvPr/>
        </p:nvSpPr>
        <p:spPr>
          <a:xfrm>
            <a:off x="11225520" y="6605280"/>
            <a:ext cx="966240" cy="252360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8" name="Picture 2"/>
          <p:cNvPicPr/>
          <p:nvPr/>
        </p:nvPicPr>
        <p:blipFill>
          <a:blip r:embed="rId3" cstate="print">
            <a:extLst>
              <a:ext uri="{BEBA8EAE-BF5A-486C-A8C5-ECC9F3942E4B}">
                <a14:imgProps xmlns="" xmlns:p14="http://schemas.microsoft.com/office/powerpoint/2010/main" xmlns:p15="http://schemas.microsoft.com/office/powerpoint/2012/main" xmlns:mc="http://schemas.openxmlformats.org/markup-compatibility/2006" xmlns:a14="http://schemas.microsoft.com/office/drawing/2010/main">
                  <a14:imgLayer r:embed="rId4">
                    <a14:imgEffect>
                      <a14:brightnessContrast bright="69000" contrast="-7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993320" y="3445200"/>
            <a:ext cx="4950720" cy="3159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1219320" y="35892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x-none" sz="4400" b="0" strike="noStrike" spc="-1">
                <a:solidFill>
                  <a:srgbClr val="FFFFFF"/>
                </a:solidFill>
                <a:latin typeface="Arial Black"/>
              </a:rPr>
              <a:t>Reading</a:t>
            </a:r>
            <a:endParaRPr lang="x-non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1909080" y="1571040"/>
            <a:ext cx="5654160" cy="2193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x-none" sz="2400" b="0" strike="noStrike" spc="-1">
                <a:solidFill>
                  <a:srgbClr val="FFFFFF"/>
                </a:solidFill>
                <a:latin typeface="Times New Roman"/>
              </a:rPr>
              <a:t>Belive it or not, sometimes teenagers read books too</a:t>
            </a:r>
            <a:endParaRPr lang="x-none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x-none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x-none" sz="2400" b="0" strike="noStrike" spc="-1">
                <a:solidFill>
                  <a:srgbClr val="FFFFFF"/>
                </a:solidFill>
                <a:latin typeface="Times New Roman"/>
              </a:rPr>
              <a:t>Not only books but comics, magazines and newspapers too</a:t>
            </a:r>
            <a:endParaRPr lang="x-none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x-none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Slika 3"/>
          <p:cNvPicPr/>
          <p:nvPr/>
        </p:nvPicPr>
        <p:blipFill>
          <a:blip r:embed="rId2" cstate="print"/>
          <a:srcRect t="10538"/>
          <a:stretch/>
        </p:blipFill>
        <p:spPr>
          <a:xfrm>
            <a:off x="7563600" y="365040"/>
            <a:ext cx="3610800" cy="6135120"/>
          </a:xfrm>
          <a:prstGeom prst="rect">
            <a:avLst/>
          </a:prstGeom>
          <a:ln w="57240">
            <a:solidFill>
              <a:schemeClr val="bg1"/>
            </a:solidFill>
            <a:round/>
          </a:ln>
        </p:spPr>
      </p:pic>
      <p:sp>
        <p:nvSpPr>
          <p:cNvPr id="162" name="CustomShape 3"/>
          <p:cNvSpPr/>
          <p:nvPr/>
        </p:nvSpPr>
        <p:spPr>
          <a:xfrm>
            <a:off x="11225520" y="6605280"/>
            <a:ext cx="966240" cy="252360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" name="Picture 2"/>
          <p:cNvPicPr/>
          <p:nvPr/>
        </p:nvPicPr>
        <p:blipFill>
          <a:blip r:embed="rId3" cstate="print">
            <a:extLst>
              <a:ext uri="{BEBA8EAE-BF5A-486C-A8C5-ECC9F3942E4B}">
                <a14:imgProps xmlns="" xmlns:p14="http://schemas.microsoft.com/office/powerpoint/2010/main" xmlns:p15="http://schemas.microsoft.com/office/powerpoint/2012/main" xmlns:mc="http://schemas.openxmlformats.org/markup-compatibility/2006" xmlns:a14="http://schemas.microsoft.com/office/drawing/2010/main">
                  <a14:imgLayer r:embed="rId4">
                    <a14:imgEffect>
                      <a14:brightnessContrast bright="69000" contrast="-70000" sat="98000"/>
                    </a14:imgEffect>
                  </a14:imgLayer>
                </a14:imgProps>
              </a:ext>
            </a:extLst>
          </a:blip>
          <a:stretch/>
        </p:blipFill>
        <p:spPr>
          <a:xfrm rot="21122400">
            <a:off x="4065120" y="4233240"/>
            <a:ext cx="3188520" cy="249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808</Template>
  <TotalTime>1629</TotalTime>
  <Words>191</Words>
  <Application>Microsoft Office PowerPoint</Application>
  <PresentationFormat>Custom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TIME</dc:title>
  <dc:subject/>
  <dc:creator>tina</dc:creator>
  <dc:description/>
  <cp:lastModifiedBy>Marin Marsic</cp:lastModifiedBy>
  <cp:revision>21</cp:revision>
  <dcterms:created xsi:type="dcterms:W3CDTF">2021-03-12T18:40:17Z</dcterms:created>
  <dcterms:modified xsi:type="dcterms:W3CDTF">2021-03-24T14:45:46Z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