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5" r:id="rId4"/>
    <p:sldId id="266" r:id="rId5"/>
    <p:sldId id="263" r:id="rId6"/>
    <p:sldId id="264" r:id="rId7"/>
    <p:sldId id="262" r:id="rId8"/>
    <p:sldId id="260" r:id="rId9"/>
    <p:sldId id="258" r:id="rId10"/>
    <p:sldId id="267" r:id="rId11"/>
    <p:sldId id="268" r:id="rId12"/>
    <p:sldId id="269" r:id="rId13"/>
    <p:sldId id="270" r:id="rId14"/>
    <p:sldId id="271" r:id="rId15"/>
    <p:sldId id="272" r:id="rId16"/>
    <p:sldId id="261" r:id="rId1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EFC76E3C-88CF-4038-9C9E-309AFBA33477}" type="datetimeFigureOut">
              <a:rPr lang="hr-HR" smtClean="0"/>
              <a:pPr/>
              <a:t>30.1.2021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A34711C-6DA1-4E5D-B8AA-9077F1B8F9D2}"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EFC76E3C-88CF-4038-9C9E-309AFBA33477}" type="datetimeFigureOut">
              <a:rPr lang="hr-HR" smtClean="0"/>
              <a:pPr/>
              <a:t>30.1.2021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A34711C-6DA1-4E5D-B8AA-9077F1B8F9D2}"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EFC76E3C-88CF-4038-9C9E-309AFBA33477}" type="datetimeFigureOut">
              <a:rPr lang="hr-HR" smtClean="0"/>
              <a:pPr/>
              <a:t>30.1.2021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A34711C-6DA1-4E5D-B8AA-9077F1B8F9D2}"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EFC76E3C-88CF-4038-9C9E-309AFBA33477}" type="datetimeFigureOut">
              <a:rPr lang="hr-HR" smtClean="0"/>
              <a:pPr/>
              <a:t>30.1.2021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A34711C-6DA1-4E5D-B8AA-9077F1B8F9D2}"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C76E3C-88CF-4038-9C9E-309AFBA33477}" type="datetimeFigureOut">
              <a:rPr lang="hr-HR" smtClean="0"/>
              <a:pPr/>
              <a:t>30.1.2021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A34711C-6DA1-4E5D-B8AA-9077F1B8F9D2}"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EFC76E3C-88CF-4038-9C9E-309AFBA33477}" type="datetimeFigureOut">
              <a:rPr lang="hr-HR" smtClean="0"/>
              <a:pPr/>
              <a:t>30.1.2021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EA34711C-6DA1-4E5D-B8AA-9077F1B8F9D2}"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EFC76E3C-88CF-4038-9C9E-309AFBA33477}" type="datetimeFigureOut">
              <a:rPr lang="hr-HR" smtClean="0"/>
              <a:pPr/>
              <a:t>30.1.2021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EA34711C-6DA1-4E5D-B8AA-9077F1B8F9D2}"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EFC76E3C-88CF-4038-9C9E-309AFBA33477}" type="datetimeFigureOut">
              <a:rPr lang="hr-HR" smtClean="0"/>
              <a:pPr/>
              <a:t>30.1.2021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EA34711C-6DA1-4E5D-B8AA-9077F1B8F9D2}"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C76E3C-88CF-4038-9C9E-309AFBA33477}" type="datetimeFigureOut">
              <a:rPr lang="hr-HR" smtClean="0"/>
              <a:pPr/>
              <a:t>30.1.2021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EA34711C-6DA1-4E5D-B8AA-9077F1B8F9D2}"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76E3C-88CF-4038-9C9E-309AFBA33477}" type="datetimeFigureOut">
              <a:rPr lang="hr-HR" smtClean="0"/>
              <a:pPr/>
              <a:t>30.1.2021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EA34711C-6DA1-4E5D-B8AA-9077F1B8F9D2}"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76E3C-88CF-4038-9C9E-309AFBA33477}" type="datetimeFigureOut">
              <a:rPr lang="hr-HR" smtClean="0"/>
              <a:pPr/>
              <a:t>30.1.2021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EA34711C-6DA1-4E5D-B8AA-9077F1B8F9D2}"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76E3C-88CF-4038-9C9E-309AFBA33477}" type="datetimeFigureOut">
              <a:rPr lang="hr-HR" smtClean="0"/>
              <a:pPr/>
              <a:t>30.1.2021</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34711C-6DA1-4E5D-B8AA-9077F1B8F9D2}"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hyperlink" Target="https://novosti.hr/dan-hrvatske-glagoljice-i-glagoljastva/" TargetMode="External"/><Relationship Id="rId3" Type="http://schemas.openxmlformats.org/officeDocument/2006/relationships/hyperlink" Target="https://www.croatiaweek.com/15-facts-about-the-croatian-language-you-probably-didnt-know/" TargetMode="External"/><Relationship Id="rId7" Type="http://schemas.openxmlformats.org/officeDocument/2006/relationships/hyperlink" Target="https://hrvatskiporebiblog.wordpress.com/izvannastavne-aktivnosti/glagoljaska-druzina/glagoljica/" TargetMode="External"/><Relationship Id="rId12" Type="http://schemas.openxmlformats.org/officeDocument/2006/relationships/hyperlink" Target="https://www.srednja.hr/svastara/turske-rijeci-koje-svakodnevno-koristimo-u-hrvatskom-jeziku/" TargetMode="External"/><Relationship Id="rId2" Type="http://schemas.openxmlformats.org/officeDocument/2006/relationships/hyperlink" Target="https://en.wikipedia.org/wiki/Croatian_language" TargetMode="External"/><Relationship Id="rId1" Type="http://schemas.openxmlformats.org/officeDocument/2006/relationships/slideLayout" Target="../slideLayouts/slideLayout7.xml"/><Relationship Id="rId6" Type="http://schemas.openxmlformats.org/officeDocument/2006/relationships/hyperlink" Target="https://www.mustgo.com/worldlanguages/croatian/" TargetMode="External"/><Relationship Id="rId11" Type="http://schemas.openxmlformats.org/officeDocument/2006/relationships/hyperlink" Target="https://www.profil-klett.hr/germanizmi-u-hrvatskom-jeziku" TargetMode="External"/><Relationship Id="rId5" Type="http://schemas.openxmlformats.org/officeDocument/2006/relationships/hyperlink" Target="https://www.croatiatraveller.com/Language.htm" TargetMode="External"/><Relationship Id="rId10" Type="http://schemas.openxmlformats.org/officeDocument/2006/relationships/hyperlink" Target="https://hrvatskiporebiblog.wordpress.com/hrvatski-jezik/povijest-hrvatskoga-jezika/" TargetMode="External"/><Relationship Id="rId4" Type="http://schemas.openxmlformats.org/officeDocument/2006/relationships/hyperlink" Target="https://www.learncroatian.eu/blog/croatian-language-basics-dialects-alphabet-and-pronunciation" TargetMode="External"/><Relationship Id="rId9" Type="http://schemas.openxmlformats.org/officeDocument/2006/relationships/hyperlink" Target="https://www.croatianhistory.net/etf/glstil.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enciklopedija.hr/natuknica.aspx?id=34496"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narod.hr/kultura/20-travnja-1872-ljudevit-gaj-sto-niste-znali-poznatom-ilircu" TargetMode="External"/><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620688"/>
            <a:ext cx="3240360" cy="1200329"/>
          </a:xfrm>
          <a:prstGeom prst="rect">
            <a:avLst/>
          </a:prstGeom>
          <a:noFill/>
        </p:spPr>
        <p:txBody>
          <a:bodyPr wrap="square" rtlCol="0">
            <a:spAutoFit/>
          </a:bodyPr>
          <a:lstStyle/>
          <a:p>
            <a:r>
              <a:rPr lang="hr-HR" dirty="0" smtClean="0"/>
              <a:t>Osnovna škola Bartola Kašića</a:t>
            </a:r>
            <a:br>
              <a:rPr lang="hr-HR" dirty="0" smtClean="0"/>
            </a:br>
            <a:r>
              <a:rPr lang="hr-HR" dirty="0" smtClean="0"/>
              <a:t>Vinkovci</a:t>
            </a:r>
            <a:br>
              <a:rPr lang="hr-HR" dirty="0" smtClean="0"/>
            </a:br>
            <a:r>
              <a:rPr lang="hr-HR" dirty="0" smtClean="0"/>
              <a:t>Erasmus+ project 2020-2022</a:t>
            </a:r>
            <a:br>
              <a:rPr lang="hr-HR" dirty="0" smtClean="0"/>
            </a:br>
            <a:r>
              <a:rPr lang="hr-HR" b="1" dirty="0" smtClean="0"/>
              <a:t>How Roman are you?</a:t>
            </a:r>
            <a:endParaRPr lang="hr-HR" b="1" dirty="0"/>
          </a:p>
        </p:txBody>
      </p:sp>
      <p:pic>
        <p:nvPicPr>
          <p:cNvPr id="1026" name="Picture 2" descr="C:\Documents and Settings\Marin\My Documents\Picture1.jpg"/>
          <p:cNvPicPr>
            <a:picLocks noChangeAspect="1" noChangeArrowheads="1"/>
          </p:cNvPicPr>
          <p:nvPr/>
        </p:nvPicPr>
        <p:blipFill>
          <a:blip r:embed="rId2" cstate="print"/>
          <a:srcRect/>
          <a:stretch>
            <a:fillRect/>
          </a:stretch>
        </p:blipFill>
        <p:spPr bwMode="auto">
          <a:xfrm>
            <a:off x="6705608" y="476673"/>
            <a:ext cx="1733517" cy="1728192"/>
          </a:xfrm>
          <a:prstGeom prst="rect">
            <a:avLst/>
          </a:prstGeom>
          <a:noFill/>
        </p:spPr>
      </p:pic>
      <p:pic>
        <p:nvPicPr>
          <p:cNvPr id="1027" name="Picture 3" descr="C:\Documents and Settings\Marin\My Documents\ZASTAVE i LOGO, SCC, W.A.T.E.R\DISCLAIMER, LOGO, AMPEU\eu_flag_co_funded_pos_rgb_right.jpg"/>
          <p:cNvPicPr>
            <a:picLocks noChangeAspect="1" noChangeArrowheads="1"/>
          </p:cNvPicPr>
          <p:nvPr/>
        </p:nvPicPr>
        <p:blipFill>
          <a:blip r:embed="rId3" cstate="print"/>
          <a:srcRect/>
          <a:stretch>
            <a:fillRect/>
          </a:stretch>
        </p:blipFill>
        <p:spPr bwMode="auto">
          <a:xfrm>
            <a:off x="4355976" y="5229200"/>
            <a:ext cx="4032448" cy="1151669"/>
          </a:xfrm>
          <a:prstGeom prst="rect">
            <a:avLst/>
          </a:prstGeom>
          <a:noFill/>
        </p:spPr>
      </p:pic>
      <p:sp>
        <p:nvSpPr>
          <p:cNvPr id="7" name="TextBox 6"/>
          <p:cNvSpPr txBox="1"/>
          <p:nvPr/>
        </p:nvSpPr>
        <p:spPr>
          <a:xfrm>
            <a:off x="1691680" y="2996952"/>
            <a:ext cx="5472608" cy="707886"/>
          </a:xfrm>
          <a:prstGeom prst="rect">
            <a:avLst/>
          </a:prstGeom>
          <a:noFill/>
        </p:spPr>
        <p:txBody>
          <a:bodyPr wrap="square" rtlCol="0">
            <a:spAutoFit/>
          </a:bodyPr>
          <a:lstStyle/>
          <a:p>
            <a:r>
              <a:rPr lang="hr-HR" sz="4000" dirty="0" smtClean="0">
                <a:effectLst>
                  <a:outerShdw blurRad="38100" dist="38100" dir="2700000" algn="tl">
                    <a:srgbClr val="000000">
                      <a:alpha val="43137"/>
                    </a:srgbClr>
                  </a:outerShdw>
                </a:effectLst>
              </a:rPr>
              <a:t>   CROATIAN LANGUAGE</a:t>
            </a:r>
            <a:endParaRPr lang="hr-HR"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836712"/>
            <a:ext cx="7416824" cy="3785652"/>
          </a:xfrm>
          <a:prstGeom prst="rect">
            <a:avLst/>
          </a:prstGeom>
          <a:noFill/>
        </p:spPr>
        <p:txBody>
          <a:bodyPr wrap="square" rtlCol="0">
            <a:spAutoFit/>
          </a:bodyPr>
          <a:lstStyle/>
          <a:p>
            <a:r>
              <a:rPr lang="hr-HR" sz="2400" dirty="0" smtClean="0"/>
              <a:t>Throughout history, Croatia was a part of different kingdoms, monarchies, it was occupied and lots of words of German, Italian, Hungarian and Turkish origin are still used in everyday communication.</a:t>
            </a:r>
            <a:br>
              <a:rPr lang="hr-HR" sz="2400" dirty="0" smtClean="0"/>
            </a:br>
            <a:r>
              <a:rPr lang="hr-HR" sz="2400" dirty="0" smtClean="0"/>
              <a:t/>
            </a:r>
            <a:br>
              <a:rPr lang="hr-HR" sz="2400" dirty="0" smtClean="0"/>
            </a:br>
            <a:r>
              <a:rPr lang="hr-HR" sz="2400" dirty="0" smtClean="0"/>
              <a:t>Words from</a:t>
            </a:r>
            <a:br>
              <a:rPr lang="hr-HR" sz="2400" dirty="0" smtClean="0"/>
            </a:br>
            <a:r>
              <a:rPr lang="hr-HR" sz="2400" dirty="0" smtClean="0"/>
              <a:t>German – north, east of Croatia</a:t>
            </a:r>
            <a:br>
              <a:rPr lang="hr-HR" sz="2400" dirty="0" smtClean="0"/>
            </a:br>
            <a:r>
              <a:rPr lang="hr-HR" sz="2400" dirty="0" smtClean="0"/>
              <a:t>Turkish – north of the river Sava</a:t>
            </a:r>
            <a:br>
              <a:rPr lang="hr-HR" sz="2400" dirty="0" smtClean="0"/>
            </a:br>
            <a:r>
              <a:rPr lang="hr-HR" sz="2400" dirty="0" smtClean="0"/>
              <a:t>Italian – along the Adriatic coast</a:t>
            </a:r>
            <a:br>
              <a:rPr lang="hr-HR" sz="2400" dirty="0" smtClean="0"/>
            </a:br>
            <a:r>
              <a:rPr lang="hr-HR" sz="2400" dirty="0" smtClean="0"/>
              <a:t>Hungarian – north, east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43608" y="980728"/>
          <a:ext cx="6840760" cy="5292852"/>
        </p:xfrm>
        <a:graphic>
          <a:graphicData uri="http://schemas.openxmlformats.org/drawingml/2006/table">
            <a:tbl>
              <a:tblPr/>
              <a:tblGrid>
                <a:gridCol w="2437512"/>
                <a:gridCol w="2280253"/>
                <a:gridCol w="2122995"/>
              </a:tblGrid>
              <a:tr h="378042">
                <a:tc>
                  <a:txBody>
                    <a:bodyPr/>
                    <a:lstStyle/>
                    <a:p>
                      <a:pPr>
                        <a:lnSpc>
                          <a:spcPct val="115000"/>
                        </a:lnSpc>
                        <a:spcAft>
                          <a:spcPts val="0"/>
                        </a:spcAft>
                      </a:pPr>
                      <a:r>
                        <a:rPr lang="hr-HR" sz="2000" dirty="0">
                          <a:latin typeface="Calibri"/>
                          <a:ea typeface="Calibri"/>
                          <a:cs typeface="Times New Roman"/>
                        </a:rPr>
                        <a:t>Everyday language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r-HR" sz="2200" b="1" dirty="0" smtClean="0">
                          <a:latin typeface="Calibri"/>
                          <a:ea typeface="Calibri"/>
                          <a:cs typeface="Times New Roman"/>
                        </a:rPr>
                        <a:t>  German</a:t>
                      </a:r>
                      <a:endParaRPr lang="hr-HR" sz="22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r-HR" sz="2000">
                          <a:latin typeface="Calibri"/>
                          <a:ea typeface="Calibri"/>
                          <a:cs typeface="Times New Roman"/>
                        </a:rPr>
                        <a:t>Croatian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8462">
                <a:tc>
                  <a:txBody>
                    <a:bodyPr/>
                    <a:lstStyle/>
                    <a:p>
                      <a:pPr>
                        <a:lnSpc>
                          <a:spcPct val="115000"/>
                        </a:lnSpc>
                        <a:spcAft>
                          <a:spcPts val="0"/>
                        </a:spcAft>
                      </a:pPr>
                      <a:r>
                        <a:rPr lang="hr-HR" sz="2000" dirty="0">
                          <a:latin typeface="Calibri"/>
                          <a:ea typeface="Calibri"/>
                          <a:cs typeface="Times New Roman"/>
                        </a:rPr>
                        <a:t>beštek</a:t>
                      </a:r>
                    </a:p>
                    <a:p>
                      <a:pPr>
                        <a:lnSpc>
                          <a:spcPct val="115000"/>
                        </a:lnSpc>
                        <a:spcAft>
                          <a:spcPts val="0"/>
                        </a:spcAft>
                      </a:pPr>
                      <a:r>
                        <a:rPr lang="hr-HR" sz="2000" dirty="0">
                          <a:latin typeface="Calibri"/>
                          <a:ea typeface="Calibri"/>
                          <a:cs typeface="Times New Roman"/>
                        </a:rPr>
                        <a:t>pegla</a:t>
                      </a:r>
                      <a:br>
                        <a:rPr lang="hr-HR" sz="2000" dirty="0">
                          <a:latin typeface="Calibri"/>
                          <a:ea typeface="Calibri"/>
                          <a:cs typeface="Times New Roman"/>
                        </a:rPr>
                      </a:br>
                      <a:r>
                        <a:rPr lang="hr-HR" sz="2000" dirty="0">
                          <a:latin typeface="Calibri"/>
                          <a:ea typeface="Calibri"/>
                          <a:cs typeface="Times New Roman"/>
                        </a:rPr>
                        <a:t>cigla</a:t>
                      </a:r>
                    </a:p>
                    <a:p>
                      <a:pPr>
                        <a:lnSpc>
                          <a:spcPct val="115000"/>
                        </a:lnSpc>
                        <a:spcAft>
                          <a:spcPts val="0"/>
                        </a:spcAft>
                      </a:pPr>
                      <a:r>
                        <a:rPr lang="hr-HR" sz="2000" dirty="0">
                          <a:latin typeface="Calibri"/>
                          <a:ea typeface="Calibri"/>
                          <a:cs typeface="Times New Roman"/>
                        </a:rPr>
                        <a:t>tašna/taška</a:t>
                      </a:r>
                      <a:br>
                        <a:rPr lang="hr-HR" sz="2000" dirty="0">
                          <a:latin typeface="Calibri"/>
                          <a:ea typeface="Calibri"/>
                          <a:cs typeface="Times New Roman"/>
                        </a:rPr>
                      </a:br>
                      <a:r>
                        <a:rPr lang="hr-HR" sz="2000" dirty="0">
                          <a:latin typeface="Calibri"/>
                          <a:ea typeface="Calibri"/>
                          <a:cs typeface="Times New Roman"/>
                        </a:rPr>
                        <a:t>deka</a:t>
                      </a:r>
                      <a:br>
                        <a:rPr lang="hr-HR" sz="2000" dirty="0">
                          <a:latin typeface="Calibri"/>
                          <a:ea typeface="Calibri"/>
                          <a:cs typeface="Times New Roman"/>
                        </a:rPr>
                      </a:br>
                      <a:r>
                        <a:rPr lang="hr-HR" sz="2000" dirty="0">
                          <a:latin typeface="Calibri"/>
                          <a:ea typeface="Calibri"/>
                          <a:cs typeface="Times New Roman"/>
                        </a:rPr>
                        <a:t>šparati</a:t>
                      </a:r>
                    </a:p>
                    <a:p>
                      <a:pPr>
                        <a:lnSpc>
                          <a:spcPct val="115000"/>
                        </a:lnSpc>
                        <a:spcAft>
                          <a:spcPts val="0"/>
                        </a:spcAft>
                      </a:pPr>
                      <a:r>
                        <a:rPr lang="hr-HR" sz="2000" dirty="0">
                          <a:latin typeface="Calibri"/>
                          <a:ea typeface="Calibri"/>
                          <a:cs typeface="Times New Roman"/>
                        </a:rPr>
                        <a:t>rerna</a:t>
                      </a:r>
                      <a:br>
                        <a:rPr lang="hr-HR" sz="2000" dirty="0">
                          <a:latin typeface="Calibri"/>
                          <a:ea typeface="Calibri"/>
                          <a:cs typeface="Times New Roman"/>
                        </a:rPr>
                      </a:br>
                      <a:r>
                        <a:rPr lang="hr-HR" sz="2000" dirty="0">
                          <a:latin typeface="Calibri"/>
                          <a:ea typeface="Calibri"/>
                          <a:cs typeface="Times New Roman"/>
                        </a:rPr>
                        <a:t>veš</a:t>
                      </a:r>
                      <a:br>
                        <a:rPr lang="hr-HR" sz="2000" dirty="0">
                          <a:latin typeface="Calibri"/>
                          <a:ea typeface="Calibri"/>
                          <a:cs typeface="Times New Roman"/>
                        </a:rPr>
                      </a:br>
                      <a:r>
                        <a:rPr lang="hr-HR" sz="2000" dirty="0">
                          <a:latin typeface="Calibri"/>
                          <a:ea typeface="Calibri"/>
                          <a:cs typeface="Times New Roman"/>
                        </a:rPr>
                        <a:t>flaša</a:t>
                      </a:r>
                      <a:br>
                        <a:rPr lang="hr-HR" sz="2000" dirty="0">
                          <a:latin typeface="Calibri"/>
                          <a:ea typeface="Calibri"/>
                          <a:cs typeface="Times New Roman"/>
                        </a:rPr>
                      </a:br>
                      <a:r>
                        <a:rPr lang="hr-HR" sz="2000" dirty="0">
                          <a:latin typeface="Calibri"/>
                          <a:ea typeface="Calibri"/>
                          <a:cs typeface="Times New Roman"/>
                        </a:rPr>
                        <a:t>hoklica</a:t>
                      </a:r>
                      <a:br>
                        <a:rPr lang="hr-HR" sz="2000" dirty="0">
                          <a:latin typeface="Calibri"/>
                          <a:ea typeface="Calibri"/>
                          <a:cs typeface="Times New Roman"/>
                        </a:rPr>
                      </a:br>
                      <a:r>
                        <a:rPr lang="hr-HR" sz="2000" dirty="0" smtClean="0">
                          <a:latin typeface="Calibri"/>
                          <a:ea typeface="Calibri"/>
                          <a:cs typeface="Times New Roman"/>
                        </a:rPr>
                        <a:t>frtalj</a:t>
                      </a:r>
                      <a:br>
                        <a:rPr lang="hr-HR" sz="2000" dirty="0" smtClean="0">
                          <a:latin typeface="Calibri"/>
                          <a:ea typeface="Calibri"/>
                          <a:cs typeface="Times New Roman"/>
                        </a:rPr>
                      </a:br>
                      <a:r>
                        <a:rPr lang="hr-HR" sz="2000" dirty="0" smtClean="0">
                          <a:latin typeface="Calibri"/>
                          <a:ea typeface="Calibri"/>
                          <a:cs typeface="Times New Roman"/>
                        </a:rPr>
                        <a:t>jakna</a:t>
                      </a:r>
                      <a:br>
                        <a:rPr lang="hr-HR" sz="2000" dirty="0" smtClean="0">
                          <a:latin typeface="Calibri"/>
                          <a:ea typeface="Calibri"/>
                          <a:cs typeface="Times New Roman"/>
                        </a:rPr>
                      </a:br>
                      <a:r>
                        <a:rPr lang="hr-HR" sz="2000" dirty="0" smtClean="0">
                          <a:latin typeface="Calibri"/>
                          <a:ea typeface="Calibri"/>
                          <a:cs typeface="Times New Roman"/>
                        </a:rPr>
                        <a:t>šnita</a:t>
                      </a:r>
                      <a:br>
                        <a:rPr lang="hr-HR" sz="2000" dirty="0" smtClean="0">
                          <a:latin typeface="Calibri"/>
                          <a:ea typeface="Calibri"/>
                          <a:cs typeface="Times New Roman"/>
                        </a:rPr>
                      </a:br>
                      <a:r>
                        <a:rPr lang="hr-HR" sz="2000" dirty="0" smtClean="0">
                          <a:latin typeface="Calibri"/>
                          <a:ea typeface="Calibri"/>
                          <a:cs typeface="Times New Roman"/>
                        </a:rPr>
                        <a:t>lojtre</a:t>
                      </a:r>
                      <a:endParaRPr lang="hr-HR"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r-HR" sz="2000" dirty="0">
                          <a:latin typeface="Calibri"/>
                          <a:ea typeface="Calibri"/>
                          <a:cs typeface="Times New Roman"/>
                        </a:rPr>
                        <a:t>das Besteck</a:t>
                      </a:r>
                      <a:br>
                        <a:rPr lang="hr-HR" sz="2000" dirty="0">
                          <a:latin typeface="Calibri"/>
                          <a:ea typeface="Calibri"/>
                          <a:cs typeface="Times New Roman"/>
                        </a:rPr>
                      </a:br>
                      <a:r>
                        <a:rPr lang="hr-HR" sz="2000" dirty="0">
                          <a:latin typeface="Calibri"/>
                          <a:ea typeface="Calibri"/>
                          <a:cs typeface="Times New Roman"/>
                        </a:rPr>
                        <a:t>das Bügeleisen</a:t>
                      </a:r>
                      <a:br>
                        <a:rPr lang="hr-HR" sz="2000" dirty="0">
                          <a:latin typeface="Calibri"/>
                          <a:ea typeface="Calibri"/>
                          <a:cs typeface="Times New Roman"/>
                        </a:rPr>
                      </a:br>
                      <a:r>
                        <a:rPr lang="hr-HR" sz="2000" dirty="0">
                          <a:latin typeface="Calibri"/>
                          <a:ea typeface="Calibri"/>
                          <a:cs typeface="Times New Roman"/>
                        </a:rPr>
                        <a:t>der Ziegel</a:t>
                      </a:r>
                    </a:p>
                    <a:p>
                      <a:pPr>
                        <a:lnSpc>
                          <a:spcPct val="115000"/>
                        </a:lnSpc>
                        <a:spcAft>
                          <a:spcPts val="0"/>
                        </a:spcAft>
                      </a:pPr>
                      <a:r>
                        <a:rPr lang="hr-HR" sz="2000" dirty="0">
                          <a:latin typeface="Calibri"/>
                          <a:ea typeface="Calibri"/>
                          <a:cs typeface="Times New Roman"/>
                        </a:rPr>
                        <a:t>die Tasche</a:t>
                      </a:r>
                      <a:br>
                        <a:rPr lang="hr-HR" sz="2000" dirty="0">
                          <a:latin typeface="Calibri"/>
                          <a:ea typeface="Calibri"/>
                          <a:cs typeface="Times New Roman"/>
                        </a:rPr>
                      </a:br>
                      <a:r>
                        <a:rPr lang="hr-HR" sz="2000" dirty="0">
                          <a:latin typeface="Calibri"/>
                          <a:ea typeface="Calibri"/>
                          <a:cs typeface="Times New Roman"/>
                        </a:rPr>
                        <a:t>die Decke</a:t>
                      </a:r>
                      <a:br>
                        <a:rPr lang="hr-HR" sz="2000" dirty="0">
                          <a:latin typeface="Calibri"/>
                          <a:ea typeface="Calibri"/>
                          <a:cs typeface="Times New Roman"/>
                        </a:rPr>
                      </a:br>
                      <a:r>
                        <a:rPr lang="hr-HR" sz="2000" dirty="0">
                          <a:latin typeface="Calibri"/>
                          <a:ea typeface="Calibri"/>
                          <a:cs typeface="Times New Roman"/>
                        </a:rPr>
                        <a:t>sparen</a:t>
                      </a:r>
                      <a:br>
                        <a:rPr lang="hr-HR" sz="2000" dirty="0">
                          <a:latin typeface="Calibri"/>
                          <a:ea typeface="Calibri"/>
                          <a:cs typeface="Times New Roman"/>
                        </a:rPr>
                      </a:br>
                      <a:r>
                        <a:rPr lang="hr-HR" sz="2000" dirty="0">
                          <a:latin typeface="Calibri"/>
                          <a:ea typeface="Calibri"/>
                          <a:cs typeface="Times New Roman"/>
                        </a:rPr>
                        <a:t>die Röhre</a:t>
                      </a:r>
                      <a:br>
                        <a:rPr lang="hr-HR" sz="2000" dirty="0">
                          <a:latin typeface="Calibri"/>
                          <a:ea typeface="Calibri"/>
                          <a:cs typeface="Times New Roman"/>
                        </a:rPr>
                      </a:br>
                      <a:r>
                        <a:rPr lang="hr-HR" sz="2000" dirty="0">
                          <a:latin typeface="Calibri"/>
                          <a:ea typeface="Calibri"/>
                          <a:cs typeface="Times New Roman"/>
                        </a:rPr>
                        <a:t>die Wäsche</a:t>
                      </a:r>
                      <a:br>
                        <a:rPr lang="hr-HR" sz="2000" dirty="0">
                          <a:latin typeface="Calibri"/>
                          <a:ea typeface="Calibri"/>
                          <a:cs typeface="Times New Roman"/>
                        </a:rPr>
                      </a:br>
                      <a:r>
                        <a:rPr lang="hr-HR" sz="2000" dirty="0">
                          <a:latin typeface="Calibri"/>
                          <a:ea typeface="Calibri"/>
                          <a:cs typeface="Times New Roman"/>
                        </a:rPr>
                        <a:t>die Flasche</a:t>
                      </a:r>
                      <a:br>
                        <a:rPr lang="hr-HR" sz="2000" dirty="0">
                          <a:latin typeface="Calibri"/>
                          <a:ea typeface="Calibri"/>
                          <a:cs typeface="Times New Roman"/>
                        </a:rPr>
                      </a:br>
                      <a:r>
                        <a:rPr lang="hr-HR" sz="2000" dirty="0">
                          <a:latin typeface="Calibri"/>
                          <a:ea typeface="Calibri"/>
                          <a:cs typeface="Times New Roman"/>
                        </a:rPr>
                        <a:t>der Hocker</a:t>
                      </a:r>
                      <a:br>
                        <a:rPr lang="hr-HR" sz="2000" dirty="0">
                          <a:latin typeface="Calibri"/>
                          <a:ea typeface="Calibri"/>
                          <a:cs typeface="Times New Roman"/>
                        </a:rPr>
                      </a:br>
                      <a:r>
                        <a:rPr lang="hr-HR" sz="2000" dirty="0" smtClean="0">
                          <a:latin typeface="Calibri"/>
                          <a:ea typeface="Calibri"/>
                          <a:cs typeface="Times New Roman"/>
                        </a:rPr>
                        <a:t>das Viertel</a:t>
                      </a:r>
                      <a:br>
                        <a:rPr lang="hr-HR" sz="2000" dirty="0" smtClean="0">
                          <a:latin typeface="Calibri"/>
                          <a:ea typeface="Calibri"/>
                          <a:cs typeface="Times New Roman"/>
                        </a:rPr>
                      </a:br>
                      <a:r>
                        <a:rPr lang="hr-HR" sz="2000" dirty="0" smtClean="0">
                          <a:latin typeface="Calibri"/>
                          <a:ea typeface="Calibri"/>
                          <a:cs typeface="Times New Roman"/>
                        </a:rPr>
                        <a:t>die Jacke</a:t>
                      </a:r>
                      <a:br>
                        <a:rPr lang="hr-HR" sz="2000" dirty="0" smtClean="0">
                          <a:latin typeface="Calibri"/>
                          <a:ea typeface="Calibri"/>
                          <a:cs typeface="Times New Roman"/>
                        </a:rPr>
                      </a:br>
                      <a:r>
                        <a:rPr lang="hr-HR" sz="2000" dirty="0" smtClean="0">
                          <a:latin typeface="Calibri"/>
                          <a:ea typeface="Calibri"/>
                          <a:cs typeface="Times New Roman"/>
                        </a:rPr>
                        <a:t>die Schnitte</a:t>
                      </a:r>
                      <a:br>
                        <a:rPr lang="hr-HR" sz="2000" dirty="0" smtClean="0">
                          <a:latin typeface="Calibri"/>
                          <a:ea typeface="Calibri"/>
                          <a:cs typeface="Times New Roman"/>
                        </a:rPr>
                      </a:br>
                      <a:r>
                        <a:rPr lang="hr-HR" sz="2000" dirty="0" smtClean="0">
                          <a:latin typeface="Calibri"/>
                          <a:ea typeface="Calibri"/>
                          <a:cs typeface="Times New Roman"/>
                        </a:rPr>
                        <a:t>die Leiter</a:t>
                      </a:r>
                      <a:endParaRPr lang="hr-HR"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r-HR" sz="2000" dirty="0">
                          <a:latin typeface="Calibri"/>
                          <a:ea typeface="Calibri"/>
                          <a:cs typeface="Times New Roman"/>
                        </a:rPr>
                        <a:t>pribor za jelo</a:t>
                      </a:r>
                    </a:p>
                    <a:p>
                      <a:pPr>
                        <a:lnSpc>
                          <a:spcPct val="115000"/>
                        </a:lnSpc>
                        <a:spcAft>
                          <a:spcPts val="0"/>
                        </a:spcAft>
                      </a:pPr>
                      <a:r>
                        <a:rPr lang="hr-HR" sz="2000" dirty="0">
                          <a:latin typeface="Calibri"/>
                          <a:ea typeface="Calibri"/>
                          <a:cs typeface="Times New Roman"/>
                        </a:rPr>
                        <a:t>glačalo</a:t>
                      </a:r>
                    </a:p>
                    <a:p>
                      <a:pPr>
                        <a:lnSpc>
                          <a:spcPct val="115000"/>
                        </a:lnSpc>
                        <a:spcAft>
                          <a:spcPts val="0"/>
                        </a:spcAft>
                      </a:pPr>
                      <a:r>
                        <a:rPr lang="hr-HR" sz="2000" dirty="0">
                          <a:latin typeface="Calibri"/>
                          <a:ea typeface="Calibri"/>
                          <a:cs typeface="Times New Roman"/>
                        </a:rPr>
                        <a:t>opeka</a:t>
                      </a:r>
                    </a:p>
                    <a:p>
                      <a:pPr>
                        <a:lnSpc>
                          <a:spcPct val="115000"/>
                        </a:lnSpc>
                        <a:spcAft>
                          <a:spcPts val="0"/>
                        </a:spcAft>
                      </a:pPr>
                      <a:r>
                        <a:rPr lang="hr-HR" sz="2000" dirty="0">
                          <a:latin typeface="Calibri"/>
                          <a:ea typeface="Calibri"/>
                          <a:cs typeface="Times New Roman"/>
                        </a:rPr>
                        <a:t>torba</a:t>
                      </a:r>
                    </a:p>
                    <a:p>
                      <a:pPr>
                        <a:lnSpc>
                          <a:spcPct val="115000"/>
                        </a:lnSpc>
                        <a:spcAft>
                          <a:spcPts val="0"/>
                        </a:spcAft>
                      </a:pPr>
                      <a:r>
                        <a:rPr lang="hr-HR" sz="2000" dirty="0">
                          <a:latin typeface="Calibri"/>
                          <a:ea typeface="Calibri"/>
                          <a:cs typeface="Times New Roman"/>
                        </a:rPr>
                        <a:t>pokrivač</a:t>
                      </a:r>
                    </a:p>
                    <a:p>
                      <a:pPr>
                        <a:lnSpc>
                          <a:spcPct val="115000"/>
                        </a:lnSpc>
                        <a:spcAft>
                          <a:spcPts val="0"/>
                        </a:spcAft>
                      </a:pPr>
                      <a:r>
                        <a:rPr lang="hr-HR" sz="2000" dirty="0">
                          <a:latin typeface="Calibri"/>
                          <a:ea typeface="Calibri"/>
                          <a:cs typeface="Times New Roman"/>
                        </a:rPr>
                        <a:t>štedjeti</a:t>
                      </a:r>
                      <a:br>
                        <a:rPr lang="hr-HR" sz="2000" dirty="0">
                          <a:latin typeface="Calibri"/>
                          <a:ea typeface="Calibri"/>
                          <a:cs typeface="Times New Roman"/>
                        </a:rPr>
                      </a:br>
                      <a:r>
                        <a:rPr lang="hr-HR" sz="2000" dirty="0">
                          <a:latin typeface="Calibri"/>
                          <a:ea typeface="Calibri"/>
                          <a:cs typeface="Times New Roman"/>
                        </a:rPr>
                        <a:t>pećnica</a:t>
                      </a:r>
                      <a:br>
                        <a:rPr lang="hr-HR" sz="2000" dirty="0">
                          <a:latin typeface="Calibri"/>
                          <a:ea typeface="Calibri"/>
                          <a:cs typeface="Times New Roman"/>
                        </a:rPr>
                      </a:br>
                      <a:r>
                        <a:rPr lang="hr-HR" sz="2000" dirty="0">
                          <a:latin typeface="Calibri"/>
                          <a:ea typeface="Calibri"/>
                          <a:cs typeface="Times New Roman"/>
                        </a:rPr>
                        <a:t>rublje</a:t>
                      </a:r>
                      <a:br>
                        <a:rPr lang="hr-HR" sz="2000" dirty="0">
                          <a:latin typeface="Calibri"/>
                          <a:ea typeface="Calibri"/>
                          <a:cs typeface="Times New Roman"/>
                        </a:rPr>
                      </a:br>
                      <a:r>
                        <a:rPr lang="hr-HR" sz="2000" dirty="0">
                          <a:latin typeface="Calibri"/>
                          <a:ea typeface="Calibri"/>
                          <a:cs typeface="Times New Roman"/>
                        </a:rPr>
                        <a:t>boca</a:t>
                      </a:r>
                      <a:br>
                        <a:rPr lang="hr-HR" sz="2000" dirty="0">
                          <a:latin typeface="Calibri"/>
                          <a:ea typeface="Calibri"/>
                          <a:cs typeface="Times New Roman"/>
                        </a:rPr>
                      </a:br>
                      <a:r>
                        <a:rPr lang="hr-HR" sz="2000" dirty="0">
                          <a:latin typeface="Calibri"/>
                          <a:ea typeface="Calibri"/>
                          <a:cs typeface="Times New Roman"/>
                        </a:rPr>
                        <a:t>stolica bez naslona</a:t>
                      </a:r>
                      <a:br>
                        <a:rPr lang="hr-HR" sz="2000" dirty="0">
                          <a:latin typeface="Calibri"/>
                          <a:ea typeface="Calibri"/>
                          <a:cs typeface="Times New Roman"/>
                        </a:rPr>
                      </a:br>
                      <a:r>
                        <a:rPr lang="hr-HR" sz="2000" dirty="0" smtClean="0">
                          <a:latin typeface="Calibri"/>
                          <a:ea typeface="Calibri"/>
                          <a:cs typeface="Times New Roman"/>
                        </a:rPr>
                        <a:t>četvrtina</a:t>
                      </a:r>
                      <a:br>
                        <a:rPr lang="hr-HR" sz="2000" dirty="0" smtClean="0">
                          <a:latin typeface="Calibri"/>
                          <a:ea typeface="Calibri"/>
                          <a:cs typeface="Times New Roman"/>
                        </a:rPr>
                      </a:br>
                      <a:r>
                        <a:rPr lang="hr-HR" sz="2000" dirty="0" smtClean="0">
                          <a:latin typeface="Calibri"/>
                          <a:ea typeface="Calibri"/>
                          <a:cs typeface="Times New Roman"/>
                        </a:rPr>
                        <a:t>jakna, kaputić</a:t>
                      </a:r>
                      <a:br>
                        <a:rPr lang="hr-HR" sz="2000" dirty="0" smtClean="0">
                          <a:latin typeface="Calibri"/>
                          <a:ea typeface="Calibri"/>
                          <a:cs typeface="Times New Roman"/>
                        </a:rPr>
                      </a:br>
                      <a:r>
                        <a:rPr lang="hr-HR" sz="2000" dirty="0" smtClean="0">
                          <a:latin typeface="Calibri"/>
                          <a:ea typeface="Calibri"/>
                          <a:cs typeface="Times New Roman"/>
                        </a:rPr>
                        <a:t>kriška</a:t>
                      </a:r>
                      <a:br>
                        <a:rPr lang="hr-HR" sz="2000" dirty="0" smtClean="0">
                          <a:latin typeface="Calibri"/>
                          <a:ea typeface="Calibri"/>
                          <a:cs typeface="Times New Roman"/>
                        </a:rPr>
                      </a:br>
                      <a:r>
                        <a:rPr lang="hr-HR" sz="2000" dirty="0" smtClean="0">
                          <a:latin typeface="Calibri"/>
                          <a:ea typeface="Calibri"/>
                          <a:cs typeface="Times New Roman"/>
                        </a:rPr>
                        <a:t>ljestve</a:t>
                      </a:r>
                      <a:endParaRPr lang="hr-HR"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99592" y="476673"/>
          <a:ext cx="7416824" cy="6065302"/>
        </p:xfrm>
        <a:graphic>
          <a:graphicData uri="http://schemas.openxmlformats.org/drawingml/2006/table">
            <a:tbl>
              <a:tblPr/>
              <a:tblGrid>
                <a:gridCol w="2542911"/>
                <a:gridCol w="2401638"/>
                <a:gridCol w="2472275"/>
              </a:tblGrid>
              <a:tr h="368942">
                <a:tc>
                  <a:txBody>
                    <a:bodyPr/>
                    <a:lstStyle/>
                    <a:p>
                      <a:pPr>
                        <a:lnSpc>
                          <a:spcPct val="115000"/>
                        </a:lnSpc>
                        <a:spcAft>
                          <a:spcPts val="0"/>
                        </a:spcAft>
                      </a:pPr>
                      <a:r>
                        <a:rPr lang="hr-HR" sz="2000" dirty="0">
                          <a:latin typeface="Calibri"/>
                          <a:ea typeface="Calibri"/>
                          <a:cs typeface="Times New Roman"/>
                        </a:rPr>
                        <a:t>Everyday language</a:t>
                      </a: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r-HR" sz="2200" b="1" dirty="0" smtClean="0">
                          <a:latin typeface="Calibri"/>
                          <a:ea typeface="Calibri"/>
                          <a:cs typeface="Times New Roman"/>
                        </a:rPr>
                        <a:t>   Turkish</a:t>
                      </a:r>
                      <a:endParaRPr lang="hr-HR" sz="2200" b="1"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r-HR" sz="2000" dirty="0" smtClean="0">
                          <a:latin typeface="Calibri"/>
                          <a:ea typeface="Calibri"/>
                          <a:cs typeface="Times New Roman"/>
                        </a:rPr>
                        <a:t>  Croatian</a:t>
                      </a:r>
                      <a:endParaRPr lang="hr-HR" sz="20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79730">
                <a:tc>
                  <a:txBody>
                    <a:bodyPr/>
                    <a:lstStyle/>
                    <a:p>
                      <a:pPr>
                        <a:lnSpc>
                          <a:spcPct val="115000"/>
                        </a:lnSpc>
                        <a:spcAft>
                          <a:spcPts val="0"/>
                        </a:spcAft>
                      </a:pPr>
                      <a:r>
                        <a:rPr lang="hr-HR" sz="2000" dirty="0">
                          <a:latin typeface="Calibri"/>
                          <a:ea typeface="Calibri"/>
                          <a:cs typeface="Times New Roman"/>
                        </a:rPr>
                        <a:t>bašča</a:t>
                      </a:r>
                      <a:br>
                        <a:rPr lang="hr-HR" sz="2000" dirty="0">
                          <a:latin typeface="Calibri"/>
                          <a:ea typeface="Calibri"/>
                          <a:cs typeface="Times New Roman"/>
                        </a:rPr>
                      </a:br>
                      <a:r>
                        <a:rPr lang="hr-HR" sz="2000" dirty="0">
                          <a:latin typeface="Calibri"/>
                          <a:ea typeface="Calibri"/>
                          <a:cs typeface="Times New Roman"/>
                        </a:rPr>
                        <a:t>česma</a:t>
                      </a:r>
                      <a:br>
                        <a:rPr lang="hr-HR" sz="2000" dirty="0">
                          <a:latin typeface="Calibri"/>
                          <a:ea typeface="Calibri"/>
                          <a:cs typeface="Times New Roman"/>
                        </a:rPr>
                      </a:br>
                      <a:r>
                        <a:rPr lang="hr-HR" sz="2000" dirty="0">
                          <a:latin typeface="Calibri"/>
                          <a:ea typeface="Calibri"/>
                          <a:cs typeface="Times New Roman"/>
                        </a:rPr>
                        <a:t>čorba </a:t>
                      </a:r>
                      <a:br>
                        <a:rPr lang="hr-HR" sz="2000" dirty="0">
                          <a:latin typeface="Calibri"/>
                          <a:ea typeface="Calibri"/>
                          <a:cs typeface="Times New Roman"/>
                        </a:rPr>
                      </a:br>
                      <a:r>
                        <a:rPr lang="hr-HR" sz="2000" dirty="0">
                          <a:latin typeface="Calibri"/>
                          <a:ea typeface="Calibri"/>
                          <a:cs typeface="Times New Roman"/>
                        </a:rPr>
                        <a:t>sijaset</a:t>
                      </a:r>
                      <a:br>
                        <a:rPr lang="hr-HR" sz="2000" dirty="0">
                          <a:latin typeface="Calibri"/>
                          <a:ea typeface="Calibri"/>
                          <a:cs typeface="Times New Roman"/>
                        </a:rPr>
                      </a:br>
                      <a:r>
                        <a:rPr lang="hr-HR" sz="2000" dirty="0">
                          <a:latin typeface="Calibri"/>
                          <a:ea typeface="Calibri"/>
                          <a:cs typeface="Times New Roman"/>
                        </a:rPr>
                        <a:t>pendžer</a:t>
                      </a:r>
                      <a:br>
                        <a:rPr lang="hr-HR" sz="2000" dirty="0">
                          <a:latin typeface="Calibri"/>
                          <a:ea typeface="Calibri"/>
                          <a:cs typeface="Times New Roman"/>
                        </a:rPr>
                      </a:br>
                      <a:r>
                        <a:rPr lang="hr-HR" sz="2000" dirty="0">
                          <a:latin typeface="Calibri"/>
                          <a:ea typeface="Calibri"/>
                          <a:cs typeface="Times New Roman"/>
                        </a:rPr>
                        <a:t>avlija</a:t>
                      </a:r>
                      <a:br>
                        <a:rPr lang="hr-HR" sz="2000" dirty="0">
                          <a:latin typeface="Calibri"/>
                          <a:ea typeface="Calibri"/>
                          <a:cs typeface="Times New Roman"/>
                        </a:rPr>
                      </a:br>
                      <a:r>
                        <a:rPr lang="hr-HR" sz="2000" dirty="0">
                          <a:latin typeface="Calibri"/>
                          <a:ea typeface="Calibri"/>
                          <a:cs typeface="Times New Roman"/>
                        </a:rPr>
                        <a:t>ćuprija</a:t>
                      </a:r>
                      <a:br>
                        <a:rPr lang="hr-HR" sz="2000" dirty="0">
                          <a:latin typeface="Calibri"/>
                          <a:ea typeface="Calibri"/>
                          <a:cs typeface="Times New Roman"/>
                        </a:rPr>
                      </a:br>
                      <a:r>
                        <a:rPr lang="hr-HR" sz="2000" i="0" dirty="0">
                          <a:latin typeface="Calibri"/>
                          <a:ea typeface="Calibri"/>
                          <a:cs typeface="Times New Roman"/>
                        </a:rPr>
                        <a:t>šećer</a:t>
                      </a:r>
                      <a:br>
                        <a:rPr lang="hr-HR" sz="2000" i="0" dirty="0">
                          <a:latin typeface="Calibri"/>
                          <a:ea typeface="Calibri"/>
                          <a:cs typeface="Times New Roman"/>
                        </a:rPr>
                      </a:br>
                      <a:r>
                        <a:rPr lang="hr-HR" sz="2000" i="0" dirty="0">
                          <a:latin typeface="Calibri"/>
                          <a:ea typeface="Calibri"/>
                          <a:cs typeface="Times New Roman"/>
                        </a:rPr>
                        <a:t>čarapa</a:t>
                      </a:r>
                      <a:br>
                        <a:rPr lang="hr-HR" sz="2000" i="0" dirty="0">
                          <a:latin typeface="Calibri"/>
                          <a:ea typeface="Calibri"/>
                          <a:cs typeface="Times New Roman"/>
                        </a:rPr>
                      </a:br>
                      <a:r>
                        <a:rPr lang="hr-HR" sz="2000" i="0" dirty="0">
                          <a:latin typeface="Calibri"/>
                          <a:ea typeface="Calibri"/>
                          <a:cs typeface="Times New Roman"/>
                        </a:rPr>
                        <a:t>jogurt, </a:t>
                      </a:r>
                      <a:br>
                        <a:rPr lang="hr-HR" sz="2000" i="0" dirty="0">
                          <a:latin typeface="Calibri"/>
                          <a:ea typeface="Calibri"/>
                          <a:cs typeface="Times New Roman"/>
                        </a:rPr>
                      </a:br>
                      <a:r>
                        <a:rPr lang="hr-HR" sz="2000" i="0" dirty="0">
                          <a:latin typeface="Calibri"/>
                          <a:ea typeface="Calibri"/>
                          <a:cs typeface="Times New Roman"/>
                        </a:rPr>
                        <a:t>jastuk</a:t>
                      </a:r>
                      <a:br>
                        <a:rPr lang="hr-HR" sz="2000" i="0" dirty="0">
                          <a:latin typeface="Calibri"/>
                          <a:ea typeface="Calibri"/>
                          <a:cs typeface="Times New Roman"/>
                        </a:rPr>
                      </a:br>
                      <a:r>
                        <a:rPr lang="hr-HR" sz="2000" i="0" dirty="0">
                          <a:latin typeface="Calibri"/>
                          <a:ea typeface="Calibri"/>
                          <a:cs typeface="Times New Roman"/>
                        </a:rPr>
                        <a:t>kutija</a:t>
                      </a:r>
                    </a:p>
                    <a:p>
                      <a:pPr>
                        <a:lnSpc>
                          <a:spcPct val="115000"/>
                        </a:lnSpc>
                        <a:spcAft>
                          <a:spcPts val="0"/>
                        </a:spcAft>
                      </a:pPr>
                      <a:r>
                        <a:rPr lang="hr-HR" sz="2000" i="0" dirty="0" smtClean="0">
                          <a:latin typeface="Calibri"/>
                          <a:ea typeface="Calibri"/>
                          <a:cs typeface="Times New Roman"/>
                        </a:rPr>
                        <a:t>komšija</a:t>
                      </a:r>
                      <a:br>
                        <a:rPr lang="hr-HR" sz="2000" i="0" dirty="0" smtClean="0">
                          <a:latin typeface="Calibri"/>
                          <a:ea typeface="Calibri"/>
                          <a:cs typeface="Times New Roman"/>
                        </a:rPr>
                      </a:br>
                      <a:r>
                        <a:rPr lang="hr-HR" sz="2000" i="0" dirty="0" smtClean="0">
                          <a:latin typeface="Calibri"/>
                          <a:ea typeface="Calibri"/>
                          <a:cs typeface="Times New Roman"/>
                        </a:rPr>
                        <a:t>pare</a:t>
                      </a:r>
                      <a:br>
                        <a:rPr lang="hr-HR" sz="2000" i="0" dirty="0" smtClean="0">
                          <a:latin typeface="Calibri"/>
                          <a:ea typeface="Calibri"/>
                          <a:cs typeface="Times New Roman"/>
                        </a:rPr>
                      </a:br>
                      <a:r>
                        <a:rPr lang="hr-HR" sz="2000" i="0" dirty="0" smtClean="0">
                          <a:latin typeface="Calibri"/>
                          <a:ea typeface="Calibri"/>
                          <a:cs typeface="Times New Roman"/>
                        </a:rPr>
                        <a:t>mušterija</a:t>
                      </a:r>
                      <a:br>
                        <a:rPr lang="hr-HR" sz="2000" i="0" dirty="0" smtClean="0">
                          <a:latin typeface="Calibri"/>
                          <a:ea typeface="Calibri"/>
                          <a:cs typeface="Times New Roman"/>
                        </a:rPr>
                      </a:br>
                      <a:r>
                        <a:rPr lang="hr-HR" sz="2000" i="0" dirty="0" smtClean="0">
                          <a:latin typeface="Calibri"/>
                          <a:ea typeface="Calibri"/>
                          <a:cs typeface="Times New Roman"/>
                        </a:rPr>
                        <a:t>ortak</a:t>
                      </a:r>
                      <a:endParaRPr lang="hr-HR" sz="2000" i="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000" dirty="0">
                          <a:latin typeface="Calibri"/>
                          <a:ea typeface="Calibri"/>
                          <a:cs typeface="Times New Roman"/>
                        </a:rPr>
                        <a:t>bahçe</a:t>
                      </a:r>
                      <a:r>
                        <a:rPr lang="hr-HR" sz="2000" dirty="0">
                          <a:latin typeface="Calibri"/>
                          <a:ea typeface="Calibri"/>
                          <a:cs typeface="Times New Roman"/>
                        </a:rPr>
                        <a:t/>
                      </a:r>
                      <a:br>
                        <a:rPr lang="hr-HR" sz="2000" dirty="0">
                          <a:latin typeface="Calibri"/>
                          <a:ea typeface="Calibri"/>
                          <a:cs typeface="Times New Roman"/>
                        </a:rPr>
                      </a:br>
                      <a:r>
                        <a:rPr lang="hr-HR" sz="2000" dirty="0">
                          <a:latin typeface="Calibri"/>
                          <a:ea typeface="Calibri"/>
                          <a:cs typeface="Times New Roman"/>
                        </a:rPr>
                        <a:t>Çeşme</a:t>
                      </a:r>
                      <a:br>
                        <a:rPr lang="hr-HR" sz="2000" dirty="0">
                          <a:latin typeface="Calibri"/>
                          <a:ea typeface="Calibri"/>
                          <a:cs typeface="Times New Roman"/>
                        </a:rPr>
                      </a:br>
                      <a:r>
                        <a:rPr lang="hr-HR" sz="2000" dirty="0">
                          <a:latin typeface="Calibri"/>
                          <a:ea typeface="Calibri"/>
                          <a:cs typeface="Times New Roman"/>
                        </a:rPr>
                        <a:t>çorba</a:t>
                      </a:r>
                      <a:br>
                        <a:rPr lang="hr-HR" sz="2000" dirty="0">
                          <a:latin typeface="Calibri"/>
                          <a:ea typeface="Calibri"/>
                          <a:cs typeface="Times New Roman"/>
                        </a:rPr>
                      </a:br>
                      <a:r>
                        <a:rPr lang="hr-HR" sz="2000" dirty="0">
                          <a:latin typeface="Calibri"/>
                          <a:ea typeface="Calibri"/>
                          <a:cs typeface="Times New Roman"/>
                        </a:rPr>
                        <a:t>sayısız</a:t>
                      </a:r>
                      <a:br>
                        <a:rPr lang="hr-HR" sz="2000" dirty="0">
                          <a:latin typeface="Calibri"/>
                          <a:ea typeface="Calibri"/>
                          <a:cs typeface="Times New Roman"/>
                        </a:rPr>
                      </a:br>
                      <a:r>
                        <a:rPr lang="hr-HR" sz="2000" dirty="0">
                          <a:latin typeface="Calibri"/>
                          <a:ea typeface="Calibri"/>
                          <a:cs typeface="Times New Roman"/>
                        </a:rPr>
                        <a:t>pencere</a:t>
                      </a:r>
                      <a:br>
                        <a:rPr lang="hr-HR" sz="2000" dirty="0">
                          <a:latin typeface="Calibri"/>
                          <a:ea typeface="Calibri"/>
                          <a:cs typeface="Times New Roman"/>
                        </a:rPr>
                      </a:br>
                      <a:r>
                        <a:rPr lang="tr-TR" sz="2000" dirty="0">
                          <a:latin typeface="Calibri"/>
                          <a:ea typeface="Calibri"/>
                          <a:cs typeface="Times New Roman"/>
                        </a:rPr>
                        <a:t>avlu</a:t>
                      </a:r>
                      <a:r>
                        <a:rPr lang="hr-HR" sz="2000" dirty="0">
                          <a:latin typeface="Calibri"/>
                          <a:ea typeface="Calibri"/>
                          <a:cs typeface="Times New Roman"/>
                        </a:rPr>
                        <a:t/>
                      </a:r>
                      <a:br>
                        <a:rPr lang="hr-HR" sz="2000" dirty="0">
                          <a:latin typeface="Calibri"/>
                          <a:ea typeface="Calibri"/>
                          <a:cs typeface="Times New Roman"/>
                        </a:rPr>
                      </a:br>
                      <a:r>
                        <a:rPr lang="hr-HR" sz="2000" dirty="0">
                          <a:latin typeface="Calibri"/>
                          <a:ea typeface="Calibri"/>
                          <a:cs typeface="Times New Roman"/>
                        </a:rPr>
                        <a:t>köprü</a:t>
                      </a:r>
                      <a:br>
                        <a:rPr lang="hr-HR" sz="2000" dirty="0">
                          <a:latin typeface="Calibri"/>
                          <a:ea typeface="Calibri"/>
                          <a:cs typeface="Times New Roman"/>
                        </a:rPr>
                      </a:br>
                      <a:r>
                        <a:rPr lang="hr-HR" sz="2000" dirty="0">
                          <a:latin typeface="Calibri"/>
                          <a:ea typeface="Calibri"/>
                          <a:cs typeface="Times New Roman"/>
                        </a:rPr>
                        <a:t>şeker</a:t>
                      </a:r>
                      <a:br>
                        <a:rPr lang="hr-HR" sz="2000" dirty="0">
                          <a:latin typeface="Calibri"/>
                          <a:ea typeface="Calibri"/>
                          <a:cs typeface="Times New Roman"/>
                        </a:rPr>
                      </a:br>
                      <a:r>
                        <a:rPr lang="tr-TR" sz="2000" dirty="0">
                          <a:latin typeface="Calibri"/>
                          <a:ea typeface="Calibri"/>
                          <a:cs typeface="Times New Roman"/>
                        </a:rPr>
                        <a:t>çorap</a:t>
                      </a:r>
                      <a:endParaRPr lang="hr-HR" sz="2000" dirty="0">
                        <a:latin typeface="Calibri"/>
                        <a:ea typeface="Calibri"/>
                        <a:cs typeface="Times New Roman"/>
                      </a:endParaRPr>
                    </a:p>
                    <a:p>
                      <a:pPr>
                        <a:lnSpc>
                          <a:spcPct val="115000"/>
                        </a:lnSpc>
                        <a:spcAft>
                          <a:spcPts val="0"/>
                        </a:spcAft>
                      </a:pPr>
                      <a:r>
                        <a:rPr lang="tr-TR" sz="2000" dirty="0">
                          <a:latin typeface="Calibri"/>
                          <a:ea typeface="Calibri"/>
                          <a:cs typeface="Times New Roman"/>
                        </a:rPr>
                        <a:t>yoğurt </a:t>
                      </a:r>
                      <a:r>
                        <a:rPr lang="hr-HR" sz="2000" dirty="0">
                          <a:latin typeface="Calibri"/>
                          <a:ea typeface="Calibri"/>
                          <a:cs typeface="Times New Roman"/>
                        </a:rPr>
                        <a:t/>
                      </a:r>
                      <a:br>
                        <a:rPr lang="hr-HR" sz="2000" dirty="0">
                          <a:latin typeface="Calibri"/>
                          <a:ea typeface="Calibri"/>
                          <a:cs typeface="Times New Roman"/>
                        </a:rPr>
                      </a:br>
                      <a:r>
                        <a:rPr lang="hr-HR" sz="2000" dirty="0">
                          <a:latin typeface="Calibri"/>
                          <a:ea typeface="Calibri"/>
                          <a:cs typeface="Times New Roman"/>
                        </a:rPr>
                        <a:t>yastık</a:t>
                      </a:r>
                      <a:br>
                        <a:rPr lang="hr-HR" sz="2000" dirty="0">
                          <a:latin typeface="Calibri"/>
                          <a:ea typeface="Calibri"/>
                          <a:cs typeface="Times New Roman"/>
                        </a:rPr>
                      </a:br>
                      <a:r>
                        <a:rPr lang="hr-HR" sz="2000" dirty="0" smtClean="0">
                          <a:latin typeface="Calibri"/>
                          <a:ea typeface="Calibri"/>
                          <a:cs typeface="Times New Roman"/>
                        </a:rPr>
                        <a:t>kutu</a:t>
                      </a:r>
                      <a:r>
                        <a:rPr lang="hr-HR" sz="2000" dirty="0" smtClean="0"/>
                        <a:t/>
                      </a:r>
                      <a:br>
                        <a:rPr lang="hr-HR" sz="2000" dirty="0" smtClean="0"/>
                      </a:br>
                      <a:r>
                        <a:rPr lang="hr-HR" sz="2000" b="0" i="0" kern="1200" dirty="0" smtClean="0">
                          <a:solidFill>
                            <a:schemeClr val="tx1"/>
                          </a:solidFill>
                          <a:latin typeface="+mn-lt"/>
                          <a:ea typeface="+mn-ea"/>
                          <a:cs typeface="+mn-cs"/>
                        </a:rPr>
                        <a:t>komşu</a:t>
                      </a:r>
                      <a:br>
                        <a:rPr lang="hr-HR" sz="2000" b="0" i="0" kern="1200" dirty="0" smtClean="0">
                          <a:solidFill>
                            <a:schemeClr val="tx1"/>
                          </a:solidFill>
                          <a:latin typeface="+mn-lt"/>
                          <a:ea typeface="+mn-ea"/>
                          <a:cs typeface="+mn-cs"/>
                        </a:rPr>
                      </a:br>
                      <a:r>
                        <a:rPr lang="hr-HR" sz="2000" b="0" i="0" kern="1200" dirty="0" smtClean="0">
                          <a:solidFill>
                            <a:schemeClr val="tx1"/>
                          </a:solidFill>
                          <a:latin typeface="+mn-lt"/>
                          <a:ea typeface="+mn-ea"/>
                          <a:cs typeface="+mn-cs"/>
                        </a:rPr>
                        <a:t>para</a:t>
                      </a:r>
                      <a:r>
                        <a:rPr lang="hr-HR" sz="2000" dirty="0">
                          <a:latin typeface="Calibri"/>
                          <a:ea typeface="Calibri"/>
                          <a:cs typeface="Times New Roman"/>
                        </a:rPr>
                        <a:t/>
                      </a:r>
                      <a:br>
                        <a:rPr lang="hr-HR" sz="2000" dirty="0">
                          <a:latin typeface="Calibri"/>
                          <a:ea typeface="Calibri"/>
                          <a:cs typeface="Times New Roman"/>
                        </a:rPr>
                      </a:br>
                      <a:r>
                        <a:rPr lang="tr-TR" sz="2000" dirty="0" smtClean="0"/>
                        <a:t>müşteri</a:t>
                      </a:r>
                      <a:r>
                        <a:rPr lang="hr-HR" sz="2000" dirty="0" smtClean="0"/>
                        <a:t/>
                      </a:r>
                      <a:br>
                        <a:rPr lang="hr-HR" sz="2000" dirty="0" smtClean="0"/>
                      </a:br>
                      <a:r>
                        <a:rPr lang="hr-HR" sz="2000" dirty="0" smtClean="0"/>
                        <a:t>ortak</a:t>
                      </a:r>
                      <a:endParaRPr lang="hr-HR" sz="20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r-HR" sz="2000" dirty="0">
                          <a:latin typeface="Calibri"/>
                          <a:ea typeface="Calibri"/>
                          <a:cs typeface="Times New Roman"/>
                        </a:rPr>
                        <a:t>vrt</a:t>
                      </a:r>
                      <a:br>
                        <a:rPr lang="hr-HR" sz="2000" dirty="0">
                          <a:latin typeface="Calibri"/>
                          <a:ea typeface="Calibri"/>
                          <a:cs typeface="Times New Roman"/>
                        </a:rPr>
                      </a:br>
                      <a:r>
                        <a:rPr lang="hr-HR" sz="2000" dirty="0" smtClean="0">
                          <a:latin typeface="Calibri"/>
                          <a:ea typeface="Calibri"/>
                          <a:cs typeface="Times New Roman"/>
                        </a:rPr>
                        <a:t>zdenac,</a:t>
                      </a:r>
                      <a:r>
                        <a:rPr lang="hr-HR" sz="2000" baseline="0" dirty="0" smtClean="0">
                          <a:latin typeface="Calibri"/>
                          <a:ea typeface="Calibri"/>
                          <a:cs typeface="Times New Roman"/>
                        </a:rPr>
                        <a:t> izvor </a:t>
                      </a:r>
                      <a:r>
                        <a:rPr lang="hr-HR" sz="2000" dirty="0">
                          <a:latin typeface="Calibri"/>
                          <a:ea typeface="Calibri"/>
                          <a:cs typeface="Times New Roman"/>
                        </a:rPr>
                        <a:t/>
                      </a:r>
                      <a:br>
                        <a:rPr lang="hr-HR" sz="2000" dirty="0">
                          <a:latin typeface="Calibri"/>
                          <a:ea typeface="Calibri"/>
                          <a:cs typeface="Times New Roman"/>
                        </a:rPr>
                      </a:br>
                      <a:r>
                        <a:rPr lang="hr-HR" sz="2000" dirty="0">
                          <a:latin typeface="Calibri"/>
                          <a:ea typeface="Calibri"/>
                          <a:cs typeface="Times New Roman"/>
                        </a:rPr>
                        <a:t>juha, gusta juha</a:t>
                      </a:r>
                      <a:br>
                        <a:rPr lang="hr-HR" sz="2000" dirty="0">
                          <a:latin typeface="Calibri"/>
                          <a:ea typeface="Calibri"/>
                          <a:cs typeface="Times New Roman"/>
                        </a:rPr>
                      </a:br>
                      <a:r>
                        <a:rPr lang="hr-HR" sz="2000" dirty="0">
                          <a:latin typeface="Calibri"/>
                          <a:ea typeface="Calibri"/>
                          <a:cs typeface="Times New Roman"/>
                        </a:rPr>
                        <a:t>mnogo, mnoštvo</a:t>
                      </a:r>
                      <a:br>
                        <a:rPr lang="hr-HR" sz="2000" dirty="0">
                          <a:latin typeface="Calibri"/>
                          <a:ea typeface="Calibri"/>
                          <a:cs typeface="Times New Roman"/>
                        </a:rPr>
                      </a:br>
                      <a:r>
                        <a:rPr lang="hr-HR" sz="2000" dirty="0">
                          <a:latin typeface="Calibri"/>
                          <a:ea typeface="Calibri"/>
                          <a:cs typeface="Times New Roman"/>
                        </a:rPr>
                        <a:t>prozor</a:t>
                      </a:r>
                      <a:br>
                        <a:rPr lang="hr-HR" sz="2000" dirty="0">
                          <a:latin typeface="Calibri"/>
                          <a:ea typeface="Calibri"/>
                          <a:cs typeface="Times New Roman"/>
                        </a:rPr>
                      </a:br>
                      <a:r>
                        <a:rPr lang="hr-HR" sz="2000" dirty="0">
                          <a:latin typeface="Calibri"/>
                          <a:ea typeface="Calibri"/>
                          <a:cs typeface="Times New Roman"/>
                        </a:rPr>
                        <a:t>dvorište</a:t>
                      </a:r>
                      <a:br>
                        <a:rPr lang="hr-HR" sz="2000" dirty="0">
                          <a:latin typeface="Calibri"/>
                          <a:ea typeface="Calibri"/>
                          <a:cs typeface="Times New Roman"/>
                        </a:rPr>
                      </a:br>
                      <a:r>
                        <a:rPr lang="hr-HR" sz="2000" dirty="0">
                          <a:latin typeface="Calibri"/>
                          <a:ea typeface="Calibri"/>
                          <a:cs typeface="Times New Roman"/>
                        </a:rPr>
                        <a:t>most</a:t>
                      </a:r>
                      <a:br>
                        <a:rPr lang="hr-HR" sz="2000" dirty="0">
                          <a:latin typeface="Calibri"/>
                          <a:ea typeface="Calibri"/>
                          <a:cs typeface="Times New Roman"/>
                        </a:rPr>
                      </a:br>
                      <a:r>
                        <a:rPr lang="hr-HR" sz="2000" dirty="0">
                          <a:latin typeface="Calibri"/>
                          <a:ea typeface="Calibri"/>
                          <a:cs typeface="Times New Roman"/>
                        </a:rPr>
                        <a:t>šećer</a:t>
                      </a:r>
                      <a:br>
                        <a:rPr lang="hr-HR" sz="2000" dirty="0">
                          <a:latin typeface="Calibri"/>
                          <a:ea typeface="Calibri"/>
                          <a:cs typeface="Times New Roman"/>
                        </a:rPr>
                      </a:br>
                      <a:r>
                        <a:rPr lang="hr-HR" sz="2000" dirty="0">
                          <a:latin typeface="Calibri"/>
                          <a:ea typeface="Calibri"/>
                          <a:cs typeface="Times New Roman"/>
                        </a:rPr>
                        <a:t>čarapa</a:t>
                      </a:r>
                      <a:br>
                        <a:rPr lang="hr-HR" sz="2000" dirty="0">
                          <a:latin typeface="Calibri"/>
                          <a:ea typeface="Calibri"/>
                          <a:cs typeface="Times New Roman"/>
                        </a:rPr>
                      </a:br>
                      <a:r>
                        <a:rPr lang="hr-HR" sz="2000" dirty="0">
                          <a:latin typeface="Calibri"/>
                          <a:ea typeface="Calibri"/>
                          <a:cs typeface="Times New Roman"/>
                        </a:rPr>
                        <a:t>jogurt</a:t>
                      </a:r>
                      <a:br>
                        <a:rPr lang="hr-HR" sz="2000" dirty="0">
                          <a:latin typeface="Calibri"/>
                          <a:ea typeface="Calibri"/>
                          <a:cs typeface="Times New Roman"/>
                        </a:rPr>
                      </a:br>
                      <a:r>
                        <a:rPr lang="hr-HR" sz="2000" dirty="0">
                          <a:latin typeface="Calibri"/>
                          <a:ea typeface="Calibri"/>
                          <a:cs typeface="Times New Roman"/>
                        </a:rPr>
                        <a:t>jastuk</a:t>
                      </a:r>
                      <a:br>
                        <a:rPr lang="hr-HR" sz="2000" dirty="0">
                          <a:latin typeface="Calibri"/>
                          <a:ea typeface="Calibri"/>
                          <a:cs typeface="Times New Roman"/>
                        </a:rPr>
                      </a:br>
                      <a:r>
                        <a:rPr lang="hr-HR" sz="2000" dirty="0" smtClean="0">
                          <a:latin typeface="Calibri"/>
                          <a:ea typeface="Calibri"/>
                          <a:cs typeface="Times New Roman"/>
                        </a:rPr>
                        <a:t>kutija</a:t>
                      </a:r>
                      <a:br>
                        <a:rPr lang="hr-HR" sz="2000" dirty="0" smtClean="0">
                          <a:latin typeface="Calibri"/>
                          <a:ea typeface="Calibri"/>
                          <a:cs typeface="Times New Roman"/>
                        </a:rPr>
                      </a:br>
                      <a:r>
                        <a:rPr lang="hr-HR" sz="2000" dirty="0" smtClean="0">
                          <a:latin typeface="Calibri"/>
                          <a:ea typeface="Calibri"/>
                          <a:cs typeface="Times New Roman"/>
                        </a:rPr>
                        <a:t>susjed</a:t>
                      </a:r>
                      <a:br>
                        <a:rPr lang="hr-HR" sz="2000" dirty="0" smtClean="0">
                          <a:latin typeface="Calibri"/>
                          <a:ea typeface="Calibri"/>
                          <a:cs typeface="Times New Roman"/>
                        </a:rPr>
                      </a:br>
                      <a:r>
                        <a:rPr lang="hr-HR" sz="2000" dirty="0" smtClean="0">
                          <a:latin typeface="Calibri"/>
                          <a:ea typeface="Calibri"/>
                          <a:cs typeface="Times New Roman"/>
                        </a:rPr>
                        <a:t>novac</a:t>
                      </a:r>
                      <a:br>
                        <a:rPr lang="hr-HR" sz="2000" dirty="0" smtClean="0">
                          <a:latin typeface="Calibri"/>
                          <a:ea typeface="Calibri"/>
                          <a:cs typeface="Times New Roman"/>
                        </a:rPr>
                      </a:br>
                      <a:r>
                        <a:rPr lang="hr-HR" sz="2000" dirty="0" smtClean="0">
                          <a:latin typeface="Calibri"/>
                          <a:ea typeface="Calibri"/>
                          <a:cs typeface="Times New Roman"/>
                        </a:rPr>
                        <a:t>kupac</a:t>
                      </a:r>
                      <a:br>
                        <a:rPr lang="hr-HR" sz="2000" dirty="0" smtClean="0">
                          <a:latin typeface="Calibri"/>
                          <a:ea typeface="Calibri"/>
                          <a:cs typeface="Times New Roman"/>
                        </a:rPr>
                      </a:br>
                      <a:r>
                        <a:rPr lang="hr-HR" sz="2000" dirty="0" smtClean="0">
                          <a:latin typeface="Calibri"/>
                          <a:ea typeface="Calibri"/>
                          <a:cs typeface="Times New Roman"/>
                        </a:rPr>
                        <a:t>partner</a:t>
                      </a:r>
                      <a:endParaRPr lang="hr-HR" sz="2000" dirty="0">
                        <a:latin typeface="Calibri"/>
                        <a:ea typeface="Calibri"/>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99593" y="472103"/>
          <a:ext cx="7416823" cy="5987501"/>
        </p:xfrm>
        <a:graphic>
          <a:graphicData uri="http://schemas.openxmlformats.org/drawingml/2006/table">
            <a:tbl>
              <a:tblPr/>
              <a:tblGrid>
                <a:gridCol w="2376263"/>
                <a:gridCol w="2006095"/>
                <a:gridCol w="3034465"/>
              </a:tblGrid>
              <a:tr h="358397">
                <a:tc>
                  <a:txBody>
                    <a:bodyPr/>
                    <a:lstStyle/>
                    <a:p>
                      <a:pPr>
                        <a:lnSpc>
                          <a:spcPct val="115000"/>
                        </a:lnSpc>
                        <a:spcAft>
                          <a:spcPts val="0"/>
                        </a:spcAft>
                      </a:pPr>
                      <a:r>
                        <a:rPr lang="hr-HR" sz="2000" dirty="0">
                          <a:latin typeface="Calibri"/>
                          <a:ea typeface="Calibri"/>
                          <a:cs typeface="Times New Roman"/>
                        </a:rPr>
                        <a:t>Everyday language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r-HR" sz="2200" b="1" dirty="0" smtClean="0">
                          <a:latin typeface="Calibri"/>
                          <a:ea typeface="Calibri"/>
                          <a:cs typeface="Times New Roman"/>
                        </a:rPr>
                        <a:t>   Italian</a:t>
                      </a:r>
                      <a:endParaRPr lang="hr-HR"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r-HR" sz="2000">
                          <a:latin typeface="Calibri"/>
                          <a:ea typeface="Calibri"/>
                          <a:cs typeface="Times New Roman"/>
                        </a:rPr>
                        <a:t>Croatian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24535">
                <a:tc>
                  <a:txBody>
                    <a:bodyPr/>
                    <a:lstStyle/>
                    <a:p>
                      <a:pPr>
                        <a:lnSpc>
                          <a:spcPct val="115000"/>
                        </a:lnSpc>
                        <a:spcAft>
                          <a:spcPts val="0"/>
                        </a:spcAft>
                      </a:pPr>
                      <a:r>
                        <a:rPr lang="hr-HR" sz="2000" dirty="0" smtClean="0">
                          <a:latin typeface="Calibri"/>
                          <a:ea typeface="Calibri"/>
                          <a:cs typeface="Times New Roman"/>
                        </a:rPr>
                        <a:t>kušin</a:t>
                      </a:r>
                      <a:r>
                        <a:rPr lang="hr-HR" sz="2000" dirty="0">
                          <a:latin typeface="Calibri"/>
                          <a:ea typeface="Calibri"/>
                          <a:cs typeface="Times New Roman"/>
                        </a:rPr>
                        <a:t/>
                      </a:r>
                      <a:br>
                        <a:rPr lang="hr-HR" sz="2000" dirty="0">
                          <a:latin typeface="Calibri"/>
                          <a:ea typeface="Calibri"/>
                          <a:cs typeface="Times New Roman"/>
                        </a:rPr>
                      </a:br>
                      <a:r>
                        <a:rPr lang="hr-HR" sz="2000" dirty="0">
                          <a:latin typeface="Calibri"/>
                          <a:ea typeface="Calibri"/>
                          <a:cs typeface="Times New Roman"/>
                        </a:rPr>
                        <a:t>borša</a:t>
                      </a:r>
                      <a:br>
                        <a:rPr lang="hr-HR" sz="2000" dirty="0">
                          <a:latin typeface="Calibri"/>
                          <a:ea typeface="Calibri"/>
                          <a:cs typeface="Times New Roman"/>
                        </a:rPr>
                      </a:br>
                      <a:r>
                        <a:rPr lang="hr-HR" sz="2000" dirty="0">
                          <a:latin typeface="Calibri"/>
                          <a:ea typeface="Calibri"/>
                          <a:cs typeface="Times New Roman"/>
                        </a:rPr>
                        <a:t>botun</a:t>
                      </a:r>
                      <a:br>
                        <a:rPr lang="hr-HR" sz="2000" dirty="0">
                          <a:latin typeface="Calibri"/>
                          <a:ea typeface="Calibri"/>
                          <a:cs typeface="Times New Roman"/>
                        </a:rPr>
                      </a:br>
                      <a:r>
                        <a:rPr lang="hr-HR" sz="2000" dirty="0">
                          <a:latin typeface="Calibri"/>
                          <a:ea typeface="Calibri"/>
                          <a:cs typeface="Times New Roman"/>
                        </a:rPr>
                        <a:t>tramontana</a:t>
                      </a:r>
                      <a:br>
                        <a:rPr lang="hr-HR" sz="2000" dirty="0">
                          <a:latin typeface="Calibri"/>
                          <a:ea typeface="Calibri"/>
                          <a:cs typeface="Times New Roman"/>
                        </a:rPr>
                      </a:br>
                      <a:r>
                        <a:rPr lang="hr-HR" sz="2000" dirty="0">
                          <a:latin typeface="Calibri"/>
                          <a:ea typeface="Calibri"/>
                          <a:cs typeface="Times New Roman"/>
                        </a:rPr>
                        <a:t>kužina </a:t>
                      </a:r>
                      <a:br>
                        <a:rPr lang="hr-HR" sz="2000" dirty="0">
                          <a:latin typeface="Calibri"/>
                          <a:ea typeface="Calibri"/>
                          <a:cs typeface="Times New Roman"/>
                        </a:rPr>
                      </a:br>
                      <a:r>
                        <a:rPr lang="hr-HR" sz="2000" dirty="0">
                          <a:latin typeface="Calibri"/>
                          <a:ea typeface="Calibri"/>
                          <a:cs typeface="Times New Roman"/>
                        </a:rPr>
                        <a:t>brodet,</a:t>
                      </a:r>
                      <a:br>
                        <a:rPr lang="hr-HR" sz="2000" dirty="0">
                          <a:latin typeface="Calibri"/>
                          <a:ea typeface="Calibri"/>
                          <a:cs typeface="Times New Roman"/>
                        </a:rPr>
                      </a:br>
                      <a:r>
                        <a:rPr lang="hr-HR" sz="2000" dirty="0">
                          <a:latin typeface="Calibri"/>
                          <a:ea typeface="Calibri"/>
                          <a:cs typeface="Times New Roman"/>
                        </a:rPr>
                        <a:t>marenda </a:t>
                      </a:r>
                      <a:br>
                        <a:rPr lang="hr-HR" sz="2000" dirty="0">
                          <a:latin typeface="Calibri"/>
                          <a:ea typeface="Calibri"/>
                          <a:cs typeface="Times New Roman"/>
                        </a:rPr>
                      </a:br>
                      <a:r>
                        <a:rPr lang="hr-HR" sz="2000" dirty="0">
                          <a:latin typeface="Calibri"/>
                          <a:ea typeface="Calibri"/>
                          <a:cs typeface="Times New Roman"/>
                        </a:rPr>
                        <a:t>panceta</a:t>
                      </a:r>
                      <a:br>
                        <a:rPr lang="hr-HR" sz="2000" dirty="0">
                          <a:latin typeface="Calibri"/>
                          <a:ea typeface="Calibri"/>
                          <a:cs typeface="Times New Roman"/>
                        </a:rPr>
                      </a:br>
                      <a:r>
                        <a:rPr lang="hr-HR" sz="2000" dirty="0">
                          <a:latin typeface="Calibri"/>
                          <a:ea typeface="Calibri"/>
                          <a:cs typeface="Times New Roman"/>
                        </a:rPr>
                        <a:t>bevanda</a:t>
                      </a:r>
                    </a:p>
                    <a:p>
                      <a:pPr>
                        <a:lnSpc>
                          <a:spcPct val="115000"/>
                        </a:lnSpc>
                        <a:spcAft>
                          <a:spcPts val="0"/>
                        </a:spcAft>
                      </a:pPr>
                      <a:r>
                        <a:rPr lang="hr-HR" sz="2000" dirty="0">
                          <a:latin typeface="Calibri"/>
                          <a:ea typeface="Calibri"/>
                          <a:cs typeface="Times New Roman"/>
                        </a:rPr>
                        <a:t>šugaman, </a:t>
                      </a:r>
                      <a:br>
                        <a:rPr lang="hr-HR" sz="2000" dirty="0">
                          <a:latin typeface="Calibri"/>
                          <a:ea typeface="Calibri"/>
                          <a:cs typeface="Times New Roman"/>
                        </a:rPr>
                      </a:br>
                      <a:r>
                        <a:rPr lang="hr-HR" sz="2000" dirty="0">
                          <a:latin typeface="Calibri"/>
                          <a:ea typeface="Calibri"/>
                          <a:cs typeface="Times New Roman"/>
                        </a:rPr>
                        <a:t>ređipet, </a:t>
                      </a:r>
                      <a:br>
                        <a:rPr lang="hr-HR" sz="2000" dirty="0">
                          <a:latin typeface="Calibri"/>
                          <a:ea typeface="Calibri"/>
                          <a:cs typeface="Times New Roman"/>
                        </a:rPr>
                      </a:br>
                      <a:r>
                        <a:rPr lang="hr-HR" sz="2000" dirty="0">
                          <a:latin typeface="Calibri"/>
                          <a:ea typeface="Calibri"/>
                          <a:cs typeface="Times New Roman"/>
                        </a:rPr>
                        <a:t>mudante,</a:t>
                      </a:r>
                      <a:br>
                        <a:rPr lang="hr-HR" sz="2000" dirty="0">
                          <a:latin typeface="Calibri"/>
                          <a:ea typeface="Calibri"/>
                          <a:cs typeface="Times New Roman"/>
                        </a:rPr>
                      </a:br>
                      <a:r>
                        <a:rPr lang="hr-HR" sz="2000" dirty="0">
                          <a:latin typeface="Calibri"/>
                          <a:ea typeface="Calibri"/>
                          <a:cs typeface="Times New Roman"/>
                        </a:rPr>
                        <a:t>ponistra </a:t>
                      </a:r>
                    </a:p>
                    <a:p>
                      <a:pPr>
                        <a:lnSpc>
                          <a:spcPct val="115000"/>
                        </a:lnSpc>
                        <a:spcAft>
                          <a:spcPts val="0"/>
                        </a:spcAft>
                      </a:pPr>
                      <a:r>
                        <a:rPr lang="hr-HR" sz="2000" dirty="0">
                          <a:latin typeface="Calibri"/>
                          <a:ea typeface="Calibri"/>
                          <a:cs typeface="Times New Roman"/>
                        </a:rPr>
                        <a:t>pijat</a:t>
                      </a:r>
                      <a:br>
                        <a:rPr lang="hr-HR" sz="2000" dirty="0">
                          <a:latin typeface="Calibri"/>
                          <a:ea typeface="Calibri"/>
                          <a:cs typeface="Times New Roman"/>
                        </a:rPr>
                      </a:br>
                      <a:r>
                        <a:rPr lang="hr-HR" sz="2000" dirty="0">
                          <a:latin typeface="Calibri"/>
                          <a:ea typeface="Calibri"/>
                          <a:cs typeface="Times New Roman"/>
                        </a:rPr>
                        <a:t>skalina</a:t>
                      </a:r>
                      <a:br>
                        <a:rPr lang="hr-HR" sz="2000" dirty="0">
                          <a:latin typeface="Calibri"/>
                          <a:ea typeface="Calibri"/>
                          <a:cs typeface="Times New Roman"/>
                        </a:rPr>
                      </a:br>
                      <a:r>
                        <a:rPr lang="hr-HR" sz="2000" dirty="0" smtClean="0">
                          <a:latin typeface="Calibri"/>
                          <a:ea typeface="Calibri"/>
                          <a:cs typeface="Times New Roman"/>
                        </a:rPr>
                        <a:t>đardin</a:t>
                      </a:r>
                      <a:endParaRPr lang="hr-HR"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r-HR" sz="2000" dirty="0" smtClean="0">
                          <a:latin typeface="Calibri"/>
                          <a:ea typeface="Calibri"/>
                          <a:cs typeface="Times New Roman"/>
                        </a:rPr>
                        <a:t>cuscino</a:t>
                      </a:r>
                      <a:endParaRPr lang="hr-HR" sz="2000" dirty="0">
                        <a:latin typeface="Calibri"/>
                        <a:ea typeface="Calibri"/>
                        <a:cs typeface="Times New Roman"/>
                      </a:endParaRPr>
                    </a:p>
                    <a:p>
                      <a:pPr>
                        <a:lnSpc>
                          <a:spcPct val="115000"/>
                        </a:lnSpc>
                        <a:spcAft>
                          <a:spcPts val="0"/>
                        </a:spcAft>
                      </a:pPr>
                      <a:r>
                        <a:rPr lang="it-IT" sz="2000" dirty="0">
                          <a:latin typeface="Calibri"/>
                          <a:ea typeface="Calibri"/>
                          <a:cs typeface="Times New Roman"/>
                        </a:rPr>
                        <a:t>borsa</a:t>
                      </a:r>
                      <a:endParaRPr lang="hr-HR" sz="2000" dirty="0">
                        <a:latin typeface="Calibri"/>
                        <a:ea typeface="Calibri"/>
                        <a:cs typeface="Times New Roman"/>
                      </a:endParaRPr>
                    </a:p>
                    <a:p>
                      <a:pPr>
                        <a:lnSpc>
                          <a:spcPct val="115000"/>
                        </a:lnSpc>
                        <a:spcAft>
                          <a:spcPts val="0"/>
                        </a:spcAft>
                      </a:pPr>
                      <a:r>
                        <a:rPr lang="hr-HR" sz="2000" dirty="0">
                          <a:latin typeface="Calibri"/>
                          <a:ea typeface="Calibri"/>
                          <a:cs typeface="Times New Roman"/>
                        </a:rPr>
                        <a:t>bottone</a:t>
                      </a:r>
                    </a:p>
                    <a:p>
                      <a:pPr>
                        <a:lnSpc>
                          <a:spcPct val="115000"/>
                        </a:lnSpc>
                        <a:spcAft>
                          <a:spcPts val="0"/>
                        </a:spcAft>
                      </a:pPr>
                      <a:r>
                        <a:rPr lang="hr-HR" sz="2000" dirty="0">
                          <a:latin typeface="Calibri"/>
                          <a:ea typeface="Calibri"/>
                          <a:cs typeface="Times New Roman"/>
                        </a:rPr>
                        <a:t>tramontana</a:t>
                      </a:r>
                    </a:p>
                    <a:p>
                      <a:pPr>
                        <a:lnSpc>
                          <a:spcPct val="115000"/>
                        </a:lnSpc>
                        <a:spcAft>
                          <a:spcPts val="0"/>
                        </a:spcAft>
                      </a:pPr>
                      <a:r>
                        <a:rPr lang="it-IT" sz="2000" dirty="0">
                          <a:latin typeface="Calibri"/>
                          <a:ea typeface="Calibri"/>
                          <a:cs typeface="Times New Roman"/>
                        </a:rPr>
                        <a:t>cucina</a:t>
                      </a:r>
                      <a:endParaRPr lang="hr-HR" sz="2000" dirty="0">
                        <a:latin typeface="Calibri"/>
                        <a:ea typeface="Calibri"/>
                        <a:cs typeface="Times New Roman"/>
                      </a:endParaRPr>
                    </a:p>
                    <a:p>
                      <a:pPr>
                        <a:lnSpc>
                          <a:spcPct val="115000"/>
                        </a:lnSpc>
                        <a:spcAft>
                          <a:spcPts val="0"/>
                        </a:spcAft>
                      </a:pPr>
                      <a:r>
                        <a:rPr lang="hr-HR" sz="2000" dirty="0">
                          <a:latin typeface="Calibri"/>
                          <a:ea typeface="Calibri"/>
                          <a:cs typeface="Times New Roman"/>
                        </a:rPr>
                        <a:t>brodetto</a:t>
                      </a:r>
                    </a:p>
                    <a:p>
                      <a:pPr>
                        <a:lnSpc>
                          <a:spcPct val="115000"/>
                        </a:lnSpc>
                        <a:spcAft>
                          <a:spcPts val="0"/>
                        </a:spcAft>
                      </a:pPr>
                      <a:r>
                        <a:rPr lang="hr-HR" sz="2000" dirty="0">
                          <a:latin typeface="Calibri"/>
                          <a:ea typeface="Calibri"/>
                          <a:cs typeface="Times New Roman"/>
                        </a:rPr>
                        <a:t>marenda</a:t>
                      </a:r>
                    </a:p>
                    <a:p>
                      <a:pPr>
                        <a:lnSpc>
                          <a:spcPct val="115000"/>
                        </a:lnSpc>
                        <a:spcAft>
                          <a:spcPts val="0"/>
                        </a:spcAft>
                      </a:pPr>
                      <a:r>
                        <a:rPr lang="hr-HR" sz="2000" dirty="0">
                          <a:latin typeface="Calibri"/>
                          <a:ea typeface="Calibri"/>
                          <a:cs typeface="Times New Roman"/>
                        </a:rPr>
                        <a:t>pancetta</a:t>
                      </a:r>
                    </a:p>
                    <a:p>
                      <a:pPr>
                        <a:lnSpc>
                          <a:spcPct val="115000"/>
                        </a:lnSpc>
                        <a:spcAft>
                          <a:spcPts val="0"/>
                        </a:spcAft>
                      </a:pPr>
                      <a:r>
                        <a:rPr lang="it-IT" sz="2000" dirty="0">
                          <a:latin typeface="Calibri"/>
                          <a:ea typeface="Calibri"/>
                          <a:cs typeface="Times New Roman"/>
                        </a:rPr>
                        <a:t>bevanda</a:t>
                      </a:r>
                      <a:r>
                        <a:rPr lang="hr-HR" sz="2000" dirty="0">
                          <a:latin typeface="Calibri"/>
                          <a:ea typeface="Calibri"/>
                          <a:cs typeface="Times New Roman"/>
                        </a:rPr>
                        <a:t/>
                      </a:r>
                      <a:br>
                        <a:rPr lang="hr-HR" sz="2000" dirty="0">
                          <a:latin typeface="Calibri"/>
                          <a:ea typeface="Calibri"/>
                          <a:cs typeface="Times New Roman"/>
                        </a:rPr>
                      </a:br>
                      <a:r>
                        <a:rPr lang="hr-HR" sz="2000" dirty="0">
                          <a:latin typeface="Calibri"/>
                          <a:ea typeface="Calibri"/>
                          <a:cs typeface="Times New Roman"/>
                        </a:rPr>
                        <a:t>asciugamano</a:t>
                      </a:r>
                      <a:br>
                        <a:rPr lang="hr-HR" sz="2000" dirty="0">
                          <a:latin typeface="Calibri"/>
                          <a:ea typeface="Calibri"/>
                          <a:cs typeface="Times New Roman"/>
                        </a:rPr>
                      </a:br>
                      <a:r>
                        <a:rPr lang="hr-HR" sz="2000" dirty="0">
                          <a:latin typeface="Calibri"/>
                          <a:ea typeface="Calibri"/>
                          <a:cs typeface="Times New Roman"/>
                        </a:rPr>
                        <a:t>reggiseno</a:t>
                      </a:r>
                      <a:br>
                        <a:rPr lang="hr-HR" sz="2000" dirty="0">
                          <a:latin typeface="Calibri"/>
                          <a:ea typeface="Calibri"/>
                          <a:cs typeface="Times New Roman"/>
                        </a:rPr>
                      </a:br>
                      <a:r>
                        <a:rPr lang="hr-HR" sz="2000" dirty="0">
                          <a:latin typeface="Calibri"/>
                          <a:ea typeface="Calibri"/>
                          <a:cs typeface="Times New Roman"/>
                        </a:rPr>
                        <a:t>mutande</a:t>
                      </a:r>
                      <a:br>
                        <a:rPr lang="hr-HR" sz="2000" dirty="0">
                          <a:latin typeface="Calibri"/>
                          <a:ea typeface="Calibri"/>
                          <a:cs typeface="Times New Roman"/>
                        </a:rPr>
                      </a:br>
                      <a:r>
                        <a:rPr lang="hr-HR" sz="2000" dirty="0">
                          <a:latin typeface="Calibri"/>
                          <a:ea typeface="Calibri"/>
                          <a:cs typeface="Times New Roman"/>
                        </a:rPr>
                        <a:t>finestra</a:t>
                      </a:r>
                    </a:p>
                    <a:p>
                      <a:pPr>
                        <a:lnSpc>
                          <a:spcPct val="115000"/>
                        </a:lnSpc>
                        <a:spcAft>
                          <a:spcPts val="0"/>
                        </a:spcAft>
                      </a:pPr>
                      <a:r>
                        <a:rPr lang="it-IT" sz="2000" dirty="0">
                          <a:latin typeface="Calibri"/>
                          <a:ea typeface="Calibri"/>
                          <a:cs typeface="Times New Roman"/>
                        </a:rPr>
                        <a:t>piatto</a:t>
                      </a:r>
                      <a:r>
                        <a:rPr lang="hr-HR" sz="2000" dirty="0">
                          <a:latin typeface="Calibri"/>
                          <a:ea typeface="Calibri"/>
                          <a:cs typeface="Times New Roman"/>
                        </a:rPr>
                        <a:t/>
                      </a:r>
                      <a:br>
                        <a:rPr lang="hr-HR" sz="2000" dirty="0">
                          <a:latin typeface="Calibri"/>
                          <a:ea typeface="Calibri"/>
                          <a:cs typeface="Times New Roman"/>
                        </a:rPr>
                      </a:br>
                      <a:r>
                        <a:rPr lang="hr-HR" sz="2000" dirty="0">
                          <a:latin typeface="Calibri"/>
                          <a:ea typeface="Calibri"/>
                          <a:cs typeface="Times New Roman"/>
                        </a:rPr>
                        <a:t>le scale</a:t>
                      </a:r>
                      <a:br>
                        <a:rPr lang="hr-HR" sz="2000" dirty="0">
                          <a:latin typeface="Calibri"/>
                          <a:ea typeface="Calibri"/>
                          <a:cs typeface="Times New Roman"/>
                        </a:rPr>
                      </a:br>
                      <a:r>
                        <a:rPr lang="hr-HR" sz="2000" dirty="0" smtClean="0">
                          <a:latin typeface="Calibri"/>
                          <a:ea typeface="Calibri"/>
                          <a:cs typeface="Times New Roman"/>
                        </a:rPr>
                        <a:t>giardino</a:t>
                      </a:r>
                      <a:endParaRPr lang="hr-HR"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r-HR" sz="2000" dirty="0" smtClean="0">
                          <a:latin typeface="Calibri"/>
                          <a:ea typeface="Calibri"/>
                          <a:cs typeface="Times New Roman"/>
                        </a:rPr>
                        <a:t>jastuk</a:t>
                      </a:r>
                      <a:endParaRPr lang="hr-HR" sz="2000" dirty="0">
                        <a:latin typeface="Calibri"/>
                        <a:ea typeface="Calibri"/>
                        <a:cs typeface="Times New Roman"/>
                      </a:endParaRPr>
                    </a:p>
                    <a:p>
                      <a:pPr>
                        <a:lnSpc>
                          <a:spcPct val="115000"/>
                        </a:lnSpc>
                        <a:spcAft>
                          <a:spcPts val="0"/>
                        </a:spcAft>
                      </a:pPr>
                      <a:r>
                        <a:rPr lang="hr-HR" sz="2000" dirty="0">
                          <a:latin typeface="Calibri"/>
                          <a:ea typeface="Calibri"/>
                          <a:cs typeface="Times New Roman"/>
                        </a:rPr>
                        <a:t>torba</a:t>
                      </a:r>
                    </a:p>
                    <a:p>
                      <a:pPr>
                        <a:lnSpc>
                          <a:spcPct val="115000"/>
                        </a:lnSpc>
                        <a:spcAft>
                          <a:spcPts val="0"/>
                        </a:spcAft>
                      </a:pPr>
                      <a:r>
                        <a:rPr lang="hr-HR" sz="2000" dirty="0">
                          <a:latin typeface="Calibri"/>
                          <a:ea typeface="Calibri"/>
                          <a:cs typeface="Times New Roman"/>
                        </a:rPr>
                        <a:t>puce, gumb</a:t>
                      </a:r>
                    </a:p>
                    <a:p>
                      <a:pPr>
                        <a:lnSpc>
                          <a:spcPct val="115000"/>
                        </a:lnSpc>
                        <a:spcAft>
                          <a:spcPts val="0"/>
                        </a:spcAft>
                      </a:pPr>
                      <a:r>
                        <a:rPr lang="hr-HR" sz="2000" dirty="0">
                          <a:latin typeface="Calibri"/>
                          <a:ea typeface="Calibri"/>
                          <a:cs typeface="Times New Roman"/>
                        </a:rPr>
                        <a:t>sjeverni vjetar</a:t>
                      </a:r>
                    </a:p>
                    <a:p>
                      <a:pPr>
                        <a:lnSpc>
                          <a:spcPct val="115000"/>
                        </a:lnSpc>
                        <a:spcAft>
                          <a:spcPts val="0"/>
                        </a:spcAft>
                      </a:pPr>
                      <a:r>
                        <a:rPr lang="hr-HR" sz="2000" dirty="0">
                          <a:latin typeface="Calibri"/>
                          <a:ea typeface="Calibri"/>
                          <a:cs typeface="Times New Roman"/>
                        </a:rPr>
                        <a:t>kuhinja</a:t>
                      </a:r>
                    </a:p>
                    <a:p>
                      <a:pPr>
                        <a:lnSpc>
                          <a:spcPct val="115000"/>
                        </a:lnSpc>
                        <a:spcAft>
                          <a:spcPts val="0"/>
                        </a:spcAft>
                      </a:pPr>
                      <a:r>
                        <a:rPr lang="hr-HR" sz="2000" dirty="0">
                          <a:latin typeface="Calibri"/>
                          <a:ea typeface="Calibri"/>
                          <a:cs typeface="Times New Roman"/>
                        </a:rPr>
                        <a:t>riblja juha</a:t>
                      </a:r>
                    </a:p>
                    <a:p>
                      <a:pPr>
                        <a:lnSpc>
                          <a:spcPct val="115000"/>
                        </a:lnSpc>
                        <a:spcAft>
                          <a:spcPts val="0"/>
                        </a:spcAft>
                      </a:pPr>
                      <a:r>
                        <a:rPr lang="hr-HR" sz="2000" dirty="0">
                          <a:latin typeface="Calibri"/>
                          <a:ea typeface="Calibri"/>
                          <a:cs typeface="Times New Roman"/>
                        </a:rPr>
                        <a:t>užina</a:t>
                      </a:r>
                    </a:p>
                    <a:p>
                      <a:pPr>
                        <a:lnSpc>
                          <a:spcPct val="115000"/>
                        </a:lnSpc>
                        <a:spcAft>
                          <a:spcPts val="0"/>
                        </a:spcAft>
                      </a:pPr>
                      <a:r>
                        <a:rPr lang="hr-HR" sz="2000" dirty="0">
                          <a:latin typeface="Calibri"/>
                          <a:ea typeface="Calibri"/>
                          <a:cs typeface="Times New Roman"/>
                        </a:rPr>
                        <a:t>panceta, slanina</a:t>
                      </a:r>
                    </a:p>
                    <a:p>
                      <a:pPr>
                        <a:lnSpc>
                          <a:spcPct val="115000"/>
                        </a:lnSpc>
                        <a:spcAft>
                          <a:spcPts val="0"/>
                        </a:spcAft>
                      </a:pPr>
                      <a:r>
                        <a:rPr lang="hr-HR" sz="2000" dirty="0">
                          <a:latin typeface="Calibri"/>
                          <a:ea typeface="Calibri"/>
                          <a:cs typeface="Times New Roman"/>
                        </a:rPr>
                        <a:t>vino miješano s vodom</a:t>
                      </a:r>
                    </a:p>
                    <a:p>
                      <a:pPr>
                        <a:lnSpc>
                          <a:spcPct val="115000"/>
                        </a:lnSpc>
                        <a:spcAft>
                          <a:spcPts val="0"/>
                        </a:spcAft>
                      </a:pPr>
                      <a:r>
                        <a:rPr lang="hr-HR" sz="2000" dirty="0">
                          <a:latin typeface="Calibri"/>
                          <a:ea typeface="Calibri"/>
                          <a:cs typeface="Times New Roman"/>
                        </a:rPr>
                        <a:t>ručnik</a:t>
                      </a:r>
                    </a:p>
                    <a:p>
                      <a:pPr>
                        <a:lnSpc>
                          <a:spcPct val="115000"/>
                        </a:lnSpc>
                        <a:spcAft>
                          <a:spcPts val="0"/>
                        </a:spcAft>
                      </a:pPr>
                      <a:r>
                        <a:rPr lang="hr-HR" sz="2000" dirty="0">
                          <a:latin typeface="Calibri"/>
                          <a:ea typeface="Calibri"/>
                          <a:cs typeface="Times New Roman"/>
                        </a:rPr>
                        <a:t>grudnjak</a:t>
                      </a:r>
                      <a:br>
                        <a:rPr lang="hr-HR" sz="2000" dirty="0">
                          <a:latin typeface="Calibri"/>
                          <a:ea typeface="Calibri"/>
                          <a:cs typeface="Times New Roman"/>
                        </a:rPr>
                      </a:br>
                      <a:r>
                        <a:rPr lang="hr-HR" sz="2000" dirty="0">
                          <a:latin typeface="Calibri"/>
                          <a:ea typeface="Calibri"/>
                          <a:cs typeface="Times New Roman"/>
                        </a:rPr>
                        <a:t>gaće</a:t>
                      </a:r>
                      <a:br>
                        <a:rPr lang="hr-HR" sz="2000" dirty="0">
                          <a:latin typeface="Calibri"/>
                          <a:ea typeface="Calibri"/>
                          <a:cs typeface="Times New Roman"/>
                        </a:rPr>
                      </a:br>
                      <a:r>
                        <a:rPr lang="hr-HR" sz="2000" dirty="0">
                          <a:latin typeface="Calibri"/>
                          <a:ea typeface="Calibri"/>
                          <a:cs typeface="Times New Roman"/>
                        </a:rPr>
                        <a:t>prozor</a:t>
                      </a:r>
                      <a:br>
                        <a:rPr lang="hr-HR" sz="2000" dirty="0">
                          <a:latin typeface="Calibri"/>
                          <a:ea typeface="Calibri"/>
                          <a:cs typeface="Times New Roman"/>
                        </a:rPr>
                      </a:br>
                      <a:r>
                        <a:rPr lang="hr-HR" sz="2000" dirty="0">
                          <a:latin typeface="Calibri"/>
                          <a:ea typeface="Calibri"/>
                          <a:cs typeface="Times New Roman"/>
                        </a:rPr>
                        <a:t>tanjur</a:t>
                      </a:r>
                      <a:br>
                        <a:rPr lang="hr-HR" sz="2000" dirty="0">
                          <a:latin typeface="Calibri"/>
                          <a:ea typeface="Calibri"/>
                          <a:cs typeface="Times New Roman"/>
                        </a:rPr>
                      </a:br>
                      <a:r>
                        <a:rPr lang="hr-HR" sz="2000" dirty="0">
                          <a:latin typeface="Calibri"/>
                          <a:ea typeface="Calibri"/>
                          <a:cs typeface="Times New Roman"/>
                        </a:rPr>
                        <a:t>stepenica</a:t>
                      </a:r>
                      <a:br>
                        <a:rPr lang="hr-HR" sz="2000" dirty="0">
                          <a:latin typeface="Calibri"/>
                          <a:ea typeface="Calibri"/>
                          <a:cs typeface="Times New Roman"/>
                        </a:rPr>
                      </a:br>
                      <a:r>
                        <a:rPr lang="hr-HR" sz="2000" dirty="0">
                          <a:latin typeface="Calibri"/>
                          <a:ea typeface="Calibri"/>
                          <a:cs typeface="Times New Roman"/>
                        </a:rPr>
                        <a:t>vrt, </a:t>
                      </a:r>
                      <a:r>
                        <a:rPr lang="hr-HR" sz="2000" dirty="0" smtClean="0">
                          <a:latin typeface="Calibri"/>
                          <a:ea typeface="Calibri"/>
                          <a:cs typeface="Times New Roman"/>
                        </a:rPr>
                        <a:t>perivoj</a:t>
                      </a:r>
                      <a:endParaRPr lang="hr-HR"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331640" y="1124744"/>
          <a:ext cx="6696744" cy="4445889"/>
        </p:xfrm>
        <a:graphic>
          <a:graphicData uri="http://schemas.openxmlformats.org/drawingml/2006/table">
            <a:tbl>
              <a:tblPr/>
              <a:tblGrid>
                <a:gridCol w="2232248"/>
                <a:gridCol w="2232248"/>
                <a:gridCol w="2232248"/>
              </a:tblGrid>
              <a:tr h="414878">
                <a:tc>
                  <a:txBody>
                    <a:bodyPr/>
                    <a:lstStyle/>
                    <a:p>
                      <a:pPr>
                        <a:lnSpc>
                          <a:spcPct val="115000"/>
                        </a:lnSpc>
                        <a:spcAft>
                          <a:spcPts val="0"/>
                        </a:spcAft>
                      </a:pPr>
                      <a:r>
                        <a:rPr lang="hr-HR" sz="2000" dirty="0">
                          <a:latin typeface="Calibri"/>
                          <a:ea typeface="Calibri"/>
                          <a:cs typeface="Times New Roman"/>
                        </a:rPr>
                        <a:t>Everyday language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r-HR" sz="2200" b="1" dirty="0" smtClean="0">
                          <a:latin typeface="Calibri"/>
                          <a:ea typeface="Calibri"/>
                          <a:cs typeface="Times New Roman"/>
                        </a:rPr>
                        <a:t>  Hungarian</a:t>
                      </a:r>
                      <a:endParaRPr lang="hr-HR" sz="22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r-HR" sz="2000">
                          <a:latin typeface="Calibri"/>
                          <a:ea typeface="Calibri"/>
                          <a:cs typeface="Times New Roman"/>
                        </a:rPr>
                        <a:t>Croatian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1011">
                <a:tc>
                  <a:txBody>
                    <a:bodyPr/>
                    <a:lstStyle/>
                    <a:p>
                      <a:pPr>
                        <a:lnSpc>
                          <a:spcPct val="115000"/>
                        </a:lnSpc>
                        <a:spcAft>
                          <a:spcPts val="0"/>
                        </a:spcAft>
                      </a:pPr>
                      <a:r>
                        <a:rPr lang="hr-HR" sz="2000" dirty="0">
                          <a:latin typeface="Calibri"/>
                          <a:ea typeface="Calibri"/>
                          <a:cs typeface="Times New Roman"/>
                        </a:rPr>
                        <a:t>čipka</a:t>
                      </a:r>
                    </a:p>
                    <a:p>
                      <a:pPr>
                        <a:lnSpc>
                          <a:spcPct val="115000"/>
                        </a:lnSpc>
                        <a:spcAft>
                          <a:spcPts val="0"/>
                        </a:spcAft>
                      </a:pPr>
                      <a:r>
                        <a:rPr lang="hr-HR" sz="2000" dirty="0">
                          <a:latin typeface="Calibri"/>
                          <a:ea typeface="Calibri"/>
                          <a:cs typeface="Times New Roman"/>
                        </a:rPr>
                        <a:t>palačinka</a:t>
                      </a:r>
                      <a:br>
                        <a:rPr lang="hr-HR" sz="2000" dirty="0">
                          <a:latin typeface="Calibri"/>
                          <a:ea typeface="Calibri"/>
                          <a:cs typeface="Times New Roman"/>
                        </a:rPr>
                      </a:br>
                      <a:r>
                        <a:rPr lang="hr-HR" sz="2000" dirty="0">
                          <a:latin typeface="Calibri"/>
                          <a:ea typeface="Calibri"/>
                          <a:cs typeface="Times New Roman"/>
                        </a:rPr>
                        <a:t>gumb</a:t>
                      </a:r>
                      <a:br>
                        <a:rPr lang="hr-HR" sz="2000" dirty="0">
                          <a:latin typeface="Calibri"/>
                          <a:ea typeface="Calibri"/>
                          <a:cs typeface="Times New Roman"/>
                        </a:rPr>
                      </a:br>
                      <a:r>
                        <a:rPr lang="hr-HR" sz="2000" dirty="0">
                          <a:latin typeface="Calibri"/>
                          <a:ea typeface="Calibri"/>
                          <a:cs typeface="Times New Roman"/>
                        </a:rPr>
                        <a:t>pijaca</a:t>
                      </a:r>
                    </a:p>
                    <a:p>
                      <a:pPr>
                        <a:lnSpc>
                          <a:spcPct val="115000"/>
                        </a:lnSpc>
                        <a:spcAft>
                          <a:spcPts val="0"/>
                        </a:spcAft>
                      </a:pPr>
                      <a:r>
                        <a:rPr lang="hr-HR" sz="2000" dirty="0">
                          <a:latin typeface="Calibri"/>
                          <a:ea typeface="Calibri"/>
                          <a:cs typeface="Times New Roman"/>
                        </a:rPr>
                        <a:t>punđa</a:t>
                      </a:r>
                      <a:br>
                        <a:rPr lang="hr-HR" sz="2000" dirty="0">
                          <a:latin typeface="Calibri"/>
                          <a:ea typeface="Calibri"/>
                          <a:cs typeface="Times New Roman"/>
                        </a:rPr>
                      </a:br>
                      <a:r>
                        <a:rPr lang="hr-HR" sz="2000" dirty="0">
                          <a:latin typeface="Calibri"/>
                          <a:ea typeface="Calibri"/>
                          <a:cs typeface="Times New Roman"/>
                        </a:rPr>
                        <a:t>šator</a:t>
                      </a:r>
                      <a:br>
                        <a:rPr lang="hr-HR" sz="2000" dirty="0">
                          <a:latin typeface="Calibri"/>
                          <a:ea typeface="Calibri"/>
                          <a:cs typeface="Times New Roman"/>
                        </a:rPr>
                      </a:br>
                      <a:r>
                        <a:rPr lang="hr-HR" sz="2000" dirty="0">
                          <a:latin typeface="Calibri"/>
                          <a:ea typeface="Calibri"/>
                          <a:cs typeface="Times New Roman"/>
                        </a:rPr>
                        <a:t>pandur</a:t>
                      </a:r>
                      <a:br>
                        <a:rPr lang="hr-HR" sz="2000" dirty="0">
                          <a:latin typeface="Calibri"/>
                          <a:ea typeface="Calibri"/>
                          <a:cs typeface="Times New Roman"/>
                        </a:rPr>
                      </a:br>
                      <a:r>
                        <a:rPr lang="hr-HR" sz="2000" dirty="0">
                          <a:latin typeface="Calibri"/>
                          <a:ea typeface="Calibri"/>
                          <a:cs typeface="Times New Roman"/>
                        </a:rPr>
                        <a:t>soba</a:t>
                      </a:r>
                      <a:br>
                        <a:rPr lang="hr-HR" sz="2000" dirty="0">
                          <a:latin typeface="Calibri"/>
                          <a:ea typeface="Calibri"/>
                          <a:cs typeface="Times New Roman"/>
                        </a:rPr>
                      </a:br>
                      <a:r>
                        <a:rPr lang="hr-HR" sz="2000" dirty="0" smtClean="0">
                          <a:latin typeface="Calibri"/>
                          <a:ea typeface="Calibri"/>
                          <a:cs typeface="Times New Roman"/>
                        </a:rPr>
                        <a:t>cipela</a:t>
                      </a:r>
                      <a:br>
                        <a:rPr lang="hr-HR" sz="2000" dirty="0" smtClean="0">
                          <a:latin typeface="Calibri"/>
                          <a:ea typeface="Calibri"/>
                          <a:cs typeface="Times New Roman"/>
                        </a:rPr>
                      </a:br>
                      <a:r>
                        <a:rPr lang="hr-HR" sz="2000" dirty="0" smtClean="0">
                          <a:latin typeface="Calibri"/>
                          <a:ea typeface="Calibri"/>
                          <a:cs typeface="Times New Roman"/>
                        </a:rPr>
                        <a:t>hajduk</a:t>
                      </a:r>
                      <a:br>
                        <a:rPr lang="hr-HR" sz="2000" dirty="0" smtClean="0">
                          <a:latin typeface="Calibri"/>
                          <a:ea typeface="Calibri"/>
                          <a:cs typeface="Times New Roman"/>
                        </a:rPr>
                      </a:br>
                      <a:r>
                        <a:rPr lang="hr-HR" sz="2000" dirty="0" smtClean="0">
                          <a:latin typeface="Calibri"/>
                          <a:ea typeface="Calibri"/>
                          <a:cs typeface="Times New Roman"/>
                        </a:rPr>
                        <a:t>orijaš</a:t>
                      </a:r>
                      <a:endParaRPr lang="hr-HR"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r-HR" sz="2000" dirty="0">
                          <a:latin typeface="Calibri"/>
                          <a:ea typeface="Calibri"/>
                          <a:cs typeface="Times New Roman"/>
                        </a:rPr>
                        <a:t>csipke</a:t>
                      </a:r>
                      <a:br>
                        <a:rPr lang="hr-HR" sz="2000" dirty="0">
                          <a:latin typeface="Calibri"/>
                          <a:ea typeface="Calibri"/>
                          <a:cs typeface="Times New Roman"/>
                        </a:rPr>
                      </a:br>
                      <a:r>
                        <a:rPr lang="hr-HR" sz="2000" dirty="0">
                          <a:latin typeface="Calibri"/>
                          <a:ea typeface="Calibri"/>
                          <a:cs typeface="Times New Roman"/>
                        </a:rPr>
                        <a:t>palacsinta</a:t>
                      </a:r>
                      <a:br>
                        <a:rPr lang="hr-HR" sz="2000" dirty="0">
                          <a:latin typeface="Calibri"/>
                          <a:ea typeface="Calibri"/>
                          <a:cs typeface="Times New Roman"/>
                        </a:rPr>
                      </a:br>
                      <a:r>
                        <a:rPr lang="hr-HR" sz="2000" dirty="0">
                          <a:latin typeface="Calibri"/>
                          <a:ea typeface="Calibri"/>
                          <a:cs typeface="Times New Roman"/>
                        </a:rPr>
                        <a:t>gomb</a:t>
                      </a:r>
                      <a:br>
                        <a:rPr lang="hr-HR" sz="2000" dirty="0">
                          <a:latin typeface="Calibri"/>
                          <a:ea typeface="Calibri"/>
                          <a:cs typeface="Times New Roman"/>
                        </a:rPr>
                      </a:br>
                      <a:r>
                        <a:rPr lang="hu-HU" sz="2000" dirty="0">
                          <a:latin typeface="Calibri"/>
                          <a:ea typeface="Calibri"/>
                          <a:cs typeface="Times New Roman"/>
                        </a:rPr>
                        <a:t>piac</a:t>
                      </a:r>
                      <a:r>
                        <a:rPr lang="hr-HR" sz="2000" dirty="0">
                          <a:latin typeface="Calibri"/>
                          <a:ea typeface="Calibri"/>
                          <a:cs typeface="Times New Roman"/>
                        </a:rPr>
                        <a:t/>
                      </a:r>
                      <a:br>
                        <a:rPr lang="hr-HR" sz="2000" dirty="0">
                          <a:latin typeface="Calibri"/>
                          <a:ea typeface="Calibri"/>
                          <a:cs typeface="Times New Roman"/>
                        </a:rPr>
                      </a:br>
                      <a:r>
                        <a:rPr lang="hr-HR" sz="2000" dirty="0">
                          <a:latin typeface="Calibri"/>
                          <a:ea typeface="Calibri"/>
                          <a:cs typeface="Times New Roman"/>
                        </a:rPr>
                        <a:t>punja</a:t>
                      </a:r>
                      <a:br>
                        <a:rPr lang="hr-HR" sz="2000" dirty="0">
                          <a:latin typeface="Calibri"/>
                          <a:ea typeface="Calibri"/>
                          <a:cs typeface="Times New Roman"/>
                        </a:rPr>
                      </a:br>
                      <a:r>
                        <a:rPr lang="hr-HR" sz="2000" dirty="0">
                          <a:latin typeface="Calibri"/>
                          <a:ea typeface="Calibri"/>
                          <a:cs typeface="Times New Roman"/>
                        </a:rPr>
                        <a:t>sátor</a:t>
                      </a:r>
                      <a:br>
                        <a:rPr lang="hr-HR" sz="2000" dirty="0">
                          <a:latin typeface="Calibri"/>
                          <a:ea typeface="Calibri"/>
                          <a:cs typeface="Times New Roman"/>
                        </a:rPr>
                      </a:br>
                      <a:r>
                        <a:rPr lang="hu-HU" sz="2000" dirty="0">
                          <a:latin typeface="Calibri"/>
                          <a:ea typeface="Calibri"/>
                          <a:cs typeface="Times New Roman"/>
                        </a:rPr>
                        <a:t>rendőr</a:t>
                      </a:r>
                      <a:endParaRPr lang="hr-HR" sz="2000" dirty="0">
                        <a:latin typeface="Calibri"/>
                        <a:ea typeface="Calibri"/>
                        <a:cs typeface="Times New Roman"/>
                      </a:endParaRPr>
                    </a:p>
                    <a:p>
                      <a:pPr>
                        <a:lnSpc>
                          <a:spcPct val="115000"/>
                        </a:lnSpc>
                        <a:spcAft>
                          <a:spcPts val="0"/>
                        </a:spcAft>
                      </a:pPr>
                      <a:r>
                        <a:rPr lang="hu-HU" sz="2000" dirty="0">
                          <a:latin typeface="Calibri"/>
                          <a:ea typeface="Calibri"/>
                          <a:cs typeface="Times New Roman"/>
                        </a:rPr>
                        <a:t>szoba</a:t>
                      </a:r>
                      <a:r>
                        <a:rPr lang="hr-HR" sz="2000" dirty="0">
                          <a:latin typeface="Calibri"/>
                          <a:ea typeface="Calibri"/>
                          <a:cs typeface="Times New Roman"/>
                        </a:rPr>
                        <a:t/>
                      </a:r>
                      <a:br>
                        <a:rPr lang="hr-HR" sz="2000" dirty="0">
                          <a:latin typeface="Calibri"/>
                          <a:ea typeface="Calibri"/>
                          <a:cs typeface="Times New Roman"/>
                        </a:rPr>
                      </a:br>
                      <a:r>
                        <a:rPr lang="hr-HR" sz="2000" dirty="0" smtClean="0">
                          <a:latin typeface="Calibri"/>
                          <a:ea typeface="Calibri"/>
                          <a:cs typeface="Times New Roman"/>
                        </a:rPr>
                        <a:t>cipő</a:t>
                      </a:r>
                      <a:br>
                        <a:rPr lang="hr-HR" sz="2000" dirty="0" smtClean="0">
                          <a:latin typeface="Calibri"/>
                          <a:ea typeface="Calibri"/>
                          <a:cs typeface="Times New Roman"/>
                        </a:rPr>
                      </a:br>
                      <a:r>
                        <a:rPr lang="hr-HR" sz="2000" dirty="0" smtClean="0">
                          <a:latin typeface="Calibri"/>
                          <a:ea typeface="Calibri"/>
                          <a:cs typeface="Times New Roman"/>
                        </a:rPr>
                        <a:t>hajduk</a:t>
                      </a:r>
                      <a:br>
                        <a:rPr lang="hr-HR" sz="2000" dirty="0" smtClean="0">
                          <a:latin typeface="Calibri"/>
                          <a:ea typeface="Calibri"/>
                          <a:cs typeface="Times New Roman"/>
                        </a:rPr>
                      </a:br>
                      <a:r>
                        <a:rPr lang="hu-HU" sz="2000" dirty="0" smtClean="0"/>
                        <a:t>óriások</a:t>
                      </a:r>
                      <a:endParaRPr lang="hr-HR"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hr-HR" sz="2000" dirty="0">
                          <a:latin typeface="Calibri"/>
                          <a:ea typeface="Calibri"/>
                          <a:cs typeface="Times New Roman"/>
                        </a:rPr>
                        <a:t>čipka</a:t>
                      </a:r>
                      <a:br>
                        <a:rPr lang="hr-HR" sz="2000" dirty="0">
                          <a:latin typeface="Calibri"/>
                          <a:ea typeface="Calibri"/>
                          <a:cs typeface="Times New Roman"/>
                        </a:rPr>
                      </a:br>
                      <a:r>
                        <a:rPr lang="hr-HR" sz="2000" dirty="0">
                          <a:latin typeface="Calibri"/>
                          <a:ea typeface="Calibri"/>
                          <a:cs typeface="Times New Roman"/>
                        </a:rPr>
                        <a:t>palačinka</a:t>
                      </a:r>
                      <a:br>
                        <a:rPr lang="hr-HR" sz="2000" dirty="0">
                          <a:latin typeface="Calibri"/>
                          <a:ea typeface="Calibri"/>
                          <a:cs typeface="Times New Roman"/>
                        </a:rPr>
                      </a:br>
                      <a:r>
                        <a:rPr lang="hr-HR" sz="2000" dirty="0">
                          <a:latin typeface="Calibri"/>
                          <a:ea typeface="Calibri"/>
                          <a:cs typeface="Times New Roman"/>
                        </a:rPr>
                        <a:t>gumb, puce</a:t>
                      </a:r>
                      <a:br>
                        <a:rPr lang="hr-HR" sz="2000" dirty="0">
                          <a:latin typeface="Calibri"/>
                          <a:ea typeface="Calibri"/>
                          <a:cs typeface="Times New Roman"/>
                        </a:rPr>
                      </a:br>
                      <a:r>
                        <a:rPr lang="hr-HR" sz="2000" dirty="0">
                          <a:latin typeface="Calibri"/>
                          <a:ea typeface="Calibri"/>
                          <a:cs typeface="Times New Roman"/>
                        </a:rPr>
                        <a:t>tržnica</a:t>
                      </a:r>
                      <a:br>
                        <a:rPr lang="hr-HR" sz="2000" dirty="0">
                          <a:latin typeface="Calibri"/>
                          <a:ea typeface="Calibri"/>
                          <a:cs typeface="Times New Roman"/>
                        </a:rPr>
                      </a:br>
                      <a:r>
                        <a:rPr lang="hr-HR" sz="2000" dirty="0">
                          <a:latin typeface="Calibri"/>
                          <a:ea typeface="Calibri"/>
                          <a:cs typeface="Times New Roman"/>
                        </a:rPr>
                        <a:t>punđa</a:t>
                      </a:r>
                      <a:br>
                        <a:rPr lang="hr-HR" sz="2000" dirty="0">
                          <a:latin typeface="Calibri"/>
                          <a:ea typeface="Calibri"/>
                          <a:cs typeface="Times New Roman"/>
                        </a:rPr>
                      </a:br>
                      <a:r>
                        <a:rPr lang="hr-HR" sz="2000" dirty="0">
                          <a:latin typeface="Calibri"/>
                          <a:ea typeface="Calibri"/>
                          <a:cs typeface="Times New Roman"/>
                        </a:rPr>
                        <a:t>šator</a:t>
                      </a:r>
                      <a:br>
                        <a:rPr lang="hr-HR" sz="2000" dirty="0">
                          <a:latin typeface="Calibri"/>
                          <a:ea typeface="Calibri"/>
                          <a:cs typeface="Times New Roman"/>
                        </a:rPr>
                      </a:br>
                      <a:r>
                        <a:rPr lang="hr-HR" sz="2000" dirty="0">
                          <a:latin typeface="Calibri"/>
                          <a:ea typeface="Calibri"/>
                          <a:cs typeface="Times New Roman"/>
                        </a:rPr>
                        <a:t>policajac (pogrdno)</a:t>
                      </a:r>
                      <a:br>
                        <a:rPr lang="hr-HR" sz="2000" dirty="0">
                          <a:latin typeface="Calibri"/>
                          <a:ea typeface="Calibri"/>
                          <a:cs typeface="Times New Roman"/>
                        </a:rPr>
                      </a:br>
                      <a:r>
                        <a:rPr lang="hr-HR" sz="2000" dirty="0">
                          <a:latin typeface="Calibri"/>
                          <a:ea typeface="Calibri"/>
                          <a:cs typeface="Times New Roman"/>
                        </a:rPr>
                        <a:t>prostorija, soba</a:t>
                      </a:r>
                      <a:br>
                        <a:rPr lang="hr-HR" sz="2000" dirty="0">
                          <a:latin typeface="Calibri"/>
                          <a:ea typeface="Calibri"/>
                          <a:cs typeface="Times New Roman"/>
                        </a:rPr>
                      </a:br>
                      <a:r>
                        <a:rPr lang="hr-HR" sz="2000" dirty="0" smtClean="0">
                          <a:latin typeface="Calibri"/>
                          <a:ea typeface="Calibri"/>
                          <a:cs typeface="Times New Roman"/>
                        </a:rPr>
                        <a:t>cipela</a:t>
                      </a:r>
                      <a:br>
                        <a:rPr lang="hr-HR" sz="2000" dirty="0" smtClean="0">
                          <a:latin typeface="Calibri"/>
                          <a:ea typeface="Calibri"/>
                          <a:cs typeface="Times New Roman"/>
                        </a:rPr>
                      </a:br>
                      <a:r>
                        <a:rPr lang="hr-HR" sz="2000" dirty="0" smtClean="0">
                          <a:latin typeface="Calibri"/>
                          <a:ea typeface="Calibri"/>
                          <a:cs typeface="Times New Roman"/>
                        </a:rPr>
                        <a:t>hajduk</a:t>
                      </a:r>
                      <a:br>
                        <a:rPr lang="hr-HR" sz="2000" dirty="0" smtClean="0">
                          <a:latin typeface="Calibri"/>
                          <a:ea typeface="Calibri"/>
                          <a:cs typeface="Times New Roman"/>
                        </a:rPr>
                      </a:br>
                      <a:r>
                        <a:rPr lang="hr-HR" sz="2000" dirty="0" smtClean="0">
                          <a:latin typeface="Calibri"/>
                          <a:ea typeface="Calibri"/>
                          <a:cs typeface="Times New Roman"/>
                        </a:rPr>
                        <a:t>div, gorostas</a:t>
                      </a:r>
                      <a:endParaRPr lang="hr-HR"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052736"/>
            <a:ext cx="8136904" cy="1446550"/>
          </a:xfrm>
          <a:prstGeom prst="rect">
            <a:avLst/>
          </a:prstGeom>
        </p:spPr>
        <p:txBody>
          <a:bodyPr wrap="square">
            <a:spAutoFit/>
          </a:bodyPr>
          <a:lstStyle/>
          <a:p>
            <a:r>
              <a:rPr lang="en-US" sz="2200" dirty="0" smtClean="0"/>
              <a:t>Croatian </a:t>
            </a:r>
            <a:r>
              <a:rPr lang="en-US" sz="2200" dirty="0" smtClean="0"/>
              <a:t>language has </a:t>
            </a:r>
            <a:r>
              <a:rPr lang="en-US" sz="2200" b="1" dirty="0" smtClean="0"/>
              <a:t>seven </a:t>
            </a:r>
            <a:r>
              <a:rPr lang="en-US" sz="2200" b="1" dirty="0" smtClean="0"/>
              <a:t>cases</a:t>
            </a:r>
            <a:r>
              <a:rPr lang="en-US" sz="2200" b="1" dirty="0" smtClean="0"/>
              <a:t>: </a:t>
            </a:r>
            <a:r>
              <a:rPr lang="hr-HR" sz="2200" b="1" dirty="0" smtClean="0"/>
              <a:t>  </a:t>
            </a:r>
            <a:r>
              <a:rPr lang="en-US" sz="2200" dirty="0" smtClean="0"/>
              <a:t>nominative</a:t>
            </a:r>
            <a:r>
              <a:rPr lang="en-US" sz="2200" dirty="0" smtClean="0"/>
              <a:t>,</a:t>
            </a:r>
            <a:r>
              <a:rPr lang="en-US" sz="2200" b="1" dirty="0" smtClean="0"/>
              <a:t> </a:t>
            </a:r>
            <a:r>
              <a:rPr lang="en-US" sz="2200" dirty="0" err="1" smtClean="0"/>
              <a:t>genitiv</a:t>
            </a:r>
            <a:r>
              <a:rPr lang="hr-HR" sz="2200" dirty="0" smtClean="0"/>
              <a:t>e,</a:t>
            </a:r>
            <a:r>
              <a:rPr lang="en-US" sz="2200" dirty="0" smtClean="0"/>
              <a:t> </a:t>
            </a:r>
            <a:r>
              <a:rPr lang="en-US" sz="2200" dirty="0" smtClean="0"/>
              <a:t>dative</a:t>
            </a:r>
            <a:r>
              <a:rPr lang="hr-HR" sz="2200" dirty="0" smtClean="0"/>
              <a:t>,</a:t>
            </a:r>
            <a:r>
              <a:rPr lang="en-US" sz="2200" dirty="0" smtClean="0"/>
              <a:t>accusative</a:t>
            </a:r>
            <a:r>
              <a:rPr lang="hr-HR" sz="2200" dirty="0" smtClean="0"/>
              <a:t>, vocative, locative and</a:t>
            </a:r>
            <a:r>
              <a:rPr lang="en-US" sz="2200" dirty="0" smtClean="0"/>
              <a:t> </a:t>
            </a:r>
            <a:r>
              <a:rPr lang="en-US" sz="2200" dirty="0" smtClean="0"/>
              <a:t>instrumental</a:t>
            </a:r>
            <a:r>
              <a:rPr lang="hr-HR" sz="2200" dirty="0" smtClean="0"/>
              <a:t>.</a:t>
            </a:r>
            <a:br>
              <a:rPr lang="hr-HR" sz="2200" dirty="0" smtClean="0"/>
            </a:br>
            <a:endParaRPr lang="hr-HR" sz="2200" dirty="0"/>
          </a:p>
        </p:txBody>
      </p:sp>
      <p:sp>
        <p:nvSpPr>
          <p:cNvPr id="3" name="TextBox 2"/>
          <p:cNvSpPr txBox="1"/>
          <p:nvPr/>
        </p:nvSpPr>
        <p:spPr>
          <a:xfrm>
            <a:off x="971600" y="548680"/>
            <a:ext cx="6336704" cy="430887"/>
          </a:xfrm>
          <a:prstGeom prst="rect">
            <a:avLst/>
          </a:prstGeom>
          <a:noFill/>
        </p:spPr>
        <p:txBody>
          <a:bodyPr wrap="square" rtlCol="0">
            <a:spAutoFit/>
          </a:bodyPr>
          <a:lstStyle/>
          <a:p>
            <a:r>
              <a:rPr lang="hr-HR" sz="2200" u="sng" dirty="0" smtClean="0"/>
              <a:t>Facts about Croatian language:</a:t>
            </a:r>
            <a:endParaRPr lang="hr-HR" sz="2200" u="sng" dirty="0"/>
          </a:p>
        </p:txBody>
      </p:sp>
      <p:sp>
        <p:nvSpPr>
          <p:cNvPr id="4" name="Rectangle 3"/>
          <p:cNvSpPr/>
          <p:nvPr/>
        </p:nvSpPr>
        <p:spPr>
          <a:xfrm>
            <a:off x="611560" y="2132856"/>
            <a:ext cx="8064896" cy="1107996"/>
          </a:xfrm>
          <a:prstGeom prst="rect">
            <a:avLst/>
          </a:prstGeom>
        </p:spPr>
        <p:txBody>
          <a:bodyPr wrap="square">
            <a:spAutoFit/>
          </a:bodyPr>
          <a:lstStyle/>
          <a:p>
            <a:r>
              <a:rPr lang="hr-HR" sz="2200" b="1" dirty="0" smtClean="0"/>
              <a:t>Gender</a:t>
            </a:r>
            <a:r>
              <a:rPr lang="hr-HR" sz="2200" dirty="0" smtClean="0"/>
              <a:t>: n</a:t>
            </a:r>
            <a:r>
              <a:rPr lang="en-US" sz="2200" dirty="0" err="1" smtClean="0"/>
              <a:t>oun</a:t>
            </a:r>
            <a:r>
              <a:rPr lang="en-US" sz="2200" dirty="0" smtClean="0"/>
              <a:t> </a:t>
            </a:r>
            <a:r>
              <a:rPr lang="en-US" sz="2200" dirty="0" smtClean="0"/>
              <a:t>in Croatian </a:t>
            </a:r>
            <a:r>
              <a:rPr lang="hr-HR" sz="2200" dirty="0" smtClean="0"/>
              <a:t>are</a:t>
            </a:r>
            <a:r>
              <a:rPr lang="en-US" sz="2200" dirty="0" smtClean="0"/>
              <a:t> </a:t>
            </a:r>
            <a:r>
              <a:rPr lang="en-US" sz="2200" dirty="0" smtClean="0"/>
              <a:t>either masculine, feminine or neuter</a:t>
            </a:r>
            <a:r>
              <a:rPr lang="en-US" sz="2200" dirty="0" smtClean="0"/>
              <a:t>.</a:t>
            </a:r>
            <a:r>
              <a:rPr lang="hr-HR" sz="2200" dirty="0" smtClean="0"/>
              <a:t/>
            </a:r>
            <a:br>
              <a:rPr lang="hr-HR" sz="2200" dirty="0" smtClean="0"/>
            </a:br>
            <a:r>
              <a:rPr lang="hr-HR" sz="2200" dirty="0" smtClean="0"/>
              <a:t>N</a:t>
            </a:r>
            <a:r>
              <a:rPr lang="en-US" sz="2200" dirty="0" err="1" smtClean="0"/>
              <a:t>ouns</a:t>
            </a:r>
            <a:r>
              <a:rPr lang="en-US" sz="2200" dirty="0" smtClean="0"/>
              <a:t>, adjectives, pronouns and numbers are always </a:t>
            </a:r>
            <a:r>
              <a:rPr lang="en-US" sz="2200" i="1" dirty="0" smtClean="0"/>
              <a:t>declined</a:t>
            </a:r>
            <a:r>
              <a:rPr lang="en-US" sz="2200" dirty="0" smtClean="0"/>
              <a:t>, which means that they </a:t>
            </a:r>
            <a:r>
              <a:rPr lang="en-US" sz="2200" dirty="0" smtClean="0"/>
              <a:t>change </a:t>
            </a:r>
            <a:r>
              <a:rPr lang="en-US" sz="2200" dirty="0" smtClean="0"/>
              <a:t>depending on the case that they're in.</a:t>
            </a:r>
            <a:endParaRPr lang="hr-HR" sz="2200" dirty="0"/>
          </a:p>
        </p:txBody>
      </p:sp>
      <p:pic>
        <p:nvPicPr>
          <p:cNvPr id="28674" name="Picture 2" descr="C:\Documents and Settings\Marin\My Documents\preuzmi.jpg"/>
          <p:cNvPicPr>
            <a:picLocks noChangeAspect="1" noChangeArrowheads="1"/>
          </p:cNvPicPr>
          <p:nvPr/>
        </p:nvPicPr>
        <p:blipFill>
          <a:blip r:embed="rId2" cstate="print"/>
          <a:srcRect/>
          <a:stretch>
            <a:fillRect/>
          </a:stretch>
        </p:blipFill>
        <p:spPr bwMode="auto">
          <a:xfrm>
            <a:off x="611560" y="3933056"/>
            <a:ext cx="3138054" cy="2088232"/>
          </a:xfrm>
          <a:prstGeom prst="rect">
            <a:avLst/>
          </a:prstGeom>
          <a:noFill/>
        </p:spPr>
      </p:pic>
      <p:sp>
        <p:nvSpPr>
          <p:cNvPr id="7" name="TextBox 6"/>
          <p:cNvSpPr txBox="1"/>
          <p:nvPr/>
        </p:nvSpPr>
        <p:spPr>
          <a:xfrm>
            <a:off x="3779912" y="3717032"/>
            <a:ext cx="4896544" cy="2585323"/>
          </a:xfrm>
          <a:prstGeom prst="rect">
            <a:avLst/>
          </a:prstGeom>
          <a:noFill/>
        </p:spPr>
        <p:txBody>
          <a:bodyPr wrap="square" rtlCol="0">
            <a:spAutoFit/>
          </a:bodyPr>
          <a:lstStyle/>
          <a:p>
            <a:r>
              <a:rPr lang="hr-HR" sz="2000" u="sng" dirty="0" smtClean="0"/>
              <a:t>OKLASAK</a:t>
            </a:r>
            <a:r>
              <a:rPr lang="hr-HR" sz="2000" dirty="0" smtClean="0"/>
              <a:t>: this word has the highest  number of synonims in Croatian language – more than  100:  </a:t>
            </a:r>
            <a:r>
              <a:rPr lang="hr-HR" sz="1700" dirty="0" smtClean="0"/>
              <a:t>ajdamak</a:t>
            </a:r>
            <a:r>
              <a:rPr lang="hr-HR" sz="1700" dirty="0" smtClean="0"/>
              <a:t>, bat, batakljuša, bataljika, batučak, batuček, batuk, baturak, baturice, čepina, čokotinja, ćuka, kic, klas, klasina, klasinec, klasovina, klasovinje, kočanj, kocen, komaljika, komušina, kukuruzina, kumina, kureljica, kuruška, oklipak, okoma, okomak, okomina, okrunica, orušek, otučak, paćika, patura, paturica, rucelj, rucl, rulina, </a:t>
            </a:r>
            <a:r>
              <a:rPr lang="hr-HR" sz="1700" dirty="0" smtClean="0"/>
              <a:t> ...</a:t>
            </a:r>
            <a:endParaRPr lang="hr-HR" sz="1700" dirty="0"/>
          </a:p>
        </p:txBody>
      </p:sp>
      <p:sp>
        <p:nvSpPr>
          <p:cNvPr id="8" name="TextBox 7"/>
          <p:cNvSpPr txBox="1"/>
          <p:nvPr/>
        </p:nvSpPr>
        <p:spPr>
          <a:xfrm>
            <a:off x="683568" y="6021288"/>
            <a:ext cx="3240360" cy="369332"/>
          </a:xfrm>
          <a:prstGeom prst="rect">
            <a:avLst/>
          </a:prstGeom>
          <a:noFill/>
        </p:spPr>
        <p:txBody>
          <a:bodyPr wrap="square" rtlCol="0">
            <a:spAutoFit/>
          </a:bodyPr>
          <a:lstStyle/>
          <a:p>
            <a:r>
              <a:rPr lang="hr-HR" dirty="0" smtClean="0"/>
              <a:t>              Bare corn cob</a:t>
            </a:r>
            <a:endParaRPr lang="hr-H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980729"/>
            <a:ext cx="6030416" cy="923330"/>
          </a:xfrm>
          <a:prstGeom prst="rect">
            <a:avLst/>
          </a:prstGeom>
        </p:spPr>
        <p:txBody>
          <a:bodyPr wrap="square">
            <a:spAutoFit/>
          </a:bodyPr>
          <a:lstStyle/>
          <a:p>
            <a:r>
              <a:rPr lang="hr-HR" dirty="0" smtClean="0">
                <a:hlinkClick r:id="rId2"/>
              </a:rPr>
              <a:t>https://en.wikipedia.org/wiki/Croatian_language</a:t>
            </a:r>
            <a:r>
              <a:rPr lang="hr-HR" dirty="0" smtClean="0"/>
              <a:t/>
            </a:r>
            <a:br>
              <a:rPr lang="hr-HR" dirty="0" smtClean="0"/>
            </a:br>
            <a:endParaRPr lang="hr-HR" dirty="0" smtClean="0"/>
          </a:p>
          <a:p>
            <a:endParaRPr lang="hr-HR" dirty="0"/>
          </a:p>
        </p:txBody>
      </p:sp>
      <p:sp>
        <p:nvSpPr>
          <p:cNvPr id="3" name="TextBox 2"/>
          <p:cNvSpPr txBox="1"/>
          <p:nvPr/>
        </p:nvSpPr>
        <p:spPr>
          <a:xfrm>
            <a:off x="827584" y="548680"/>
            <a:ext cx="1440160" cy="369332"/>
          </a:xfrm>
          <a:prstGeom prst="rect">
            <a:avLst/>
          </a:prstGeom>
          <a:noFill/>
        </p:spPr>
        <p:txBody>
          <a:bodyPr wrap="square" rtlCol="0">
            <a:spAutoFit/>
          </a:bodyPr>
          <a:lstStyle/>
          <a:p>
            <a:r>
              <a:rPr lang="hr-HR" dirty="0" smtClean="0"/>
              <a:t>Sources:</a:t>
            </a:r>
            <a:endParaRPr lang="hr-HR" dirty="0"/>
          </a:p>
        </p:txBody>
      </p:sp>
      <p:sp>
        <p:nvSpPr>
          <p:cNvPr id="4" name="Rectangle 3"/>
          <p:cNvSpPr/>
          <p:nvPr/>
        </p:nvSpPr>
        <p:spPr>
          <a:xfrm>
            <a:off x="827584" y="1340768"/>
            <a:ext cx="7920880" cy="923330"/>
          </a:xfrm>
          <a:prstGeom prst="rect">
            <a:avLst/>
          </a:prstGeom>
        </p:spPr>
        <p:txBody>
          <a:bodyPr wrap="square">
            <a:spAutoFit/>
          </a:bodyPr>
          <a:lstStyle/>
          <a:p>
            <a:r>
              <a:rPr lang="hr-HR" dirty="0" smtClean="0">
                <a:hlinkClick r:id="rId3"/>
              </a:rPr>
              <a:t>https://www.croatiaweek.com/15-facts-about-the-croatian-language-you-probably-didnt-know/</a:t>
            </a:r>
            <a:endParaRPr lang="hr-HR" dirty="0" smtClean="0"/>
          </a:p>
          <a:p>
            <a:endParaRPr lang="hr-HR" dirty="0"/>
          </a:p>
        </p:txBody>
      </p:sp>
      <p:sp>
        <p:nvSpPr>
          <p:cNvPr id="5" name="Rectangle 4"/>
          <p:cNvSpPr/>
          <p:nvPr/>
        </p:nvSpPr>
        <p:spPr>
          <a:xfrm>
            <a:off x="827584" y="2060849"/>
            <a:ext cx="6030416" cy="923330"/>
          </a:xfrm>
          <a:prstGeom prst="rect">
            <a:avLst/>
          </a:prstGeom>
        </p:spPr>
        <p:txBody>
          <a:bodyPr wrap="square">
            <a:spAutoFit/>
          </a:bodyPr>
          <a:lstStyle/>
          <a:p>
            <a:r>
              <a:rPr lang="hr-HR" dirty="0" smtClean="0">
                <a:hlinkClick r:id="rId4"/>
              </a:rPr>
              <a:t>https://www.learncroatian.eu/blog/croatian-language-basics-dialects-alphabet-and-pronunciation</a:t>
            </a:r>
            <a:endParaRPr lang="hr-HR" dirty="0" smtClean="0"/>
          </a:p>
          <a:p>
            <a:endParaRPr lang="hr-HR" dirty="0"/>
          </a:p>
        </p:txBody>
      </p:sp>
      <p:sp>
        <p:nvSpPr>
          <p:cNvPr id="6" name="Rectangle 5"/>
          <p:cNvSpPr/>
          <p:nvPr/>
        </p:nvSpPr>
        <p:spPr>
          <a:xfrm>
            <a:off x="827584" y="2708921"/>
            <a:ext cx="6030416" cy="646331"/>
          </a:xfrm>
          <a:prstGeom prst="rect">
            <a:avLst/>
          </a:prstGeom>
        </p:spPr>
        <p:txBody>
          <a:bodyPr wrap="square">
            <a:spAutoFit/>
          </a:bodyPr>
          <a:lstStyle/>
          <a:p>
            <a:r>
              <a:rPr lang="hr-HR" dirty="0" smtClean="0">
                <a:hlinkClick r:id="rId5"/>
              </a:rPr>
              <a:t>https://www.croatiatraveller.com/Language.htm</a:t>
            </a:r>
            <a:endParaRPr lang="hr-HR" dirty="0" smtClean="0"/>
          </a:p>
          <a:p>
            <a:endParaRPr lang="hr-HR" dirty="0"/>
          </a:p>
        </p:txBody>
      </p:sp>
      <p:sp>
        <p:nvSpPr>
          <p:cNvPr id="7" name="Rectangle 6"/>
          <p:cNvSpPr/>
          <p:nvPr/>
        </p:nvSpPr>
        <p:spPr>
          <a:xfrm>
            <a:off x="827584" y="3105835"/>
            <a:ext cx="6030416" cy="646331"/>
          </a:xfrm>
          <a:prstGeom prst="rect">
            <a:avLst/>
          </a:prstGeom>
        </p:spPr>
        <p:txBody>
          <a:bodyPr wrap="square">
            <a:spAutoFit/>
          </a:bodyPr>
          <a:lstStyle/>
          <a:p>
            <a:r>
              <a:rPr lang="hr-HR" dirty="0" smtClean="0">
                <a:hlinkClick r:id="rId6"/>
              </a:rPr>
              <a:t>https://www.mustgo.com/worldlanguages/croatian/</a:t>
            </a:r>
            <a:endParaRPr lang="hr-HR" dirty="0" smtClean="0"/>
          </a:p>
          <a:p>
            <a:endParaRPr lang="hr-HR" dirty="0"/>
          </a:p>
        </p:txBody>
      </p:sp>
      <p:sp>
        <p:nvSpPr>
          <p:cNvPr id="8" name="Rectangle 7"/>
          <p:cNvSpPr/>
          <p:nvPr/>
        </p:nvSpPr>
        <p:spPr>
          <a:xfrm>
            <a:off x="827584" y="3501008"/>
            <a:ext cx="7704856" cy="923330"/>
          </a:xfrm>
          <a:prstGeom prst="rect">
            <a:avLst/>
          </a:prstGeom>
        </p:spPr>
        <p:txBody>
          <a:bodyPr wrap="square">
            <a:spAutoFit/>
          </a:bodyPr>
          <a:lstStyle/>
          <a:p>
            <a:r>
              <a:rPr lang="hr-HR" dirty="0" smtClean="0">
                <a:hlinkClick r:id="rId7"/>
              </a:rPr>
              <a:t>https://hrvatskiporebiblog.wordpress.com/izvannastavne-aktivnosti/glagoljaska-druzina/glagoljica/</a:t>
            </a:r>
            <a:endParaRPr lang="hr-HR" dirty="0" smtClean="0"/>
          </a:p>
          <a:p>
            <a:endParaRPr lang="hr-HR" dirty="0"/>
          </a:p>
        </p:txBody>
      </p:sp>
      <p:sp>
        <p:nvSpPr>
          <p:cNvPr id="9" name="Rectangle 8"/>
          <p:cNvSpPr/>
          <p:nvPr/>
        </p:nvSpPr>
        <p:spPr>
          <a:xfrm>
            <a:off x="827584" y="4221088"/>
            <a:ext cx="6030416" cy="646331"/>
          </a:xfrm>
          <a:prstGeom prst="rect">
            <a:avLst/>
          </a:prstGeom>
        </p:spPr>
        <p:txBody>
          <a:bodyPr wrap="square">
            <a:spAutoFit/>
          </a:bodyPr>
          <a:lstStyle/>
          <a:p>
            <a:r>
              <a:rPr lang="hr-HR" dirty="0" smtClean="0">
                <a:hlinkClick r:id="rId8"/>
              </a:rPr>
              <a:t>https://novosti.hr/dan-hrvatske-glagoljice-i-glagoljastva/</a:t>
            </a:r>
            <a:endParaRPr lang="hr-HR" dirty="0" smtClean="0"/>
          </a:p>
          <a:p>
            <a:endParaRPr lang="hr-HR" dirty="0"/>
          </a:p>
        </p:txBody>
      </p:sp>
      <p:sp>
        <p:nvSpPr>
          <p:cNvPr id="10" name="Rectangle 9"/>
          <p:cNvSpPr/>
          <p:nvPr/>
        </p:nvSpPr>
        <p:spPr>
          <a:xfrm>
            <a:off x="827584" y="4653136"/>
            <a:ext cx="6029593" cy="646331"/>
          </a:xfrm>
          <a:prstGeom prst="rect">
            <a:avLst/>
          </a:prstGeom>
        </p:spPr>
        <p:txBody>
          <a:bodyPr wrap="square">
            <a:spAutoFit/>
          </a:bodyPr>
          <a:lstStyle/>
          <a:p>
            <a:r>
              <a:rPr lang="hr-HR" dirty="0" smtClean="0">
                <a:hlinkClick r:id="rId9"/>
              </a:rPr>
              <a:t>https://www.croatianhistory.net/etf/glstil.html</a:t>
            </a:r>
            <a:endParaRPr lang="hr-HR" dirty="0" smtClean="0"/>
          </a:p>
          <a:p>
            <a:endParaRPr lang="hr-HR" dirty="0"/>
          </a:p>
        </p:txBody>
      </p:sp>
      <p:sp>
        <p:nvSpPr>
          <p:cNvPr id="11" name="Rectangle 10"/>
          <p:cNvSpPr/>
          <p:nvPr/>
        </p:nvSpPr>
        <p:spPr>
          <a:xfrm>
            <a:off x="827584" y="5013176"/>
            <a:ext cx="8064896" cy="646331"/>
          </a:xfrm>
          <a:prstGeom prst="rect">
            <a:avLst/>
          </a:prstGeom>
        </p:spPr>
        <p:txBody>
          <a:bodyPr wrap="square">
            <a:spAutoFit/>
          </a:bodyPr>
          <a:lstStyle/>
          <a:p>
            <a:r>
              <a:rPr lang="hr-HR" dirty="0" smtClean="0">
                <a:hlinkClick r:id="rId10"/>
              </a:rPr>
              <a:t>https://hrvatskiporebiblog.wordpress.com/hrvatski-jezik/povijest-hrvatskoga-jezika/</a:t>
            </a:r>
            <a:endParaRPr lang="hr-HR" dirty="0" smtClean="0"/>
          </a:p>
          <a:p>
            <a:endParaRPr lang="hr-HR" dirty="0"/>
          </a:p>
        </p:txBody>
      </p:sp>
      <p:sp>
        <p:nvSpPr>
          <p:cNvPr id="12" name="Rectangle 11"/>
          <p:cNvSpPr/>
          <p:nvPr/>
        </p:nvSpPr>
        <p:spPr>
          <a:xfrm>
            <a:off x="827584" y="5445224"/>
            <a:ext cx="6030416" cy="646331"/>
          </a:xfrm>
          <a:prstGeom prst="rect">
            <a:avLst/>
          </a:prstGeom>
        </p:spPr>
        <p:txBody>
          <a:bodyPr wrap="square">
            <a:spAutoFit/>
          </a:bodyPr>
          <a:lstStyle/>
          <a:p>
            <a:r>
              <a:rPr lang="hr-HR" dirty="0" smtClean="0">
                <a:hlinkClick r:id="rId11"/>
              </a:rPr>
              <a:t>https://www.profil-klett.hr/germanizmi-u-hrvatskom-jeziku</a:t>
            </a:r>
            <a:endParaRPr lang="hr-HR" dirty="0" smtClean="0"/>
          </a:p>
          <a:p>
            <a:endParaRPr lang="hr-HR" dirty="0"/>
          </a:p>
        </p:txBody>
      </p:sp>
      <p:sp>
        <p:nvSpPr>
          <p:cNvPr id="13" name="Rectangle 12"/>
          <p:cNvSpPr/>
          <p:nvPr/>
        </p:nvSpPr>
        <p:spPr>
          <a:xfrm>
            <a:off x="827584" y="5805263"/>
            <a:ext cx="6030416" cy="923330"/>
          </a:xfrm>
          <a:prstGeom prst="rect">
            <a:avLst/>
          </a:prstGeom>
        </p:spPr>
        <p:txBody>
          <a:bodyPr wrap="square">
            <a:spAutoFit/>
          </a:bodyPr>
          <a:lstStyle/>
          <a:p>
            <a:r>
              <a:rPr lang="hr-HR" dirty="0" smtClean="0">
                <a:hlinkClick r:id="rId12"/>
              </a:rPr>
              <a:t>https://www.srednja.hr/svastara/turske-rijeci-koje-svakodnevno-koristimo-u-hrvatskom-jeziku/</a:t>
            </a:r>
            <a:endParaRPr lang="hr-HR" dirty="0" smtClean="0"/>
          </a:p>
          <a:p>
            <a:endParaRPr lang="hr-H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764704"/>
            <a:ext cx="7920880" cy="1154162"/>
          </a:xfrm>
          <a:prstGeom prst="rect">
            <a:avLst/>
          </a:prstGeom>
        </p:spPr>
        <p:txBody>
          <a:bodyPr wrap="square">
            <a:spAutoFit/>
          </a:bodyPr>
          <a:lstStyle/>
          <a:p>
            <a:r>
              <a:rPr lang="en-US" sz="2300" dirty="0"/>
              <a:t>Standard Croatian is the official language of the </a:t>
            </a:r>
            <a:r>
              <a:rPr lang="en-US" sz="2300" dirty="0" smtClean="0"/>
              <a:t>Republic</a:t>
            </a:r>
            <a:r>
              <a:rPr lang="hr-HR" sz="2300" dirty="0" smtClean="0"/>
              <a:t> of Croatia.</a:t>
            </a:r>
            <a:br>
              <a:rPr lang="hr-HR" sz="2300" dirty="0" smtClean="0"/>
            </a:br>
            <a:r>
              <a:rPr lang="en-US" sz="2300" dirty="0" smtClean="0"/>
              <a:t> </a:t>
            </a:r>
            <a:endParaRPr lang="hr-HR" sz="2300" dirty="0"/>
          </a:p>
        </p:txBody>
      </p:sp>
      <p:sp>
        <p:nvSpPr>
          <p:cNvPr id="3" name="Rectangle 2"/>
          <p:cNvSpPr/>
          <p:nvPr/>
        </p:nvSpPr>
        <p:spPr>
          <a:xfrm>
            <a:off x="611560" y="1628800"/>
            <a:ext cx="8136904" cy="5170646"/>
          </a:xfrm>
          <a:prstGeom prst="rect">
            <a:avLst/>
          </a:prstGeom>
        </p:spPr>
        <p:txBody>
          <a:bodyPr wrap="square">
            <a:spAutoFit/>
          </a:bodyPr>
          <a:lstStyle/>
          <a:p>
            <a:endParaRPr lang="en-US" dirty="0"/>
          </a:p>
          <a:p>
            <a:r>
              <a:rPr lang="hr-HR" sz="2300" dirty="0" smtClean="0"/>
              <a:t>Croatian is </a:t>
            </a:r>
            <a:r>
              <a:rPr lang="hr-HR" sz="2300" dirty="0"/>
              <a:t>o</a:t>
            </a:r>
            <a:r>
              <a:rPr lang="en-US" sz="2300" dirty="0" smtClean="0"/>
              <a:t>ne </a:t>
            </a:r>
            <a:r>
              <a:rPr lang="en-US" sz="2300" dirty="0"/>
              <a:t>of the South Slavic languages, </a:t>
            </a:r>
            <a:r>
              <a:rPr lang="hr-HR" sz="2300" dirty="0" smtClean="0"/>
              <a:t>it </a:t>
            </a:r>
            <a:r>
              <a:rPr lang="en-US" sz="2300" dirty="0" smtClean="0"/>
              <a:t>has </a:t>
            </a:r>
            <a:r>
              <a:rPr lang="en-US" sz="2300" dirty="0"/>
              <a:t>been called differently throughout history, and one of the names was “Illyrian”.</a:t>
            </a:r>
          </a:p>
          <a:p>
            <a:r>
              <a:rPr lang="en-US" sz="2300" dirty="0"/>
              <a:t>The Croatian language was first mentioned in 1275 in the document “</a:t>
            </a:r>
            <a:r>
              <a:rPr lang="en-US" sz="2300" dirty="0" err="1"/>
              <a:t>Istarski</a:t>
            </a:r>
            <a:r>
              <a:rPr lang="en-US" sz="2300" dirty="0"/>
              <a:t> </a:t>
            </a:r>
            <a:r>
              <a:rPr lang="en-US" sz="2300" dirty="0" err="1"/>
              <a:t>razvod</a:t>
            </a:r>
            <a:r>
              <a:rPr lang="en-US" sz="2300" dirty="0" smtClean="0"/>
              <a:t>”.</a:t>
            </a:r>
            <a:r>
              <a:rPr lang="hr-HR" sz="2300" dirty="0" smtClean="0"/>
              <a:t/>
            </a:r>
            <a:br>
              <a:rPr lang="hr-HR" sz="2300" dirty="0" smtClean="0"/>
            </a:br>
            <a:r>
              <a:rPr lang="hr-HR" sz="2300" dirty="0" smtClean="0"/>
              <a:t/>
            </a:r>
            <a:br>
              <a:rPr lang="hr-HR" sz="2300" dirty="0" smtClean="0"/>
            </a:br>
            <a:r>
              <a:rPr lang="en-US" sz="2300" dirty="0" smtClean="0"/>
              <a:t>Croatian is</a:t>
            </a:r>
            <a:r>
              <a:rPr lang="hr-HR" sz="2300" dirty="0"/>
              <a:t> </a:t>
            </a:r>
            <a:r>
              <a:rPr lang="en-US" sz="2300" dirty="0" smtClean="0"/>
              <a:t>one </a:t>
            </a:r>
            <a:r>
              <a:rPr lang="en-US" sz="2300" dirty="0"/>
              <a:t>of three official languages of </a:t>
            </a:r>
            <a:r>
              <a:rPr lang="hr-HR" sz="2300" dirty="0" smtClean="0"/>
              <a:t>Bosnia and Herzegovina.</a:t>
            </a:r>
            <a:r>
              <a:rPr lang="hr-HR" sz="2300" u="sng" dirty="0"/>
              <a:t/>
            </a:r>
            <a:br>
              <a:rPr lang="hr-HR" sz="2300" u="sng" dirty="0"/>
            </a:br>
            <a:r>
              <a:rPr lang="en-US" sz="2300" dirty="0" smtClean="0"/>
              <a:t>It </a:t>
            </a:r>
            <a:r>
              <a:rPr lang="en-US" sz="2300" dirty="0"/>
              <a:t>is also official in the regions of </a:t>
            </a:r>
            <a:r>
              <a:rPr lang="hr-HR" sz="2300" dirty="0" smtClean="0"/>
              <a:t/>
            </a:r>
            <a:br>
              <a:rPr lang="hr-HR" sz="2300" dirty="0" smtClean="0"/>
            </a:br>
            <a:r>
              <a:rPr lang="en-US" sz="2300" dirty="0" smtClean="0"/>
              <a:t>Burge</a:t>
            </a:r>
            <a:r>
              <a:rPr lang="hr-HR" sz="2300" dirty="0" smtClean="0"/>
              <a:t>nland </a:t>
            </a:r>
            <a:r>
              <a:rPr lang="en-US" sz="2300" dirty="0" smtClean="0"/>
              <a:t>(Austria),</a:t>
            </a:r>
            <a:r>
              <a:rPr lang="hr-HR" sz="2300" dirty="0" smtClean="0"/>
              <a:t/>
            </a:r>
            <a:br>
              <a:rPr lang="hr-HR" sz="2300" dirty="0" smtClean="0"/>
            </a:br>
            <a:r>
              <a:rPr lang="hr-HR" sz="2300" dirty="0" smtClean="0"/>
              <a:t>Molise </a:t>
            </a:r>
            <a:r>
              <a:rPr lang="en-US" sz="2300" dirty="0"/>
              <a:t> (</a:t>
            </a:r>
            <a:r>
              <a:rPr lang="en-US" sz="2300" dirty="0" smtClean="0"/>
              <a:t>Italy)</a:t>
            </a:r>
            <a:r>
              <a:rPr lang="hr-HR" sz="2300" dirty="0" smtClean="0"/>
              <a:t> </a:t>
            </a:r>
            <a:br>
              <a:rPr lang="hr-HR" sz="2300" dirty="0" smtClean="0"/>
            </a:br>
            <a:r>
              <a:rPr lang="hr-HR" sz="2300" dirty="0" smtClean="0"/>
              <a:t>Vojvodina </a:t>
            </a:r>
            <a:r>
              <a:rPr lang="en-US" sz="2300" dirty="0" smtClean="0"/>
              <a:t> (</a:t>
            </a:r>
            <a:r>
              <a:rPr lang="en-US" sz="2300" dirty="0"/>
              <a:t>Serbia</a:t>
            </a:r>
            <a:r>
              <a:rPr lang="en-US" sz="2300" dirty="0" smtClean="0"/>
              <a:t>).</a:t>
            </a:r>
            <a:r>
              <a:rPr lang="hr-HR" sz="2300" dirty="0" smtClean="0"/>
              <a:t/>
            </a:r>
            <a:br>
              <a:rPr lang="hr-HR" sz="2300" dirty="0" smtClean="0"/>
            </a:br>
            <a:endParaRPr lang="en-US" sz="2300" dirty="0"/>
          </a:p>
          <a:p>
            <a:r>
              <a:rPr lang="en-US" dirty="0" smtClean="0"/>
              <a:t/>
            </a:r>
            <a:br>
              <a:rPr lang="en-US" dirty="0" smtClean="0"/>
            </a:br>
            <a:endParaRPr lang="hr-H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708920"/>
            <a:ext cx="7776864" cy="3647152"/>
          </a:xfrm>
          <a:prstGeom prst="rect">
            <a:avLst/>
          </a:prstGeom>
        </p:spPr>
        <p:txBody>
          <a:bodyPr wrap="square">
            <a:spAutoFit/>
          </a:bodyPr>
          <a:lstStyle/>
          <a:p>
            <a:r>
              <a:rPr lang="hr-HR" sz="2400" b="1" dirty="0" smtClean="0"/>
              <a:t>Di</a:t>
            </a:r>
            <a:r>
              <a:rPr lang="en-US" sz="2400" b="1" dirty="0" err="1" smtClean="0"/>
              <a:t>alects</a:t>
            </a:r>
            <a:r>
              <a:rPr lang="hr-HR" sz="2300" b="1" dirty="0" smtClean="0"/>
              <a:t/>
            </a:r>
            <a:br>
              <a:rPr lang="hr-HR" sz="2300" b="1" dirty="0" smtClean="0"/>
            </a:br>
            <a:endParaRPr lang="en-US" sz="2300" b="1" dirty="0" smtClean="0"/>
          </a:p>
          <a:p>
            <a:r>
              <a:rPr lang="en-US" sz="2300" dirty="0" smtClean="0"/>
              <a:t>Croatian </a:t>
            </a:r>
            <a:r>
              <a:rPr lang="en-US" sz="2300" dirty="0"/>
              <a:t>has </a:t>
            </a:r>
            <a:r>
              <a:rPr lang="en-US" sz="2300" u="sng" dirty="0"/>
              <a:t>three main </a:t>
            </a:r>
            <a:r>
              <a:rPr lang="en-US" sz="2300" u="sng" dirty="0" smtClean="0"/>
              <a:t>dialects</a:t>
            </a:r>
            <a:r>
              <a:rPr lang="hr-HR" sz="2300" u="sng" dirty="0" smtClean="0"/>
              <a:t/>
            </a:r>
            <a:br>
              <a:rPr lang="hr-HR" sz="2300" u="sng" dirty="0" smtClean="0"/>
            </a:br>
            <a:r>
              <a:rPr lang="hr-HR" sz="2300" dirty="0" smtClean="0"/>
              <a:t>(</a:t>
            </a:r>
            <a:r>
              <a:rPr lang="en-US" sz="2300" dirty="0" smtClean="0"/>
              <a:t>words </a:t>
            </a:r>
            <a:r>
              <a:rPr lang="en-US" sz="2300" dirty="0"/>
              <a:t>used for the word “what” in each </a:t>
            </a:r>
            <a:r>
              <a:rPr lang="en-US" sz="2300" dirty="0" smtClean="0"/>
              <a:t>dialect</a:t>
            </a:r>
            <a:r>
              <a:rPr lang="hr-HR" sz="2300" dirty="0" smtClean="0"/>
              <a:t> are  </a:t>
            </a:r>
            <a:r>
              <a:rPr lang="en-US" sz="2300" b="1" i="1" dirty="0" err="1" smtClean="0"/>
              <a:t>ča</a:t>
            </a:r>
            <a:r>
              <a:rPr lang="en-US" sz="2300" dirty="0"/>
              <a:t> and </a:t>
            </a:r>
            <a:r>
              <a:rPr lang="hr-HR" sz="2300" b="1" dirty="0" smtClean="0"/>
              <a:t>kaj</a:t>
            </a:r>
            <a:r>
              <a:rPr lang="hr-HR" sz="2300" dirty="0" smtClean="0"/>
              <a:t> and </a:t>
            </a:r>
            <a:r>
              <a:rPr lang="hr-HR" sz="2300" b="1" dirty="0" smtClean="0"/>
              <a:t>što</a:t>
            </a:r>
            <a:r>
              <a:rPr lang="en-US" sz="2300" dirty="0" smtClean="0"/>
              <a:t>)</a:t>
            </a:r>
            <a:r>
              <a:rPr lang="hr-HR" sz="2300" dirty="0" smtClean="0"/>
              <a:t>:</a:t>
            </a:r>
            <a:r>
              <a:rPr lang="hr-HR" sz="2300" u="sng" dirty="0" smtClean="0"/>
              <a:t/>
            </a:r>
            <a:br>
              <a:rPr lang="hr-HR" sz="2300" u="sng" dirty="0" smtClean="0"/>
            </a:br>
            <a:endParaRPr lang="en-US" sz="2300" u="sng" dirty="0"/>
          </a:p>
          <a:p>
            <a:r>
              <a:rPr lang="en-US" sz="2300" b="1" dirty="0" err="1"/>
              <a:t>Čakavian</a:t>
            </a:r>
            <a:r>
              <a:rPr lang="en-US" sz="2300" b="1" dirty="0"/>
              <a:t> </a:t>
            </a:r>
            <a:r>
              <a:rPr lang="en-US" sz="2300" dirty="0"/>
              <a:t>– spoken along the Croatian coast, on many </a:t>
            </a:r>
            <a:r>
              <a:rPr lang="en-US" sz="2300" dirty="0" smtClean="0"/>
              <a:t>islands</a:t>
            </a:r>
            <a:r>
              <a:rPr lang="hr-HR" sz="2300" dirty="0" smtClean="0"/>
              <a:t/>
            </a:r>
            <a:br>
              <a:rPr lang="hr-HR" sz="2300" dirty="0" smtClean="0"/>
            </a:br>
            <a:r>
              <a:rPr lang="hr-HR" sz="2300" dirty="0" smtClean="0"/>
              <a:t>                   </a:t>
            </a:r>
            <a:r>
              <a:rPr lang="en-US" sz="2300" dirty="0" smtClean="0"/>
              <a:t> </a:t>
            </a:r>
            <a:r>
              <a:rPr lang="hr-HR" sz="2300" dirty="0" smtClean="0"/>
              <a:t>and </a:t>
            </a:r>
            <a:r>
              <a:rPr lang="en-US" sz="2300" dirty="0" smtClean="0"/>
              <a:t>in </a:t>
            </a:r>
            <a:r>
              <a:rPr lang="en-US" sz="2300" dirty="0"/>
              <a:t>the </a:t>
            </a:r>
            <a:r>
              <a:rPr lang="en-US" sz="2300" dirty="0" err="1"/>
              <a:t>Lika</a:t>
            </a:r>
            <a:r>
              <a:rPr lang="en-US" sz="2300" dirty="0"/>
              <a:t> region</a:t>
            </a:r>
          </a:p>
          <a:p>
            <a:r>
              <a:rPr lang="en-US" sz="2300" b="1" dirty="0" err="1"/>
              <a:t>Kajkavian</a:t>
            </a:r>
            <a:r>
              <a:rPr lang="en-US" sz="2300" dirty="0"/>
              <a:t> – spoken in northern and northwestern Croatia</a:t>
            </a:r>
          </a:p>
          <a:p>
            <a:r>
              <a:rPr lang="en-US" sz="2300" b="1" dirty="0" err="1"/>
              <a:t>Štokavian</a:t>
            </a:r>
            <a:r>
              <a:rPr lang="en-US" sz="2300" dirty="0"/>
              <a:t> – spoken in the rest of Croatia</a:t>
            </a:r>
          </a:p>
        </p:txBody>
      </p:sp>
      <p:sp>
        <p:nvSpPr>
          <p:cNvPr id="3" name="Rectangle 2"/>
          <p:cNvSpPr/>
          <p:nvPr/>
        </p:nvSpPr>
        <p:spPr>
          <a:xfrm>
            <a:off x="539552" y="908720"/>
            <a:ext cx="4032448" cy="800219"/>
          </a:xfrm>
          <a:prstGeom prst="rect">
            <a:avLst/>
          </a:prstGeom>
        </p:spPr>
        <p:txBody>
          <a:bodyPr wrap="square">
            <a:spAutoFit/>
          </a:bodyPr>
          <a:lstStyle/>
          <a:p>
            <a:r>
              <a:rPr lang="hr-HR" sz="2300" dirty="0" smtClean="0"/>
              <a:t>C</a:t>
            </a:r>
            <a:r>
              <a:rPr lang="en-US" sz="2300" dirty="0" err="1" smtClean="0"/>
              <a:t>roatian</a:t>
            </a:r>
            <a:r>
              <a:rPr lang="en-US" sz="2300" dirty="0" smtClean="0"/>
              <a:t> </a:t>
            </a:r>
            <a:r>
              <a:rPr lang="en-US" sz="2300" dirty="0"/>
              <a:t>is written in the </a:t>
            </a:r>
            <a:r>
              <a:rPr lang="en-US" sz="2300" u="sng" dirty="0"/>
              <a:t>Roman </a:t>
            </a:r>
            <a:r>
              <a:rPr lang="en-US" sz="2300" u="sng" dirty="0" smtClean="0"/>
              <a:t>alphabet</a:t>
            </a:r>
            <a:r>
              <a:rPr lang="hr-HR" sz="2300" u="sng" dirty="0" smtClean="0"/>
              <a:t> </a:t>
            </a:r>
            <a:r>
              <a:rPr lang="hr-HR" sz="2300" dirty="0" smtClean="0"/>
              <a:t>(Roman/Latin script)</a:t>
            </a:r>
            <a:endParaRPr lang="hr-HR" sz="2300" dirty="0"/>
          </a:p>
        </p:txBody>
      </p:sp>
      <p:pic>
        <p:nvPicPr>
          <p:cNvPr id="12290" name="Picture 2" descr="C:\Documents and Settings\Marin\My Documents\cshgur0ppkmy9jwdxnyh.jpg"/>
          <p:cNvPicPr>
            <a:picLocks noChangeAspect="1" noChangeArrowheads="1"/>
          </p:cNvPicPr>
          <p:nvPr/>
        </p:nvPicPr>
        <p:blipFill>
          <a:blip r:embed="rId2" cstate="print"/>
          <a:srcRect/>
          <a:stretch>
            <a:fillRect/>
          </a:stretch>
        </p:blipFill>
        <p:spPr bwMode="auto">
          <a:xfrm>
            <a:off x="4788024" y="260648"/>
            <a:ext cx="3833417" cy="352839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683568" y="806134"/>
            <a:ext cx="7848872"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sr-Latn-CS" sz="2200" b="0" i="0" u="none" strike="noStrike" cap="none" normalizeH="0" baseline="0" dirty="0" smtClean="0">
                <a:ln>
                  <a:noFill/>
                </a:ln>
                <a:solidFill>
                  <a:schemeClr val="tx1"/>
                </a:solidFill>
                <a:effectLst/>
                <a:ea typeface="Calibri" pitchFamily="34" charset="0"/>
                <a:cs typeface="Times New Roman" pitchFamily="18" charset="0"/>
              </a:rPr>
              <a:t>More than 1300</a:t>
            </a:r>
            <a:r>
              <a:rPr kumimoji="0" lang="sr-Latn-CS" sz="2200" b="0" i="0" u="none" strike="noStrike" cap="none" normalizeH="0" dirty="0" smtClean="0">
                <a:ln>
                  <a:noFill/>
                </a:ln>
                <a:solidFill>
                  <a:schemeClr val="tx1"/>
                </a:solidFill>
                <a:effectLst/>
                <a:ea typeface="Calibri" pitchFamily="34" charset="0"/>
                <a:cs typeface="Times New Roman" pitchFamily="18" charset="0"/>
              </a:rPr>
              <a:t> years ago, </a:t>
            </a:r>
            <a:r>
              <a:rPr lang="sr-Latn-CS" sz="2200" dirty="0">
                <a:ea typeface="Calibri" pitchFamily="34" charset="0"/>
                <a:cs typeface="Times New Roman" pitchFamily="18" charset="0"/>
              </a:rPr>
              <a:t>w</a:t>
            </a:r>
            <a:r>
              <a:rPr kumimoji="0" lang="sr-Latn-CS" sz="2200" b="0" i="0" u="none" strike="noStrike" cap="none" normalizeH="0" baseline="0" dirty="0" smtClean="0">
                <a:ln>
                  <a:noFill/>
                </a:ln>
                <a:solidFill>
                  <a:schemeClr val="tx1"/>
                </a:solidFill>
                <a:effectLst/>
                <a:ea typeface="Calibri" pitchFamily="34" charset="0"/>
                <a:cs typeface="Times New Roman" pitchFamily="18" charset="0"/>
              </a:rPr>
              <a:t>hen the Croats arrived in present-day Croatia, they did not have their own script.  </a:t>
            </a:r>
            <a:br>
              <a:rPr kumimoji="0" lang="sr-Latn-CS" sz="2200" b="0" i="0" u="none" strike="noStrike" cap="none" normalizeH="0" baseline="0" dirty="0" smtClean="0">
                <a:ln>
                  <a:noFill/>
                </a:ln>
                <a:solidFill>
                  <a:schemeClr val="tx1"/>
                </a:solidFill>
                <a:effectLst/>
                <a:ea typeface="Calibri" pitchFamily="34" charset="0"/>
                <a:cs typeface="Times New Roman" pitchFamily="18" charset="0"/>
              </a:rPr>
            </a:br>
            <a:r>
              <a:rPr kumimoji="0" lang="sr-Latn-CS" sz="2200" b="0" i="0" u="none" strike="noStrike" cap="none" normalizeH="0" baseline="0" dirty="0" smtClean="0">
                <a:ln>
                  <a:noFill/>
                </a:ln>
                <a:solidFill>
                  <a:schemeClr val="tx1"/>
                </a:solidFill>
                <a:effectLst/>
                <a:ea typeface="Calibri" pitchFamily="34" charset="0"/>
                <a:cs typeface="Times New Roman" pitchFamily="18" charset="0"/>
              </a:rPr>
              <a:t>A small number of educated people, wrote in </a:t>
            </a:r>
            <a:r>
              <a:rPr lang="hr-HR" sz="2200" dirty="0" smtClean="0"/>
              <a:t>the language of Western civilization - </a:t>
            </a:r>
            <a:r>
              <a:rPr lang="hr-HR" sz="2200" b="1" dirty="0" smtClean="0"/>
              <a:t>Latin.</a:t>
            </a:r>
          </a:p>
          <a:p>
            <a:pPr fontAlgn="base">
              <a:spcBef>
                <a:spcPct val="0"/>
              </a:spcBef>
              <a:spcAft>
                <a:spcPct val="0"/>
              </a:spcAft>
            </a:pPr>
            <a:r>
              <a:rPr lang="hr-HR" sz="2200" dirty="0" smtClean="0"/>
              <a:t>Numerous </a:t>
            </a:r>
            <a:r>
              <a:rPr lang="hr-HR" sz="2200" dirty="0" smtClean="0"/>
              <a:t>monuments and documents </a:t>
            </a:r>
            <a:r>
              <a:rPr lang="hr-HR" sz="2200" dirty="0"/>
              <a:t>written in Latin </a:t>
            </a:r>
            <a:r>
              <a:rPr lang="hr-HR" sz="2200" dirty="0" smtClean="0"/>
              <a:t>have </a:t>
            </a:r>
            <a:r>
              <a:rPr lang="hr-HR" sz="2200" dirty="0"/>
              <a:t>been preserved. </a:t>
            </a:r>
            <a:endParaRPr kumimoji="0" lang="sr-Latn-CS" sz="2200" i="0" u="none" strike="noStrike" cap="none" normalizeH="0" baseline="0" dirty="0" smtClean="0">
              <a:ln>
                <a:noFill/>
              </a:ln>
              <a:solidFill>
                <a:schemeClr val="tx1"/>
              </a:solidFill>
              <a:effectLst/>
            </a:endParaRPr>
          </a:p>
        </p:txBody>
      </p:sp>
      <p:sp>
        <p:nvSpPr>
          <p:cNvPr id="22530" name="Rectangle 2"/>
          <p:cNvSpPr>
            <a:spLocks noChangeArrowheads="1"/>
          </p:cNvSpPr>
          <p:nvPr/>
        </p:nvSpPr>
        <p:spPr bwMode="auto">
          <a:xfrm>
            <a:off x="683568" y="2936303"/>
            <a:ext cx="7488832"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Latn-CS" sz="2200" b="0" i="0" u="none" strike="noStrike" cap="none" normalizeH="0" baseline="0" dirty="0" smtClean="0">
                <a:ln>
                  <a:noFill/>
                </a:ln>
                <a:solidFill>
                  <a:schemeClr val="tx1"/>
                </a:solidFill>
                <a:effectLst/>
                <a:ea typeface="Calibri" pitchFamily="34" charset="0"/>
                <a:cs typeface="Times New Roman" pitchFamily="18" charset="0"/>
              </a:rPr>
              <a:t>Latin has long been the language of official communication between Croats. Even after the predominance of the Croatian language in literacy and literature in Croatia, Latin legal, diplomatic, scientific, literary and other texts were written in parallel with Croatian, especially from the 14th to the middle of the 19th century. </a:t>
            </a:r>
            <a:r>
              <a:rPr kumimoji="0" lang="sr-Latn-CS" sz="2200" b="0" i="0" u="sng" strike="noStrike" cap="none" normalizeH="0" baseline="0" dirty="0" smtClean="0">
                <a:ln>
                  <a:noFill/>
                </a:ln>
                <a:solidFill>
                  <a:schemeClr val="tx1"/>
                </a:solidFill>
                <a:effectLst/>
                <a:ea typeface="Calibri" pitchFamily="34" charset="0"/>
                <a:cs typeface="Times New Roman" pitchFamily="18" charset="0"/>
              </a:rPr>
              <a:t>Latin was spoken in the Croatian Parliament until In 1847</a:t>
            </a:r>
            <a:r>
              <a:rPr lang="sr-Latn-CS" sz="2200" dirty="0" smtClean="0">
                <a:ea typeface="Calibri" pitchFamily="34" charset="0"/>
                <a:cs typeface="Times New Roman" pitchFamily="18" charset="0"/>
              </a:rPr>
              <a:t>. </a:t>
            </a:r>
            <a:r>
              <a:rPr lang="sr-Latn-CS" sz="2200" dirty="0">
                <a:ea typeface="Calibri" pitchFamily="34" charset="0"/>
                <a:cs typeface="Times New Roman" pitchFamily="18" charset="0"/>
              </a:rPr>
              <a:t>A</a:t>
            </a:r>
            <a:r>
              <a:rPr kumimoji="0" lang="sr-Latn-CS" sz="2200" b="0" i="0" u="none" strike="noStrike" cap="none" normalizeH="0" baseline="0" dirty="0" smtClean="0">
                <a:ln>
                  <a:noFill/>
                </a:ln>
                <a:solidFill>
                  <a:schemeClr val="tx1"/>
                </a:solidFill>
                <a:effectLst/>
                <a:ea typeface="Calibri" pitchFamily="34" charset="0"/>
                <a:cs typeface="Times New Roman" pitchFamily="18" charset="0"/>
              </a:rPr>
              <a:t>t the suggestion of Ivan Kukuljević Sakcinski, the Croatian language was declared the official language.</a:t>
            </a:r>
            <a:endParaRPr kumimoji="0" lang="hr-HR" sz="2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hr-HR" sz="2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836712"/>
            <a:ext cx="7416824" cy="1508105"/>
          </a:xfrm>
          <a:prstGeom prst="rect">
            <a:avLst/>
          </a:prstGeom>
        </p:spPr>
        <p:txBody>
          <a:bodyPr wrap="square">
            <a:spAutoFit/>
          </a:bodyPr>
          <a:lstStyle/>
          <a:p>
            <a:r>
              <a:rPr lang="hr-HR" sz="2300" dirty="0"/>
              <a:t>The original alphabet used by both the Serbs and Croats was </a:t>
            </a:r>
            <a:r>
              <a:rPr lang="hr-HR" sz="2300" b="1" dirty="0"/>
              <a:t>G</a:t>
            </a:r>
            <a:r>
              <a:rPr lang="hr-HR" sz="2300" b="1" dirty="0" smtClean="0"/>
              <a:t>lagolitic. </a:t>
            </a:r>
            <a:r>
              <a:rPr lang="hr-HR" sz="2300" dirty="0" smtClean="0"/>
              <a:t>It </a:t>
            </a:r>
            <a:r>
              <a:rPr lang="hr-HR" sz="2300" dirty="0"/>
              <a:t>was created by the monks Cyril and Methodius in the </a:t>
            </a:r>
            <a:r>
              <a:rPr lang="hr-HR" sz="2300" u="sng" dirty="0"/>
              <a:t>9th century </a:t>
            </a:r>
            <a:r>
              <a:rPr lang="hr-HR" sz="2300" dirty="0"/>
              <a:t>for Old Church Slavonic, the liturgical language of the time. </a:t>
            </a:r>
          </a:p>
        </p:txBody>
      </p:sp>
      <p:pic>
        <p:nvPicPr>
          <p:cNvPr id="5122" name="Picture 2" descr="C:\Documents and Settings\Marin\My Documents\preuzmi.png"/>
          <p:cNvPicPr>
            <a:picLocks noChangeAspect="1" noChangeArrowheads="1"/>
          </p:cNvPicPr>
          <p:nvPr/>
        </p:nvPicPr>
        <p:blipFill>
          <a:blip r:embed="rId2" cstate="print"/>
          <a:srcRect/>
          <a:stretch>
            <a:fillRect/>
          </a:stretch>
        </p:blipFill>
        <p:spPr bwMode="auto">
          <a:xfrm>
            <a:off x="539552" y="2924944"/>
            <a:ext cx="5400600" cy="3024336"/>
          </a:xfrm>
          <a:prstGeom prst="rect">
            <a:avLst/>
          </a:prstGeom>
          <a:noFill/>
        </p:spPr>
      </p:pic>
      <p:pic>
        <p:nvPicPr>
          <p:cNvPr id="4" name="Picture 3" descr="C:\Documents and Settings\Marin\My Documents\oxford_brevijar_misal14-15ocenas.jpg"/>
          <p:cNvPicPr>
            <a:picLocks noChangeAspect="1" noChangeArrowheads="1"/>
          </p:cNvPicPr>
          <p:nvPr/>
        </p:nvPicPr>
        <p:blipFill>
          <a:blip r:embed="rId3" cstate="print"/>
          <a:srcRect/>
          <a:stretch>
            <a:fillRect/>
          </a:stretch>
        </p:blipFill>
        <p:spPr bwMode="auto">
          <a:xfrm>
            <a:off x="6084168" y="2924944"/>
            <a:ext cx="2520280" cy="304533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6148" name="Picture 4" descr="C:\Documents and Settings\Marin\My Documents\PLOCA-1.jpg"/>
          <p:cNvPicPr>
            <a:picLocks noChangeAspect="1" noChangeArrowheads="1"/>
          </p:cNvPicPr>
          <p:nvPr/>
        </p:nvPicPr>
        <p:blipFill>
          <a:blip r:embed="rId2" cstate="print"/>
          <a:srcRect/>
          <a:stretch>
            <a:fillRect/>
          </a:stretch>
        </p:blipFill>
        <p:spPr bwMode="auto">
          <a:xfrm>
            <a:off x="827584" y="2132856"/>
            <a:ext cx="7200800" cy="4128459"/>
          </a:xfrm>
          <a:prstGeom prst="rect">
            <a:avLst/>
          </a:prstGeom>
          <a:noFill/>
        </p:spPr>
      </p:pic>
      <p:sp>
        <p:nvSpPr>
          <p:cNvPr id="6149" name="Rectangle 5"/>
          <p:cNvSpPr>
            <a:spLocks noChangeArrowheads="1"/>
          </p:cNvSpPr>
          <p:nvPr/>
        </p:nvSpPr>
        <p:spPr bwMode="auto">
          <a:xfrm>
            <a:off x="683568" y="671568"/>
            <a:ext cx="7416824" cy="115416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Latn-CS" sz="2300" b="1" i="0" u="none" strike="noStrike" cap="none" normalizeH="0" baseline="0" dirty="0" smtClean="0">
                <a:ln>
                  <a:noFill/>
                </a:ln>
                <a:solidFill>
                  <a:srgbClr val="202122"/>
                </a:solidFill>
                <a:effectLst/>
              </a:rPr>
              <a:t>Baška tablet</a:t>
            </a:r>
            <a:r>
              <a:rPr kumimoji="0" lang="sr-Latn-CS" sz="2300" b="0" i="0" u="none" strike="noStrike" cap="none" normalizeH="0" baseline="0" dirty="0" smtClean="0">
                <a:ln>
                  <a:noFill/>
                </a:ln>
                <a:solidFill>
                  <a:srgbClr val="202122"/>
                </a:solidFill>
                <a:effectLst/>
                <a:cs typeface="Arial" charset="0"/>
              </a:rPr>
              <a:t> </a:t>
            </a:r>
            <a:br>
              <a:rPr kumimoji="0" lang="sr-Latn-CS" sz="2300" b="0" i="0" u="none" strike="noStrike" cap="none" normalizeH="0" baseline="0" dirty="0" smtClean="0">
                <a:ln>
                  <a:noFill/>
                </a:ln>
                <a:solidFill>
                  <a:srgbClr val="202122"/>
                </a:solidFill>
                <a:effectLst/>
                <a:cs typeface="Arial" charset="0"/>
              </a:rPr>
            </a:br>
            <a:r>
              <a:rPr kumimoji="0" lang="sr-Latn-CS" sz="2300" b="0" i="0" u="none" strike="noStrike" cap="none" normalizeH="0" baseline="0" dirty="0" smtClean="0">
                <a:ln>
                  <a:noFill/>
                </a:ln>
                <a:solidFill>
                  <a:srgbClr val="202122"/>
                </a:solidFill>
                <a:effectLst/>
                <a:cs typeface="Arial" charset="0"/>
              </a:rPr>
              <a:t>( </a:t>
            </a:r>
            <a:r>
              <a:rPr kumimoji="0" lang="hr-HR" sz="2300" b="0" i="1" u="none" strike="noStrike" cap="none" normalizeH="0" baseline="0" dirty="0" smtClean="0">
                <a:ln>
                  <a:noFill/>
                </a:ln>
                <a:solidFill>
                  <a:srgbClr val="202122"/>
                </a:solidFill>
                <a:effectLst/>
                <a:cs typeface="Arial" charset="0"/>
              </a:rPr>
              <a:t>Bašćanska ploča</a:t>
            </a:r>
            <a:r>
              <a:rPr lang="hr-HR" sz="2300" dirty="0">
                <a:solidFill>
                  <a:srgbClr val="202122"/>
                </a:solidFill>
                <a:cs typeface="Arial" charset="0"/>
              </a:rPr>
              <a:t>)</a:t>
            </a:r>
            <a:r>
              <a:rPr kumimoji="0" lang="hr-HR" sz="2300" b="0" i="0" u="none" strike="noStrike" cap="none" normalizeH="0" baseline="0" dirty="0" smtClean="0">
                <a:ln>
                  <a:noFill/>
                </a:ln>
                <a:solidFill>
                  <a:srgbClr val="202122"/>
                </a:solidFill>
                <a:effectLst/>
                <a:cs typeface="Arial" charset="0"/>
              </a:rPr>
              <a:t>  is one of the first monuments containing an inscription in  </a:t>
            </a:r>
            <a:r>
              <a:rPr kumimoji="0" lang="hr-HR" sz="2300" b="0" i="0" u="none" strike="noStrike" cap="none" normalizeH="0" baseline="0" dirty="0" smtClean="0">
                <a:ln>
                  <a:noFill/>
                </a:ln>
                <a:solidFill>
                  <a:srgbClr val="0B0080"/>
                </a:solidFill>
                <a:effectLst/>
                <a:cs typeface="Arial" charset="0"/>
              </a:rPr>
              <a:t>Croatian </a:t>
            </a:r>
            <a:r>
              <a:rPr kumimoji="0" lang="hr-HR" sz="2300" b="0" i="0" u="none" strike="noStrike" cap="none" normalizeH="0" baseline="0" dirty="0" smtClean="0">
                <a:ln>
                  <a:noFill/>
                </a:ln>
                <a:solidFill>
                  <a:srgbClr val="202122"/>
                </a:solidFill>
                <a:effectLst/>
                <a:cs typeface="Arial" charset="0"/>
              </a:rPr>
              <a:t>language, dating from </a:t>
            </a:r>
            <a:r>
              <a:rPr kumimoji="0" lang="hr-HR" sz="2300" b="0" i="0" u="none" strike="noStrike" cap="none" normalizeH="0" baseline="0" dirty="0" smtClean="0">
                <a:ln>
                  <a:noFill/>
                </a:ln>
                <a:solidFill>
                  <a:schemeClr val="tx1"/>
                </a:solidFill>
                <a:effectLst/>
              </a:rPr>
              <a:t>c.</a:t>
            </a:r>
            <a:r>
              <a:rPr kumimoji="0" lang="hr-HR" sz="2300" b="0" i="0" u="none" strike="noStrike" cap="none" normalizeH="0" baseline="0" dirty="0" smtClean="0">
                <a:ln>
                  <a:noFill/>
                </a:ln>
                <a:solidFill>
                  <a:srgbClr val="202122"/>
                </a:solidFill>
                <a:effectLst/>
                <a:cs typeface="Arial" charset="0"/>
              </a:rPr>
              <a:t> 1100 AD.</a:t>
            </a:r>
            <a:r>
              <a:rPr kumimoji="0" lang="hr-HR" sz="2300" b="0" i="0" u="none" strike="noStrike" cap="none" normalizeH="0" baseline="0" dirty="0" smtClean="0">
                <a:ln>
                  <a:noFill/>
                </a:ln>
                <a:solidFill>
                  <a:schemeClr val="tx1"/>
                </a:solidFill>
                <a:effectLst/>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Marin\My Documents\preuzmi (2).jpg"/>
          <p:cNvPicPr>
            <a:picLocks noChangeAspect="1" noChangeArrowheads="1"/>
          </p:cNvPicPr>
          <p:nvPr/>
        </p:nvPicPr>
        <p:blipFill>
          <a:blip r:embed="rId2" cstate="print"/>
          <a:srcRect/>
          <a:stretch>
            <a:fillRect/>
          </a:stretch>
        </p:blipFill>
        <p:spPr bwMode="auto">
          <a:xfrm>
            <a:off x="971599" y="2780928"/>
            <a:ext cx="2548741" cy="3240360"/>
          </a:xfrm>
          <a:prstGeom prst="rect">
            <a:avLst/>
          </a:prstGeom>
          <a:noFill/>
        </p:spPr>
      </p:pic>
      <p:sp>
        <p:nvSpPr>
          <p:cNvPr id="3" name="TextBox 2"/>
          <p:cNvSpPr txBox="1"/>
          <p:nvPr/>
        </p:nvSpPr>
        <p:spPr>
          <a:xfrm>
            <a:off x="827584" y="620688"/>
            <a:ext cx="7920880" cy="2215991"/>
          </a:xfrm>
          <a:prstGeom prst="rect">
            <a:avLst/>
          </a:prstGeom>
          <a:noFill/>
        </p:spPr>
        <p:txBody>
          <a:bodyPr wrap="square" rtlCol="0">
            <a:spAutoFit/>
          </a:bodyPr>
          <a:lstStyle/>
          <a:p>
            <a:pPr>
              <a:lnSpc>
                <a:spcPct val="150000"/>
              </a:lnSpc>
            </a:pPr>
            <a:r>
              <a:rPr lang="hr-HR" sz="2300" b="1" dirty="0" smtClean="0"/>
              <a:t>Bartol Kašić  </a:t>
            </a:r>
            <a:r>
              <a:rPr lang="hr-HR" sz="2300" dirty="0" smtClean="0"/>
              <a:t>(1575-1650) </a:t>
            </a:r>
            <a:br>
              <a:rPr lang="hr-HR" sz="2300" dirty="0" smtClean="0"/>
            </a:br>
            <a:r>
              <a:rPr lang="en-US" sz="2300" dirty="0"/>
              <a:t>was a </a:t>
            </a:r>
            <a:r>
              <a:rPr lang="hr-HR" sz="2300" dirty="0" smtClean="0"/>
              <a:t>priest </a:t>
            </a:r>
            <a:r>
              <a:rPr lang="en-US" sz="2300" dirty="0" smtClean="0"/>
              <a:t>and </a:t>
            </a:r>
            <a:r>
              <a:rPr lang="en-US" sz="2300" dirty="0"/>
              <a:t>grammarian during the </a:t>
            </a:r>
            <a:r>
              <a:rPr lang="hr-HR" sz="2300" dirty="0" smtClean="0"/>
              <a:t>Counter Reformation. He </a:t>
            </a:r>
            <a:r>
              <a:rPr lang="en-US" sz="2300" dirty="0" smtClean="0"/>
              <a:t> </a:t>
            </a:r>
            <a:r>
              <a:rPr lang="en-US" sz="2300" dirty="0"/>
              <a:t>wrote the first </a:t>
            </a:r>
            <a:r>
              <a:rPr lang="hr-HR" sz="2300" dirty="0" smtClean="0"/>
              <a:t>Croatian grammar </a:t>
            </a:r>
            <a:r>
              <a:rPr lang="en-US" sz="2300" dirty="0" smtClean="0"/>
              <a:t>and </a:t>
            </a:r>
            <a:r>
              <a:rPr lang="hr-HR" sz="2300" dirty="0" smtClean="0"/>
              <a:t/>
            </a:r>
            <a:br>
              <a:rPr lang="hr-HR" sz="2300" dirty="0" smtClean="0"/>
            </a:br>
            <a:r>
              <a:rPr lang="hr-HR" sz="2300" dirty="0" smtClean="0"/>
              <a:t>       </a:t>
            </a:r>
            <a:r>
              <a:rPr lang="en-US" sz="2300" dirty="0" smtClean="0"/>
              <a:t>translated </a:t>
            </a:r>
            <a:r>
              <a:rPr lang="en-US" sz="2300" dirty="0"/>
              <a:t>the </a:t>
            </a:r>
            <a:r>
              <a:rPr lang="hr-HR" sz="2300" dirty="0" smtClean="0"/>
              <a:t>Bible</a:t>
            </a:r>
            <a:r>
              <a:rPr lang="en-US" sz="2300" dirty="0"/>
              <a:t> into Croatian.</a:t>
            </a:r>
            <a:endParaRPr lang="hr-HR" sz="2300" dirty="0"/>
          </a:p>
        </p:txBody>
      </p:sp>
      <p:pic>
        <p:nvPicPr>
          <p:cNvPr id="4099" name="Picture 3" descr="C:\Documents and Settings\Marin\My Documents\150px-Bartol_Kasic_Institutiones_linguae_Illyricae.jpg"/>
          <p:cNvPicPr>
            <a:picLocks noChangeAspect="1" noChangeArrowheads="1"/>
          </p:cNvPicPr>
          <p:nvPr/>
        </p:nvPicPr>
        <p:blipFill>
          <a:blip r:embed="rId3" cstate="print"/>
          <a:srcRect/>
          <a:stretch>
            <a:fillRect/>
          </a:stretch>
        </p:blipFill>
        <p:spPr bwMode="auto">
          <a:xfrm>
            <a:off x="3923927" y="2780928"/>
            <a:ext cx="2160000" cy="3240000"/>
          </a:xfrm>
          <a:prstGeom prst="rect">
            <a:avLst/>
          </a:prstGeom>
          <a:noFill/>
        </p:spPr>
      </p:pic>
      <p:sp>
        <p:nvSpPr>
          <p:cNvPr id="5" name="Rectangle 4"/>
          <p:cNvSpPr/>
          <p:nvPr/>
        </p:nvSpPr>
        <p:spPr>
          <a:xfrm>
            <a:off x="899592" y="6093296"/>
            <a:ext cx="6984776" cy="369332"/>
          </a:xfrm>
          <a:prstGeom prst="rect">
            <a:avLst/>
          </a:prstGeom>
        </p:spPr>
        <p:txBody>
          <a:bodyPr wrap="square">
            <a:spAutoFit/>
          </a:bodyPr>
          <a:lstStyle/>
          <a:p>
            <a:r>
              <a:rPr lang="hr-HR" dirty="0" smtClean="0"/>
              <a:t>https://hr.wikipedia.org/wiki/Bartol_Ka%C5%A1i%C4%87</a:t>
            </a:r>
            <a:endParaRPr lang="hr-H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692697"/>
            <a:ext cx="7128792" cy="2462213"/>
          </a:xfrm>
          <a:prstGeom prst="rect">
            <a:avLst/>
          </a:prstGeom>
        </p:spPr>
        <p:txBody>
          <a:bodyPr wrap="square">
            <a:spAutoFit/>
          </a:bodyPr>
          <a:lstStyle/>
          <a:p>
            <a:r>
              <a:rPr lang="en-US" sz="2200" u="sng" dirty="0"/>
              <a:t>In 1843 </a:t>
            </a:r>
            <a:r>
              <a:rPr lang="en-US" sz="2200" b="1" dirty="0"/>
              <a:t>Ivan </a:t>
            </a:r>
            <a:r>
              <a:rPr lang="en-US" sz="2200" b="1" dirty="0" err="1"/>
              <a:t>Kukuljević</a:t>
            </a:r>
            <a:r>
              <a:rPr lang="en-US" sz="2200" b="1" dirty="0"/>
              <a:t> </a:t>
            </a:r>
            <a:r>
              <a:rPr lang="en-US" sz="2200" b="1" dirty="0" err="1"/>
              <a:t>Sakcinski</a:t>
            </a:r>
            <a:r>
              <a:rPr lang="en-US" sz="2200" b="1" dirty="0"/>
              <a:t> </a:t>
            </a:r>
            <a:r>
              <a:rPr lang="en-US" sz="2200" dirty="0"/>
              <a:t>was the first man to speak </a:t>
            </a:r>
            <a:r>
              <a:rPr lang="en-US" sz="2200" dirty="0" smtClean="0"/>
              <a:t> </a:t>
            </a:r>
            <a:r>
              <a:rPr lang="en-US" sz="2200" dirty="0"/>
              <a:t>Croatian </a:t>
            </a:r>
            <a:r>
              <a:rPr lang="hr-HR" sz="2200" dirty="0" smtClean="0"/>
              <a:t>in</a:t>
            </a:r>
            <a:r>
              <a:rPr lang="en-US" sz="2200" dirty="0" smtClean="0"/>
              <a:t> </a:t>
            </a:r>
            <a:r>
              <a:rPr lang="en-US" sz="2200" dirty="0"/>
              <a:t>the Parliament. </a:t>
            </a:r>
            <a:r>
              <a:rPr lang="hr-HR" sz="2200" dirty="0" smtClean="0"/>
              <a:t/>
            </a:r>
            <a:br>
              <a:rPr lang="hr-HR" sz="2200" dirty="0" smtClean="0"/>
            </a:br>
            <a:r>
              <a:rPr lang="en-US" sz="2200" dirty="0" smtClean="0"/>
              <a:t>The </a:t>
            </a:r>
            <a:r>
              <a:rPr lang="en-US" sz="2200" dirty="0"/>
              <a:t>speech </a:t>
            </a:r>
            <a:r>
              <a:rPr lang="en-US" sz="2200" dirty="0" smtClean="0"/>
              <a:t>promoted </a:t>
            </a:r>
            <a:r>
              <a:rPr lang="en-US" sz="2200" dirty="0"/>
              <a:t>the struggle for national liberation, asking for Croatian to become the official language in schools and offices, with its gradual introduction in the public life</a:t>
            </a:r>
            <a:r>
              <a:rPr lang="en-US" sz="2200" dirty="0" smtClean="0"/>
              <a:t>.</a:t>
            </a:r>
            <a:r>
              <a:rPr lang="hr-HR" sz="2200" dirty="0" smtClean="0"/>
              <a:t/>
            </a:r>
            <a:br>
              <a:rPr lang="hr-HR" sz="2200" dirty="0" smtClean="0"/>
            </a:br>
            <a:r>
              <a:rPr lang="en-US" sz="2200" dirty="0" smtClean="0"/>
              <a:t>He </a:t>
            </a:r>
            <a:r>
              <a:rPr lang="en-US" sz="2200" dirty="0"/>
              <a:t>also pointed out the danger of replacing Croatian with other languages.</a:t>
            </a:r>
          </a:p>
        </p:txBody>
      </p:sp>
      <p:pic>
        <p:nvPicPr>
          <p:cNvPr id="2050" name="Picture 2" descr="C:\Documents and Settings\Marin\My Documents\HE6_0805.jpg"/>
          <p:cNvPicPr>
            <a:picLocks noChangeAspect="1" noChangeArrowheads="1"/>
          </p:cNvPicPr>
          <p:nvPr/>
        </p:nvPicPr>
        <p:blipFill>
          <a:blip r:embed="rId2" cstate="print"/>
          <a:srcRect/>
          <a:stretch>
            <a:fillRect/>
          </a:stretch>
        </p:blipFill>
        <p:spPr bwMode="auto">
          <a:xfrm>
            <a:off x="899592" y="3151229"/>
            <a:ext cx="2376264" cy="3395092"/>
          </a:xfrm>
          <a:prstGeom prst="rect">
            <a:avLst/>
          </a:prstGeom>
          <a:noFill/>
        </p:spPr>
      </p:pic>
      <p:sp>
        <p:nvSpPr>
          <p:cNvPr id="4" name="Rectangle 3"/>
          <p:cNvSpPr/>
          <p:nvPr/>
        </p:nvSpPr>
        <p:spPr>
          <a:xfrm>
            <a:off x="3275856" y="5733256"/>
            <a:ext cx="5472608" cy="369332"/>
          </a:xfrm>
          <a:prstGeom prst="rect">
            <a:avLst/>
          </a:prstGeom>
        </p:spPr>
        <p:txBody>
          <a:bodyPr wrap="square">
            <a:spAutoFit/>
          </a:bodyPr>
          <a:lstStyle/>
          <a:p>
            <a:r>
              <a:rPr lang="hr-HR" u="sng" dirty="0">
                <a:hlinkClick r:id="rId3"/>
              </a:rPr>
              <a:t>https://www.enciklopedija.hr/natuknica.aspx?id=34496</a:t>
            </a:r>
            <a:endParaRPr lang="hr-HR" dirty="0"/>
          </a:p>
        </p:txBody>
      </p:sp>
      <p:sp>
        <p:nvSpPr>
          <p:cNvPr id="5" name="Rectangle 4"/>
          <p:cNvSpPr/>
          <p:nvPr/>
        </p:nvSpPr>
        <p:spPr>
          <a:xfrm>
            <a:off x="3563888" y="3428999"/>
            <a:ext cx="4896544" cy="1107996"/>
          </a:xfrm>
          <a:prstGeom prst="rect">
            <a:avLst/>
          </a:prstGeom>
        </p:spPr>
        <p:txBody>
          <a:bodyPr wrap="square">
            <a:spAutoFit/>
          </a:bodyPr>
          <a:lstStyle/>
          <a:p>
            <a:pPr lvl="0" fontAlgn="base">
              <a:spcBef>
                <a:spcPct val="0"/>
              </a:spcBef>
              <a:spcAft>
                <a:spcPct val="0"/>
              </a:spcAft>
            </a:pPr>
            <a:r>
              <a:rPr kumimoji="0" lang="sr-Latn-CS" sz="2200" b="0" i="0" u="sng" strike="noStrike" cap="none" normalizeH="0" baseline="0" dirty="0" smtClean="0">
                <a:ln>
                  <a:noFill/>
                </a:ln>
                <a:solidFill>
                  <a:schemeClr val="tx1"/>
                </a:solidFill>
                <a:effectLst/>
                <a:ea typeface="Calibri" pitchFamily="34" charset="0"/>
                <a:cs typeface="Times New Roman" pitchFamily="18" charset="0"/>
              </a:rPr>
              <a:t>In 1847</a:t>
            </a:r>
            <a:r>
              <a:rPr lang="sr-Latn-CS" sz="2200" dirty="0">
                <a:ea typeface="Calibri" pitchFamily="34" charset="0"/>
                <a:cs typeface="Times New Roman" pitchFamily="18" charset="0"/>
              </a:rPr>
              <a:t> a</a:t>
            </a:r>
            <a:r>
              <a:rPr kumimoji="0" lang="sr-Latn-CS" sz="2200" b="0" i="0" u="none" strike="noStrike" cap="none" normalizeH="0" baseline="0" dirty="0" smtClean="0">
                <a:ln>
                  <a:noFill/>
                </a:ln>
                <a:solidFill>
                  <a:schemeClr val="tx1"/>
                </a:solidFill>
                <a:effectLst/>
                <a:ea typeface="Calibri" pitchFamily="34" charset="0"/>
                <a:cs typeface="Times New Roman" pitchFamily="18" charset="0"/>
              </a:rPr>
              <a:t>t the suggestion of Ivan Kukuljević Sakcinski, Croatian was declared the official language.</a:t>
            </a:r>
            <a:endParaRPr kumimoji="0" lang="hr-HR" sz="2200"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20689"/>
            <a:ext cx="8064896" cy="3139321"/>
          </a:xfrm>
          <a:prstGeom prst="rect">
            <a:avLst/>
          </a:prstGeom>
        </p:spPr>
        <p:txBody>
          <a:bodyPr wrap="square">
            <a:spAutoFit/>
          </a:bodyPr>
          <a:lstStyle/>
          <a:p>
            <a:r>
              <a:rPr lang="en-US" sz="2200" b="1" dirty="0"/>
              <a:t>Illyrian period</a:t>
            </a:r>
          </a:p>
          <a:p>
            <a:r>
              <a:rPr lang="en-US" sz="2200" dirty="0" smtClean="0"/>
              <a:t>The</a:t>
            </a:r>
            <a:r>
              <a:rPr lang="en-US" sz="2200" dirty="0"/>
              <a:t> </a:t>
            </a:r>
            <a:r>
              <a:rPr lang="hr-HR" sz="2200" dirty="0" smtClean="0"/>
              <a:t>Illyrian movement</a:t>
            </a:r>
            <a:r>
              <a:rPr lang="en-US" sz="2200" dirty="0"/>
              <a:t> was a 19th-century </a:t>
            </a:r>
            <a:r>
              <a:rPr lang="en-US" sz="2200" dirty="0" smtClean="0"/>
              <a:t>pan-</a:t>
            </a:r>
            <a:r>
              <a:rPr lang="hr-HR" sz="2200" dirty="0" smtClean="0"/>
              <a:t>south Slavic</a:t>
            </a:r>
            <a:r>
              <a:rPr lang="hr-HR" sz="2200" dirty="0"/>
              <a:t> </a:t>
            </a:r>
            <a:r>
              <a:rPr lang="hr-HR" sz="2200" dirty="0" smtClean="0"/>
              <a:t>p</a:t>
            </a:r>
            <a:r>
              <a:rPr lang="en-US" sz="2200" dirty="0" err="1" smtClean="0"/>
              <a:t>olitical</a:t>
            </a:r>
            <a:r>
              <a:rPr lang="en-US" sz="2200" dirty="0" smtClean="0"/>
              <a:t> </a:t>
            </a:r>
            <a:r>
              <a:rPr lang="en-US" sz="2200" dirty="0"/>
              <a:t>and cultural movement in Croatia that had the goal to standardize the regionally differentiated and orthographically inconsistent literary languages in Croatia, and finally merge them into a common South Slavic literary language. </a:t>
            </a:r>
            <a:r>
              <a:rPr lang="hr-HR" sz="2200" dirty="0" smtClean="0"/>
              <a:t/>
            </a:r>
            <a:br>
              <a:rPr lang="hr-HR" sz="2200" dirty="0" smtClean="0"/>
            </a:br>
            <a:r>
              <a:rPr lang="en-US" sz="2200" dirty="0" smtClean="0"/>
              <a:t>The </a:t>
            </a:r>
            <a:r>
              <a:rPr lang="en-US" sz="2200" dirty="0"/>
              <a:t>leader of the Illyrian movement </a:t>
            </a:r>
            <a:r>
              <a:rPr lang="hr-HR" sz="2200" b="1" dirty="0" smtClean="0"/>
              <a:t>Ljudevit Gaj</a:t>
            </a:r>
            <a:r>
              <a:rPr lang="en-US" sz="2200" dirty="0"/>
              <a:t> standardized the Latin alphabet in 1830–1850 and worked to bring about a standardized orthography. </a:t>
            </a:r>
          </a:p>
        </p:txBody>
      </p:sp>
      <p:pic>
        <p:nvPicPr>
          <p:cNvPr id="3074" name="Picture 2" descr="C:\Documents and Settings\Marin\My Documents\Ljudevit-gaj01.jpg"/>
          <p:cNvPicPr>
            <a:picLocks noChangeAspect="1" noChangeArrowheads="1"/>
          </p:cNvPicPr>
          <p:nvPr/>
        </p:nvPicPr>
        <p:blipFill>
          <a:blip r:embed="rId2" cstate="print"/>
          <a:srcRect/>
          <a:stretch>
            <a:fillRect/>
          </a:stretch>
        </p:blipFill>
        <p:spPr bwMode="auto">
          <a:xfrm>
            <a:off x="611560" y="3789040"/>
            <a:ext cx="3384376" cy="2613300"/>
          </a:xfrm>
          <a:prstGeom prst="rect">
            <a:avLst/>
          </a:prstGeom>
          <a:noFill/>
        </p:spPr>
      </p:pic>
      <p:sp>
        <p:nvSpPr>
          <p:cNvPr id="4" name="Rectangle 3"/>
          <p:cNvSpPr/>
          <p:nvPr/>
        </p:nvSpPr>
        <p:spPr>
          <a:xfrm>
            <a:off x="4283968" y="5589240"/>
            <a:ext cx="4104456" cy="923330"/>
          </a:xfrm>
          <a:prstGeom prst="rect">
            <a:avLst/>
          </a:prstGeom>
        </p:spPr>
        <p:txBody>
          <a:bodyPr wrap="square">
            <a:spAutoFit/>
          </a:bodyPr>
          <a:lstStyle/>
          <a:p>
            <a:r>
              <a:rPr lang="hr-HR" dirty="0" smtClean="0">
                <a:hlinkClick r:id="rId3"/>
              </a:rPr>
              <a:t>https://narod.hr/kultura/20-travnja-1872-ljudevit-gaj-sto-niste-znali-poznatom-ilircu</a:t>
            </a:r>
            <a:endParaRPr lang="hr-HR" dirty="0" smtClean="0"/>
          </a:p>
          <a:p>
            <a:endParaRPr lang="hr-H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TotalTime>
  <Words>520</Words>
  <Application>Microsoft Office PowerPoint</Application>
  <PresentationFormat>On-screen Show (4:3)</PresentationFormat>
  <Paragraphs>103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Marin Marsic</dc:creator>
  <cp:lastModifiedBy>Marin Marsic</cp:lastModifiedBy>
  <cp:revision>25</cp:revision>
  <dcterms:created xsi:type="dcterms:W3CDTF">2021-01-30T13:46:58Z</dcterms:created>
  <dcterms:modified xsi:type="dcterms:W3CDTF">2021-01-30T19:06:51Z</dcterms:modified>
</cp:coreProperties>
</file>