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media/image9.jpeg" ContentType="image/jpeg"/>
  <Override PartName="/ppt/media/image1.jpeg" ContentType="image/jpeg"/>
  <Override PartName="/ppt/media/image2.jpeg" ContentType="image/jpeg"/>
  <Override PartName="/ppt/media/image3.jpeg" ContentType="image/jpeg"/>
  <Override PartName="/ppt/media/image6.jpeg" ContentType="image/jpeg"/>
  <Override PartName="/ppt/media/image4.png" ContentType="image/png"/>
  <Override PartName="/ppt/media/image5.jpeg" ContentType="image/jpeg"/>
  <Override PartName="/ppt/media/image7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png" ContentType="image/png"/>
  <Override PartName="/ppt/media/image14.jpeg" ContentType="image/jpeg"/>
  <Override PartName="/ppt/media/image1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hr-HR" sz="4400" spc="-1" strike="noStrike">
                <a:latin typeface="Arial"/>
              </a:rPr>
              <a:t>Kliknite za uređivanje oblika naslova teksta</a:t>
            </a:r>
            <a:endParaRPr b="0" lang="hr-HR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latin typeface="Arial"/>
              </a:rPr>
              <a:t>Kliknite za uređivanje oblika teksta</a:t>
            </a:r>
            <a:endParaRPr b="0" lang="hr-H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800" spc="-1" strike="noStrike">
                <a:latin typeface="Arial"/>
              </a:rPr>
              <a:t>Druga razina konture</a:t>
            </a:r>
            <a:endParaRPr b="0" lang="hr-H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400" spc="-1" strike="noStrike">
                <a:latin typeface="Arial"/>
              </a:rPr>
              <a:t>Treća razina konture</a:t>
            </a:r>
            <a:endParaRPr b="0" lang="hr-H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000" spc="-1" strike="noStrike">
                <a:latin typeface="Arial"/>
              </a:rPr>
              <a:t>Četvrta razina kontura</a:t>
            </a:r>
            <a:endParaRPr b="0" lang="hr-H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Peta razina kontura</a:t>
            </a:r>
            <a:endParaRPr b="0" lang="hr-H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Šesta razina kontura</a:t>
            </a:r>
            <a:endParaRPr b="0" lang="hr-H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Sedma razina konture</a:t>
            </a:r>
            <a:endParaRPr b="0" lang="hr-H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hr-HR" sz="4400" spc="-1" strike="noStrike">
                <a:latin typeface="Arial"/>
              </a:rPr>
              <a:t>Kliknite za uređivanje oblika naslova teksta</a:t>
            </a:r>
            <a:endParaRPr b="0" lang="hr-HR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latin typeface="Arial"/>
              </a:rPr>
              <a:t>Kliknite za uređivanje oblika teksta</a:t>
            </a:r>
            <a:endParaRPr b="0" lang="hr-H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800" spc="-1" strike="noStrike">
                <a:latin typeface="Arial"/>
              </a:rPr>
              <a:t>Druga razina konture</a:t>
            </a:r>
            <a:endParaRPr b="0" lang="hr-H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400" spc="-1" strike="noStrike">
                <a:latin typeface="Arial"/>
              </a:rPr>
              <a:t>Treća razina konture</a:t>
            </a:r>
            <a:endParaRPr b="0" lang="hr-H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000" spc="-1" strike="noStrike">
                <a:latin typeface="Arial"/>
              </a:rPr>
              <a:t>Četvrta razina kontura</a:t>
            </a:r>
            <a:endParaRPr b="0" lang="hr-H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Peta razina kontura</a:t>
            </a:r>
            <a:endParaRPr b="0" lang="hr-H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Šesta razina kontura</a:t>
            </a:r>
            <a:endParaRPr b="0" lang="hr-H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Sedma razina konture</a:t>
            </a:r>
            <a:endParaRPr b="0" lang="hr-H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hyperlink" Target="https://hr.wikipedia.org/wiki/Darko_Pervan" TargetMode="External"/><Relationship Id="rId2" Type="http://schemas.openxmlformats.org/officeDocument/2006/relationships/hyperlink" Target="https://hr.wikipedia.org/wiki/Mate_Rimac" TargetMode="External"/><Relationship Id="rId3" Type="http://schemas.openxmlformats.org/officeDocument/2006/relationships/hyperlink" Target="https://www.vecernji.hr/enciklopedija/branko-roglic-18147" TargetMode="External"/><Relationship Id="rId4" Type="http://schemas.openxmlformats.org/officeDocument/2006/relationships/hyperlink" Target="https://www.telegram.hr/biznis-tech/prica-o-nanobitu-kako-su-dva-klinca-prije-12-godina-pokrenula-firmu-koja-je-sada-prodana-za-148-milijuna-dolara/" TargetMode="External"/><Relationship Id="rId5" Type="http://schemas.openxmlformats.org/officeDocument/2006/relationships/hyperlink" Target="https://www.poslovni.hr/domace/jedna-od-najvecih-slavonskih-tvrtki-na-trziste-plasirala-proizvod-kojeg-svi-zele-4231959" TargetMode="External"/><Relationship Id="rId6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2A56E8D7-3A70-4285-94E4-B875E7D77066}" type="slidenum">
              <a:rPr b="0" lang="hr-HR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hr-HR" sz="1200" spc="-1" strike="noStrike"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2946240" y="2603520"/>
            <a:ext cx="6819120" cy="99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1" lang="hr-HR" sz="4400" spc="-1" strike="noStrike">
                <a:solidFill>
                  <a:srgbClr val="000000"/>
                </a:solidFill>
                <a:latin typeface="Calibri Light"/>
              </a:rPr>
              <a:t>HRVATSKI PODUZETNICI</a:t>
            </a:r>
            <a:endParaRPr b="0" lang="hr-HR" sz="4400" spc="-1" strike="noStrike">
              <a:latin typeface="Arial"/>
            </a:endParaRPr>
          </a:p>
        </p:txBody>
      </p:sp>
      <p:sp>
        <p:nvSpPr>
          <p:cNvPr id="78" name="CustomShape 3"/>
          <p:cNvSpPr/>
          <p:nvPr/>
        </p:nvSpPr>
        <p:spPr>
          <a:xfrm>
            <a:off x="698400" y="495360"/>
            <a:ext cx="4494960" cy="118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OŠ Bartola Kašića</a:t>
            </a:r>
            <a:br/>
            <a:r>
              <a:rPr b="0" lang="hr-H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Vinkovci</a:t>
            </a:r>
            <a:br/>
            <a:r>
              <a:rPr b="0" lang="hr-H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Erasmus+ 2020-2022</a:t>
            </a:r>
            <a:br/>
            <a:r>
              <a:rPr b="1" lang="hr-H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S.O.F.T. – Start our future today</a:t>
            </a:r>
            <a:endParaRPr b="0" lang="hr-HR" sz="1800" spc="-1" strike="noStrike">
              <a:latin typeface="Arial"/>
            </a:endParaRPr>
          </a:p>
        </p:txBody>
      </p:sp>
      <p:pic>
        <p:nvPicPr>
          <p:cNvPr id="79" name="Picture 6" descr=""/>
          <p:cNvPicPr/>
          <p:nvPr/>
        </p:nvPicPr>
        <p:blipFill>
          <a:blip r:embed="rId1"/>
          <a:stretch/>
        </p:blipFill>
        <p:spPr>
          <a:xfrm>
            <a:off x="6946920" y="5334120"/>
            <a:ext cx="3767040" cy="1028160"/>
          </a:xfrm>
          <a:prstGeom prst="rect">
            <a:avLst/>
          </a:prstGeom>
          <a:ln w="9360">
            <a:noFill/>
          </a:ln>
        </p:spPr>
      </p:pic>
      <p:pic>
        <p:nvPicPr>
          <p:cNvPr id="80" name="Picture 2" descr=""/>
          <p:cNvPicPr/>
          <p:nvPr/>
        </p:nvPicPr>
        <p:blipFill>
          <a:blip r:embed="rId2"/>
          <a:stretch/>
        </p:blipFill>
        <p:spPr>
          <a:xfrm>
            <a:off x="9648000" y="439560"/>
            <a:ext cx="1976760" cy="1242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37DE336E-2F82-419A-9CA8-8E15E738D114}" type="slidenum">
              <a:rPr b="0" lang="hr-HR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hr-HR" sz="1200" spc="-1" strike="noStrike">
              <a:latin typeface="Arial"/>
            </a:endParaRPr>
          </a:p>
        </p:txBody>
      </p:sp>
      <p:sp>
        <p:nvSpPr>
          <p:cNvPr id="113" name="CustomShape 2"/>
          <p:cNvSpPr/>
          <p:nvPr/>
        </p:nvSpPr>
        <p:spPr>
          <a:xfrm>
            <a:off x="1684800" y="634680"/>
            <a:ext cx="8898840" cy="397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lora"/>
              </a:rPr>
              <a:t>Nanobit se na svjetskom tržištu mobilnog gaminga nametnuo kao veliki igrač unatoč golemoj konkurenciji svjetskih kompanija poput Kinga i Zynge</a:t>
            </a:r>
            <a:endParaRPr b="0" lang="hr-HR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hr-HR" sz="2800" spc="-1" strike="noStrike">
                <a:solidFill>
                  <a:srgbClr val="000000"/>
                </a:solidFill>
                <a:latin typeface="lora"/>
              </a:rPr>
              <a:t>   </a:t>
            </a:r>
            <a:r>
              <a:rPr b="0" lang="hr-HR" sz="2800" spc="-1" strike="noStrike">
                <a:solidFill>
                  <a:srgbClr val="000000"/>
                </a:solidFill>
                <a:latin typeface="lora"/>
              </a:rPr>
              <a:t>Nanobit je nedavno prodan za 148 milijuna dolara.</a:t>
            </a:r>
            <a:endParaRPr b="0" lang="hr-HR" sz="2800" spc="-1" strike="noStrike">
              <a:latin typeface="Arial"/>
            </a:endParaRPr>
          </a:p>
        </p:txBody>
      </p:sp>
      <p:pic>
        <p:nvPicPr>
          <p:cNvPr id="114" name="Picture 2" descr=""/>
          <p:cNvPicPr/>
          <p:nvPr/>
        </p:nvPicPr>
        <p:blipFill>
          <a:blip r:embed="rId1"/>
          <a:stretch/>
        </p:blipFill>
        <p:spPr>
          <a:xfrm>
            <a:off x="943920" y="3429000"/>
            <a:ext cx="9408960" cy="2288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125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hr-HR" sz="4400" spc="-1" strike="noStrike">
                <a:solidFill>
                  <a:srgbClr val="000000"/>
                </a:solidFill>
                <a:latin typeface="Calibri Light"/>
              </a:rPr>
              <a:t>                              </a:t>
            </a:r>
            <a:r>
              <a:rPr b="1" i="1" lang="hr-HR" sz="4400" spc="-1" strike="noStrike">
                <a:solidFill>
                  <a:srgbClr val="000000"/>
                </a:solidFill>
                <a:latin typeface="Calibri Light"/>
              </a:rPr>
              <a:t>Petar Šimić</a:t>
            </a:r>
            <a:endParaRPr b="0" lang="hr-HR" sz="4400" spc="-1" strike="noStrike">
              <a:latin typeface="Arial"/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414952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414952"/>
                </a:solidFill>
                <a:latin typeface="Martel Sans"/>
              </a:rPr>
              <a:t> </a:t>
            </a:r>
            <a:r>
              <a:rPr b="1" lang="hr-HR" sz="2800" spc="-1" strike="noStrike">
                <a:solidFill>
                  <a:srgbClr val="414952"/>
                </a:solidFill>
                <a:latin typeface="Martel Sans"/>
              </a:rPr>
              <a:t>Petar Šimić</a:t>
            </a:r>
            <a:r>
              <a:rPr b="0" lang="hr-HR" sz="2800" spc="-1" strike="noStrike">
                <a:solidFill>
                  <a:srgbClr val="414952"/>
                </a:solidFill>
                <a:latin typeface="Martel Sans"/>
              </a:rPr>
              <a:t>, osnivač, vlasnik i direktor Grad-Exporta.</a:t>
            </a:r>
            <a:endParaRPr b="0" lang="hr-HR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Grad export je jedna od vodećih proizvođača dekorativnih panela u europi.</a:t>
            </a:r>
            <a:endParaRPr b="0" lang="hr-HR" sz="2800" spc="-1" strike="noStrike">
              <a:latin typeface="Arial"/>
            </a:endParaRPr>
          </a:p>
        </p:txBody>
      </p:sp>
      <p:pic>
        <p:nvPicPr>
          <p:cNvPr id="117" name="Picture 2" descr=""/>
          <p:cNvPicPr/>
          <p:nvPr/>
        </p:nvPicPr>
        <p:blipFill>
          <a:blip r:embed="rId1"/>
          <a:stretch/>
        </p:blipFill>
        <p:spPr>
          <a:xfrm>
            <a:off x="3755160" y="2888640"/>
            <a:ext cx="3813480" cy="3384360"/>
          </a:xfrm>
          <a:prstGeom prst="rect">
            <a:avLst/>
          </a:prstGeom>
          <a:ln>
            <a:noFill/>
          </a:ln>
        </p:spPr>
      </p:pic>
      <p:sp>
        <p:nvSpPr>
          <p:cNvPr id="118" name="CustomShape 3"/>
          <p:cNvSpPr/>
          <p:nvPr/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1DF39FC9-8901-484C-9552-39C663A5A29E}" type="slidenum">
              <a:rPr b="0" lang="hr-HR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hr-HR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125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4FFB748E-955E-4450-816F-034DD4BBB180}" type="slidenum">
              <a:rPr b="0" lang="hr-HR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hr-HR" sz="1200" spc="-1" strike="noStrike">
              <a:latin typeface="Arial"/>
            </a:endParaRPr>
          </a:p>
        </p:txBody>
      </p:sp>
      <p:sp>
        <p:nvSpPr>
          <p:cNvPr id="120" name="CustomShape 2"/>
          <p:cNvSpPr/>
          <p:nvPr/>
        </p:nvSpPr>
        <p:spPr>
          <a:xfrm>
            <a:off x="1028880" y="1041480"/>
            <a:ext cx="10337040" cy="367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Nedavno je tvrtka na tržište plasirala proizvod kojeg svi žele</a:t>
            </a:r>
            <a:endParaRPr b="0" lang="hr-HR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hr-HR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hr-HR" sz="2800" spc="-1" strike="noStrike">
                <a:solidFill>
                  <a:srgbClr val="000000"/>
                </a:solidFill>
                <a:latin typeface="Calibri"/>
              </a:rPr>
              <a:t>Ds  barijera </a:t>
            </a: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je proizvod koji je grad export doveo do vrha europskog tržišta</a:t>
            </a:r>
            <a:endParaRPr b="0" lang="hr-HR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hr-HR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414952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414952"/>
                </a:solidFill>
                <a:latin typeface="Martel Sans"/>
              </a:rPr>
              <a:t>Grad-Exporta je s godišnjim prihodom od oko 90 milijuna kuna jedna od najvećih tvrtki na istoku naše zemlje.</a:t>
            </a:r>
            <a:endParaRPr b="0" lang="hr-HR" sz="2800" spc="-1" strike="noStrike">
              <a:latin typeface="Arial"/>
            </a:endParaRPr>
          </a:p>
        </p:txBody>
      </p:sp>
      <p:pic>
        <p:nvPicPr>
          <p:cNvPr id="121" name="Picture 2" descr=""/>
          <p:cNvPicPr/>
          <p:nvPr/>
        </p:nvPicPr>
        <p:blipFill>
          <a:blip r:embed="rId1"/>
          <a:stretch/>
        </p:blipFill>
        <p:spPr>
          <a:xfrm>
            <a:off x="2600640" y="4458600"/>
            <a:ext cx="6761520" cy="1472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125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8B698149-8FB2-4F7A-BC30-0EB77821AD47}" type="slidenum">
              <a:rPr b="0" lang="hr-HR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hr-HR" sz="1200" spc="-1" strike="noStrike">
              <a:latin typeface="Arial"/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812880" y="1460520"/>
            <a:ext cx="9702000" cy="471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 u="sng">
                <a:solidFill>
                  <a:srgbClr val="0563c1"/>
                </a:solidFill>
                <a:uFillTx/>
                <a:latin typeface="Calibri"/>
                <a:hlinkClick r:id="rId1"/>
              </a:rPr>
              <a:t>https://hr.wikipedia.org/wiki/Darko_Pervan</a:t>
            </a:r>
            <a:endParaRPr b="0" lang="hr-HR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 u="sng">
                <a:solidFill>
                  <a:srgbClr val="0563c1"/>
                </a:solidFill>
                <a:uFillTx/>
                <a:latin typeface="Calibri"/>
                <a:hlinkClick r:id="rId2"/>
              </a:rPr>
              <a:t>https://hr.wikipedia.org/wiki/Mate_Rimac</a:t>
            </a:r>
            <a:endParaRPr b="0" lang="hr-HR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 u="sng">
                <a:solidFill>
                  <a:srgbClr val="0563c1"/>
                </a:solidFill>
                <a:uFillTx/>
                <a:latin typeface="Calibri"/>
                <a:hlinkClick r:id="rId3"/>
              </a:rPr>
              <a:t>https://www.vecernji.hr/enciklopedija/branko-roglic-18147</a:t>
            </a:r>
            <a:endParaRPr b="0" lang="hr-HR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 u="sng">
                <a:solidFill>
                  <a:srgbClr val="0563c1"/>
                </a:solidFill>
                <a:uFillTx/>
                <a:latin typeface="Calibri"/>
                <a:hlinkClick r:id="rId4"/>
              </a:rPr>
              <a:t>https://www.telegram.hr/biznis-tech/prica-o-nanobitu-kako-su-dva-klinca-prije-12-godina-pokrenula-firmu-koja-je-sada-prodana-za-148-milijuna-dolara/</a:t>
            </a:r>
            <a:endParaRPr b="0" lang="hr-HR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 u="sng">
                <a:solidFill>
                  <a:srgbClr val="0563c1"/>
                </a:solidFill>
                <a:uFillTx/>
                <a:latin typeface="Calibri"/>
                <a:hlinkClick r:id="rId5"/>
              </a:rPr>
              <a:t>https://www.poslovni.hr/domace/jedna-od-najvecih-slavonskih-tvrtki-na-trziste-plasirala-proizvod-kojeg-svi-zele-4231959</a:t>
            </a:r>
            <a:endParaRPr b="0" lang="hr-HR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hr-HR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hr-HR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hr-HR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hr-HR" sz="2800" spc="-1" strike="noStrike">
              <a:latin typeface="Arial"/>
            </a:endParaRPr>
          </a:p>
        </p:txBody>
      </p:sp>
      <p:sp>
        <p:nvSpPr>
          <p:cNvPr id="124" name="CustomShape 3"/>
          <p:cNvSpPr/>
          <p:nvPr/>
        </p:nvSpPr>
        <p:spPr>
          <a:xfrm>
            <a:off x="1003320" y="812880"/>
            <a:ext cx="25138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Izvori:</a:t>
            </a:r>
            <a:endParaRPr b="0" lang="hr-H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125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3D4D2836-FD7A-4744-B0A7-72DC58301009}" type="slidenum">
              <a:rPr b="0" lang="hr-HR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hr-HR" sz="1200" spc="-1" strike="noStrike">
              <a:latin typeface="Arial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0" y="2057400"/>
            <a:ext cx="10806840" cy="14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hr-HR" sz="4400" spc="-1" strike="noStrike">
                <a:solidFill>
                  <a:srgbClr val="000000"/>
                </a:solidFill>
                <a:latin typeface="Calibri Light"/>
              </a:rPr>
              <a:t>                      </a:t>
            </a:r>
            <a:r>
              <a:rPr b="0" lang="hr-HR" sz="4400" spc="-1" strike="noStrike">
                <a:solidFill>
                  <a:srgbClr val="000000"/>
                </a:solidFill>
                <a:latin typeface="Calibri Light"/>
              </a:rPr>
              <a:t>HVALA NA PAŽNJI!!</a:t>
            </a:r>
            <a:endParaRPr b="0" lang="hr-HR" sz="4400" spc="-1" strike="noStrike">
              <a:latin typeface="Arial"/>
            </a:endParaRPr>
          </a:p>
        </p:txBody>
      </p:sp>
      <p:sp>
        <p:nvSpPr>
          <p:cNvPr id="127" name="CustomShape 3"/>
          <p:cNvSpPr/>
          <p:nvPr/>
        </p:nvSpPr>
        <p:spPr>
          <a:xfrm>
            <a:off x="1346040" y="4317840"/>
            <a:ext cx="445716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Izradio: Grgur Jakuš, 8.b</a:t>
            </a:r>
            <a:endParaRPr b="0" lang="hr-HR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hr-HR" sz="4400" spc="-1" strike="noStrike">
                <a:solidFill>
                  <a:srgbClr val="000000"/>
                </a:solidFill>
                <a:latin typeface="Calibri Light"/>
              </a:rPr>
              <a:t>                             </a:t>
            </a:r>
            <a:r>
              <a:rPr b="1" i="1" lang="hr-HR" sz="4400" spc="-1" strike="noStrike">
                <a:solidFill>
                  <a:srgbClr val="000000"/>
                </a:solidFill>
                <a:latin typeface="Calibri Light"/>
              </a:rPr>
              <a:t>Darko Pervan</a:t>
            </a:r>
            <a:endParaRPr b="0" lang="hr-HR" sz="4400" spc="-1" strike="noStrike">
              <a:latin typeface="Arial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672480" y="1823040"/>
            <a:ext cx="10846440" cy="465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202122"/>
              </a:buClr>
              <a:buFont typeface="Arial"/>
              <a:buChar char="•"/>
            </a:pPr>
            <a:r>
              <a:rPr b="1" lang="hr-HR" sz="2800" spc="-1" strike="noStrike">
                <a:solidFill>
                  <a:srgbClr val="202122"/>
                </a:solidFill>
                <a:latin typeface="Arial"/>
              </a:rPr>
              <a:t>Darko Pervan</a:t>
            </a:r>
            <a:r>
              <a:rPr b="0" lang="hr-HR" sz="2800" spc="-1" strike="noStrike">
                <a:solidFill>
                  <a:srgbClr val="202122"/>
                </a:solidFill>
                <a:latin typeface="Arial"/>
              </a:rPr>
              <a:t> </a:t>
            </a:r>
            <a:r>
              <a:rPr b="0" lang="hr-HR" sz="2800" spc="-1" strike="noStrike">
                <a:solidFill>
                  <a:srgbClr val="0d0d0d"/>
                </a:solidFill>
                <a:latin typeface="Arial"/>
              </a:rPr>
              <a:t>(Zagreb, 1947.) - hrvatski </a:t>
            </a:r>
            <a:r>
              <a:rPr b="0" lang="hr-HR" sz="2800" spc="-1" strike="noStrike">
                <a:solidFill>
                  <a:srgbClr val="202122"/>
                </a:solidFill>
                <a:latin typeface="Arial"/>
              </a:rPr>
              <a:t>poduzetnik i inovator, osnivač Pervanovo grupe i "Välinge Innovation AB“</a:t>
            </a:r>
            <a:endParaRPr b="0" lang="hr-HR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202122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202122"/>
                </a:solidFill>
                <a:latin typeface="Arial"/>
              </a:rPr>
              <a:t>Rođen je u Zagrebu. Splićanin po ocu i Konavljanin po majci. Godine </a:t>
            </a:r>
            <a:r>
              <a:rPr b="0" lang="hr-HR" sz="2800" spc="-1" strike="noStrike">
                <a:solidFill>
                  <a:srgbClr val="0d0d0d"/>
                </a:solidFill>
                <a:latin typeface="Arial"/>
              </a:rPr>
              <a:t>1954. obitelj </a:t>
            </a:r>
            <a:r>
              <a:rPr b="0" lang="hr-HR" sz="2800" spc="-1" strike="noStrike">
                <a:solidFill>
                  <a:srgbClr val="202122"/>
                </a:solidFill>
                <a:latin typeface="Arial"/>
              </a:rPr>
              <a:t>se seli u </a:t>
            </a:r>
            <a:r>
              <a:rPr b="0" lang="hr-HR" sz="2800" spc="-1" strike="noStrike">
                <a:solidFill>
                  <a:srgbClr val="0d0d0d"/>
                </a:solidFill>
                <a:latin typeface="Arial"/>
              </a:rPr>
              <a:t>Švedsku</a:t>
            </a:r>
            <a:r>
              <a:rPr b="0" lang="hr-HR" sz="2800" spc="-1" strike="noStrike">
                <a:solidFill>
                  <a:srgbClr val="0b0080"/>
                </a:solidFill>
                <a:latin typeface="Arial"/>
              </a:rPr>
              <a:t> </a:t>
            </a:r>
            <a:r>
              <a:rPr b="0" lang="hr-HR" sz="2800" spc="-1" strike="noStrike">
                <a:solidFill>
                  <a:srgbClr val="202122"/>
                </a:solidFill>
                <a:latin typeface="Arial"/>
              </a:rPr>
              <a:t>na poziv</a:t>
            </a:r>
            <a:r>
              <a:rPr b="0" lang="hr-HR" sz="2800" spc="-1" strike="noStrike">
                <a:solidFill>
                  <a:srgbClr val="0d0d0d"/>
                </a:solidFill>
                <a:latin typeface="Arial"/>
              </a:rPr>
              <a:t> plivačkog saveza </a:t>
            </a:r>
            <a:r>
              <a:rPr b="0" lang="hr-HR" sz="2800" spc="-1" strike="noStrike">
                <a:solidFill>
                  <a:srgbClr val="202122"/>
                </a:solidFill>
                <a:latin typeface="Arial"/>
              </a:rPr>
              <a:t>koji njegovom ocu nudi mjesto trenera </a:t>
            </a:r>
            <a:r>
              <a:rPr b="0" lang="hr-HR" sz="2800" spc="-1" strike="noStrike">
                <a:solidFill>
                  <a:srgbClr val="0d0d0d"/>
                </a:solidFill>
                <a:latin typeface="Arial"/>
              </a:rPr>
              <a:t>švedskog olimpijskog </a:t>
            </a:r>
            <a:r>
              <a:rPr b="0" lang="hr-HR" sz="2800" spc="-1" strike="noStrike">
                <a:solidFill>
                  <a:srgbClr val="202122"/>
                </a:solidFill>
                <a:latin typeface="Arial"/>
              </a:rPr>
              <a:t>tima.</a:t>
            </a:r>
            <a:endParaRPr b="0" lang="hr-HR" sz="2800" spc="-1" strike="noStrike">
              <a:latin typeface="Arial"/>
            </a:endParaRPr>
          </a:p>
        </p:txBody>
      </p:sp>
      <p:pic>
        <p:nvPicPr>
          <p:cNvPr id="83" name="Picture 2" descr=""/>
          <p:cNvPicPr/>
          <p:nvPr/>
        </p:nvPicPr>
        <p:blipFill>
          <a:blip r:embed="rId1"/>
          <a:stretch/>
        </p:blipFill>
        <p:spPr>
          <a:xfrm>
            <a:off x="6615720" y="4053960"/>
            <a:ext cx="4026240" cy="2511360"/>
          </a:xfrm>
          <a:prstGeom prst="rect">
            <a:avLst/>
          </a:prstGeom>
          <a:ln>
            <a:noFill/>
          </a:ln>
        </p:spPr>
      </p:pic>
      <p:sp>
        <p:nvSpPr>
          <p:cNvPr id="84" name="CustomShape 3"/>
          <p:cNvSpPr/>
          <p:nvPr/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AAAFA4D2-89F1-40B2-94DD-3AA6F79A1D0C}" type="slidenum">
              <a:rPr b="0" lang="hr-HR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hr-HR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125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06F78422-A7EA-49D5-8CC6-093993C6AD81}" type="slidenum">
              <a:rPr b="0" lang="hr-HR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hr-HR" sz="1200" spc="-1" strike="noStrike"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965160" y="1027080"/>
            <a:ext cx="9549720" cy="435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202122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202122"/>
                </a:solidFill>
                <a:latin typeface="Arial"/>
              </a:rPr>
              <a:t>Godine </a:t>
            </a:r>
            <a:r>
              <a:rPr b="0" lang="hr-HR" sz="2800" spc="-1" strike="noStrike">
                <a:solidFill>
                  <a:srgbClr val="0d0d0d"/>
                </a:solidFill>
                <a:latin typeface="Arial"/>
              </a:rPr>
              <a:t>1977</a:t>
            </a:r>
            <a:r>
              <a:rPr b="0" lang="hr-HR" sz="2800" spc="-1" strike="noStrike">
                <a:solidFill>
                  <a:srgbClr val="202122"/>
                </a:solidFill>
                <a:latin typeface="Arial"/>
              </a:rPr>
              <a:t>. Darko Pervan nalazio se na čelu tima stručnjaka koji su na njegovu inicijativu osmislili, izumili i komercijalizirali </a:t>
            </a:r>
            <a:r>
              <a:rPr b="0" lang="hr-HR" sz="2800" spc="-1" strike="noStrike" u="sng">
                <a:solidFill>
                  <a:srgbClr val="202122"/>
                </a:solidFill>
                <a:uFillTx/>
                <a:latin typeface="Arial"/>
              </a:rPr>
              <a:t>prvi </a:t>
            </a:r>
            <a:r>
              <a:rPr b="0" lang="hr-HR" sz="2800" spc="-1" strike="noStrike" u="sng">
                <a:solidFill>
                  <a:srgbClr val="0d0d0d"/>
                </a:solidFill>
                <a:uFillTx/>
                <a:latin typeface="Arial"/>
              </a:rPr>
              <a:t>laminat</a:t>
            </a:r>
            <a:r>
              <a:rPr b="0" lang="hr-HR" sz="2800" spc="-1" strike="noStrike" u="sng">
                <a:solidFill>
                  <a:srgbClr val="202122"/>
                </a:solidFill>
                <a:uFillTx/>
                <a:latin typeface="Arial"/>
              </a:rPr>
              <a:t>. </a:t>
            </a:r>
            <a:endParaRPr b="0" lang="hr-HR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202122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202122"/>
                </a:solidFill>
                <a:latin typeface="Arial"/>
              </a:rPr>
              <a:t>Godine 1993. patentirao je horizontalno spajanje podnih obloga tzv. klik sustavom, koji se danas koristi u 92% svih takvih podova.</a:t>
            </a:r>
            <a:endParaRPr b="0" lang="hr-HR" sz="2800" spc="-1" strike="noStrike">
              <a:latin typeface="Arial"/>
            </a:endParaRPr>
          </a:p>
        </p:txBody>
      </p:sp>
      <p:pic>
        <p:nvPicPr>
          <p:cNvPr id="87" name="Slika 3" descr=""/>
          <p:cNvPicPr/>
          <p:nvPr/>
        </p:nvPicPr>
        <p:blipFill>
          <a:blip r:embed="rId1"/>
          <a:stretch/>
        </p:blipFill>
        <p:spPr>
          <a:xfrm>
            <a:off x="5056200" y="3296520"/>
            <a:ext cx="5355360" cy="3078000"/>
          </a:xfrm>
          <a:prstGeom prst="rect">
            <a:avLst/>
          </a:prstGeom>
          <a:ln>
            <a:noFill/>
          </a:ln>
        </p:spPr>
      </p:pic>
      <p:sp>
        <p:nvSpPr>
          <p:cNvPr id="88" name="CustomShape 3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9" name="Picture 5" descr=""/>
          <p:cNvPicPr/>
          <p:nvPr/>
        </p:nvPicPr>
        <p:blipFill>
          <a:blip r:embed="rId2"/>
          <a:stretch/>
        </p:blipFill>
        <p:spPr>
          <a:xfrm>
            <a:off x="1824120" y="3728880"/>
            <a:ext cx="2518560" cy="2518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125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604A0EAC-EF17-4298-A31E-2CA630025E74}" type="slidenum">
              <a:rPr b="0" lang="hr-HR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hr-HR" sz="1200" spc="-1" strike="noStrike"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1155600" y="660240"/>
            <a:ext cx="9359280" cy="492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202122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202122"/>
                </a:solidFill>
                <a:latin typeface="Arial"/>
              </a:rPr>
              <a:t>To je vodeća </a:t>
            </a:r>
            <a:r>
              <a:rPr b="0" lang="hr-HR" sz="2800" spc="-1" strike="noStrike">
                <a:solidFill>
                  <a:srgbClr val="0d0d0d"/>
                </a:solidFill>
                <a:latin typeface="Arial"/>
              </a:rPr>
              <a:t>tvrtka</a:t>
            </a:r>
            <a:r>
              <a:rPr b="0" lang="hr-HR" sz="2800" spc="-1" strike="noStrike">
                <a:solidFill>
                  <a:srgbClr val="202122"/>
                </a:solidFill>
                <a:latin typeface="Arial"/>
              </a:rPr>
              <a:t> u </a:t>
            </a:r>
            <a:r>
              <a:rPr b="0" lang="hr-HR" sz="2800" spc="-1" strike="noStrike">
                <a:solidFill>
                  <a:srgbClr val="0d0d0d"/>
                </a:solidFill>
                <a:latin typeface="Arial"/>
              </a:rPr>
              <a:t>svijetu</a:t>
            </a:r>
            <a:r>
              <a:rPr b="0" lang="hr-HR" sz="2800" spc="-1" strike="noStrike">
                <a:solidFill>
                  <a:srgbClr val="202122"/>
                </a:solidFill>
                <a:latin typeface="Arial"/>
              </a:rPr>
              <a:t> u </a:t>
            </a:r>
            <a:r>
              <a:rPr b="0" lang="hr-HR" sz="2800" spc="-1" strike="noStrike">
                <a:solidFill>
                  <a:srgbClr val="0d0d0d"/>
                </a:solidFill>
                <a:latin typeface="Arial"/>
              </a:rPr>
              <a:t>podnoj</a:t>
            </a:r>
            <a:r>
              <a:rPr b="0" lang="hr-HR" sz="2800" spc="-1" strike="noStrike">
                <a:solidFill>
                  <a:srgbClr val="a55858"/>
                </a:solidFill>
                <a:latin typeface="Arial"/>
              </a:rPr>
              <a:t> </a:t>
            </a:r>
            <a:r>
              <a:rPr b="0" lang="hr-HR" sz="2800" spc="-1" strike="noStrike">
                <a:solidFill>
                  <a:srgbClr val="0d0d0d"/>
                </a:solidFill>
                <a:latin typeface="Arial"/>
              </a:rPr>
              <a:t>industriji i industriji namještaja </a:t>
            </a:r>
            <a:r>
              <a:rPr b="0" lang="hr-HR" sz="2800" spc="-1" strike="noStrike">
                <a:solidFill>
                  <a:srgbClr val="202122"/>
                </a:solidFill>
                <a:latin typeface="Arial"/>
              </a:rPr>
              <a:t>s 170 tvrtki nositelja </a:t>
            </a:r>
            <a:r>
              <a:rPr b="0" lang="hr-HR" sz="2800" spc="-1" strike="noStrike">
                <a:solidFill>
                  <a:srgbClr val="0d0d0d"/>
                </a:solidFill>
                <a:latin typeface="Arial"/>
              </a:rPr>
              <a:t>licenci</a:t>
            </a:r>
            <a:r>
              <a:rPr b="0" lang="hr-HR" sz="2800" spc="-1" strike="noStrike">
                <a:solidFill>
                  <a:srgbClr val="202122"/>
                </a:solidFill>
                <a:latin typeface="Arial"/>
              </a:rPr>
              <a:t> i 1500 </a:t>
            </a:r>
            <a:r>
              <a:rPr b="0" lang="hr-HR" sz="2800" spc="-1" strike="noStrike">
                <a:solidFill>
                  <a:srgbClr val="0d0d0d"/>
                </a:solidFill>
                <a:latin typeface="Arial"/>
              </a:rPr>
              <a:t>patenata</a:t>
            </a:r>
            <a:r>
              <a:rPr b="0" lang="hr-HR" sz="2800" spc="-1" strike="noStrike">
                <a:solidFill>
                  <a:srgbClr val="202122"/>
                </a:solidFill>
                <a:latin typeface="Arial"/>
              </a:rPr>
              <a:t> registriranih širom svijeta.</a:t>
            </a:r>
            <a:endParaRPr b="0" lang="hr-HR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202122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202122"/>
                </a:solidFill>
                <a:latin typeface="Arial"/>
              </a:rPr>
              <a:t>U rujnu 2016. kupio je drvnu industriju "Tehno drvo" s pogonima u </a:t>
            </a:r>
            <a:r>
              <a:rPr b="0" lang="hr-HR" sz="2800" spc="-1" strike="noStrike">
                <a:solidFill>
                  <a:srgbClr val="0d0d0d"/>
                </a:solidFill>
                <a:latin typeface="Arial"/>
              </a:rPr>
              <a:t>Ogulinu i Bjelovaru</a:t>
            </a:r>
            <a:r>
              <a:rPr b="0" lang="hr-HR" sz="2800" spc="-1" strike="noStrike">
                <a:solidFill>
                  <a:srgbClr val="202122"/>
                </a:solidFill>
                <a:latin typeface="Arial"/>
              </a:rPr>
              <a:t>. Promijenio je naziv poduzeća u "Bjelin", koja je izvedena iz imena gradova BJElovar i OguLIN.</a:t>
            </a:r>
            <a:endParaRPr b="0" lang="hr-HR" sz="2800" spc="-1" strike="noStrike">
              <a:latin typeface="Arial"/>
            </a:endParaRPr>
          </a:p>
        </p:txBody>
      </p:sp>
      <p:pic>
        <p:nvPicPr>
          <p:cNvPr id="92" name="Picture 14" descr=""/>
          <p:cNvPicPr/>
          <p:nvPr/>
        </p:nvPicPr>
        <p:blipFill>
          <a:blip r:embed="rId1"/>
          <a:stretch/>
        </p:blipFill>
        <p:spPr>
          <a:xfrm>
            <a:off x="5321160" y="3549240"/>
            <a:ext cx="5371560" cy="2999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125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hr-HR" sz="4400" spc="-1" strike="noStrike">
                <a:solidFill>
                  <a:srgbClr val="000000"/>
                </a:solidFill>
                <a:latin typeface="Calibri Light"/>
              </a:rPr>
              <a:t>                               </a:t>
            </a:r>
            <a:r>
              <a:rPr b="1" i="1" lang="hr-HR" sz="4400" spc="-1" strike="noStrike">
                <a:solidFill>
                  <a:srgbClr val="000000"/>
                </a:solidFill>
                <a:latin typeface="Calibri Light"/>
              </a:rPr>
              <a:t>Mate Rimac</a:t>
            </a:r>
            <a:endParaRPr b="0" lang="hr-HR" sz="4400" spc="-1" strike="noStrike">
              <a:latin typeface="Arial"/>
            </a:endParaRPr>
          </a:p>
        </p:txBody>
      </p:sp>
      <p:sp>
        <p:nvSpPr>
          <p:cNvPr id="94" name="CustomShape 2"/>
          <p:cNvSpPr/>
          <p:nvPr/>
        </p:nvSpPr>
        <p:spPr>
          <a:xfrm>
            <a:off x="997560" y="1612800"/>
            <a:ext cx="10514880" cy="5031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202122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202122"/>
                </a:solidFill>
                <a:latin typeface="Arial"/>
              </a:rPr>
              <a:t>Mate Rimac rodio se je 1988. godine u Livnu.</a:t>
            </a:r>
            <a:endParaRPr b="0" lang="hr-HR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202122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202122"/>
                </a:solidFill>
                <a:latin typeface="Arial"/>
              </a:rPr>
              <a:t>Tijekom srednješkolskog obrazovanja se istaknuo inovacijama s kojima je, u suradnji s kolegom, pobijedio na državnoj i županijskoj razini natjecanja elektrotehničara i inovatora </a:t>
            </a:r>
            <a:r>
              <a:rPr b="0" lang="hr-HR" sz="2800" spc="-1" strike="noStrike">
                <a:solidFill>
                  <a:srgbClr val="0d0d0d"/>
                </a:solidFill>
                <a:latin typeface="Arial"/>
              </a:rPr>
              <a:t>2006</a:t>
            </a:r>
            <a:r>
              <a:rPr b="0" lang="hr-HR" sz="2800" spc="-1" strike="noStrike">
                <a:solidFill>
                  <a:srgbClr val="202122"/>
                </a:solidFill>
                <a:latin typeface="Arial"/>
              </a:rPr>
              <a:t> godine.</a:t>
            </a:r>
            <a:endParaRPr b="0" lang="hr-HR" sz="2800" spc="-1" strike="noStrike">
              <a:latin typeface="Arial"/>
            </a:endParaRPr>
          </a:p>
        </p:txBody>
      </p:sp>
      <p:pic>
        <p:nvPicPr>
          <p:cNvPr id="95" name="Picture 4" descr=""/>
          <p:cNvPicPr/>
          <p:nvPr/>
        </p:nvPicPr>
        <p:blipFill>
          <a:blip r:embed="rId1"/>
          <a:stretch/>
        </p:blipFill>
        <p:spPr>
          <a:xfrm>
            <a:off x="5405040" y="3657600"/>
            <a:ext cx="5056920" cy="2615040"/>
          </a:xfrm>
          <a:prstGeom prst="rect">
            <a:avLst/>
          </a:prstGeom>
          <a:ln>
            <a:noFill/>
          </a:ln>
        </p:spPr>
      </p:pic>
      <p:sp>
        <p:nvSpPr>
          <p:cNvPr id="96" name="CustomShape 3"/>
          <p:cNvSpPr/>
          <p:nvPr/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246ACF9C-B64D-4B39-BB09-9B20990E51A3}" type="slidenum">
              <a:rPr b="0" lang="hr-HR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hr-HR" sz="1200" spc="-1" strike="noStrike">
              <a:latin typeface="Arial"/>
            </a:endParaRPr>
          </a:p>
        </p:txBody>
      </p:sp>
      <p:pic>
        <p:nvPicPr>
          <p:cNvPr id="97" name="Picture 1" descr=""/>
          <p:cNvPicPr/>
          <p:nvPr/>
        </p:nvPicPr>
        <p:blipFill>
          <a:blip r:embed="rId2"/>
          <a:stretch/>
        </p:blipFill>
        <p:spPr>
          <a:xfrm>
            <a:off x="1319040" y="4127400"/>
            <a:ext cx="3796560" cy="2133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125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AE3E98E6-4392-4CE9-BC10-B6A70FDDFE4C}" type="slidenum">
              <a:rPr b="0" lang="hr-HR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hr-HR" sz="1200" spc="-1" strike="noStrike">
              <a:latin typeface="Arial"/>
            </a:endParaRPr>
          </a:p>
        </p:txBody>
      </p:sp>
      <p:sp>
        <p:nvSpPr>
          <p:cNvPr id="99" name="CustomShape 2"/>
          <p:cNvSpPr/>
          <p:nvPr/>
        </p:nvSpPr>
        <p:spPr>
          <a:xfrm>
            <a:off x="1117440" y="584280"/>
            <a:ext cx="9397440" cy="406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202122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202122"/>
                </a:solidFill>
                <a:latin typeface="Arial"/>
              </a:rPr>
              <a:t>Od prvog zarađenog novca, Mate Rimac kupio je BMW E30 323i  te vozio drift, drag i druge utrke s njim. </a:t>
            </a:r>
            <a:endParaRPr b="0" lang="hr-HR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202122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202122"/>
                </a:solidFill>
                <a:latin typeface="Arial"/>
              </a:rPr>
              <a:t>Godine </a:t>
            </a:r>
            <a:r>
              <a:rPr b="0" lang="hr-HR" sz="2800" spc="-1" strike="noStrike">
                <a:solidFill>
                  <a:srgbClr val="0d0d0d"/>
                </a:solidFill>
                <a:latin typeface="Arial"/>
              </a:rPr>
              <a:t>2009. </a:t>
            </a:r>
            <a:r>
              <a:rPr b="0" lang="hr-HR" sz="2800" spc="-1" strike="noStrike">
                <a:solidFill>
                  <a:srgbClr val="202122"/>
                </a:solidFill>
                <a:latin typeface="Arial"/>
              </a:rPr>
              <a:t>Mate Rimac osnovao je tvrtku Rimac Automobili s naumom razvoja i proizvodnje najnaprednijih električnih sportskih automobila na svijetu.</a:t>
            </a:r>
            <a:endParaRPr b="0" lang="hr-HR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202122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202122"/>
                </a:solidFill>
                <a:latin typeface="Arial"/>
              </a:rPr>
              <a:t>Početkom 2013. godine je prvi primjerak Concept One isporučen što ga čini prvim automobilom koji je Hrvatska kao država proizvela i izvezla.</a:t>
            </a:r>
            <a:endParaRPr b="0" lang="hr-HR" sz="2800" spc="-1" strike="noStrike">
              <a:latin typeface="Arial"/>
            </a:endParaRPr>
          </a:p>
        </p:txBody>
      </p:sp>
      <p:pic>
        <p:nvPicPr>
          <p:cNvPr id="100" name="Picture 4" descr=""/>
          <p:cNvPicPr/>
          <p:nvPr/>
        </p:nvPicPr>
        <p:blipFill>
          <a:blip r:embed="rId1"/>
          <a:stretch/>
        </p:blipFill>
        <p:spPr>
          <a:xfrm>
            <a:off x="6705720" y="4132080"/>
            <a:ext cx="4139640" cy="2277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125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hr-HR" sz="4400" spc="-1" strike="noStrike">
                <a:solidFill>
                  <a:srgbClr val="000000"/>
                </a:solidFill>
                <a:latin typeface="Calibri Light"/>
              </a:rPr>
              <a:t>                             </a:t>
            </a:r>
            <a:r>
              <a:rPr b="1" i="1" lang="hr-HR" sz="4400" spc="-1" strike="noStrike">
                <a:solidFill>
                  <a:srgbClr val="000000"/>
                </a:solidFill>
                <a:latin typeface="Calibri Light"/>
              </a:rPr>
              <a:t>Branko Roglić</a:t>
            </a:r>
            <a:endParaRPr b="0" lang="hr-HR" sz="4400" spc="-1" strike="noStrike">
              <a:latin typeface="Arial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838080" y="1511280"/>
            <a:ext cx="10514880" cy="4664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20202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202020"/>
                </a:solidFill>
                <a:latin typeface="Arial"/>
              </a:rPr>
              <a:t>Rođen je 1943. u Makarskoj kamo se, nakon talijanske okupacije Splita, preselila njegova obitelj.</a:t>
            </a:r>
            <a:br/>
            <a:br/>
            <a:r>
              <a:rPr b="0" lang="hr-HR" sz="2800" spc="-1" strike="noStrike">
                <a:solidFill>
                  <a:srgbClr val="202020"/>
                </a:solidFill>
                <a:latin typeface="Arial"/>
              </a:rPr>
              <a:t>U Split se vraćaju 1954. gdje trenira u juniorima Hajduka, završava osnovnu i srednju školu, i potom diplomira na elektrotehničkom fakultetu.</a:t>
            </a:r>
            <a:br/>
            <a:br/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hr-HR" sz="2800" spc="-1" strike="noStrike">
              <a:latin typeface="Arial"/>
            </a:endParaRPr>
          </a:p>
        </p:txBody>
      </p:sp>
      <p:pic>
        <p:nvPicPr>
          <p:cNvPr id="103" name="Picture 2" descr=""/>
          <p:cNvPicPr/>
          <p:nvPr/>
        </p:nvPicPr>
        <p:blipFill>
          <a:blip r:embed="rId1"/>
          <a:stretch/>
        </p:blipFill>
        <p:spPr>
          <a:xfrm>
            <a:off x="5793120" y="3620160"/>
            <a:ext cx="4480560" cy="2699640"/>
          </a:xfrm>
          <a:prstGeom prst="rect">
            <a:avLst/>
          </a:prstGeom>
          <a:ln>
            <a:noFill/>
          </a:ln>
        </p:spPr>
      </p:pic>
      <p:sp>
        <p:nvSpPr>
          <p:cNvPr id="104" name="CustomShape 3"/>
          <p:cNvSpPr/>
          <p:nvPr/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A5E18B9D-4F01-45A4-B149-FB85F22C0DB3}" type="slidenum">
              <a:rPr b="0" lang="hr-HR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hr-HR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125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4ED91D5C-41B5-49E4-B9E4-382836DA4A37}" type="slidenum">
              <a:rPr b="0" lang="hr-HR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hr-HR" sz="1200" spc="-1" strike="noStrike">
              <a:latin typeface="Arial"/>
            </a:endParaRPr>
          </a:p>
        </p:txBody>
      </p:sp>
      <p:sp>
        <p:nvSpPr>
          <p:cNvPr id="106" name="CustomShape 2"/>
          <p:cNvSpPr/>
          <p:nvPr/>
        </p:nvSpPr>
        <p:spPr>
          <a:xfrm>
            <a:off x="1562040" y="939960"/>
            <a:ext cx="8952840" cy="416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424242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424242"/>
                </a:solidFill>
                <a:latin typeface="Stag Book"/>
              </a:rPr>
              <a:t>Roglić je vlasnik Orbica, najveće distributerske tvrtke u regiji koja na tržište plasira Malboro, Milku, Griotte, i druge prestižne brandove.</a:t>
            </a:r>
            <a:endParaRPr b="0" lang="hr-HR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hr-HR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424242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424242"/>
                </a:solidFill>
                <a:latin typeface="Stag Book"/>
              </a:rPr>
              <a:t>Posluje u 16 država I ima godišnji promet od oko 800 milijuna eura.</a:t>
            </a:r>
            <a:endParaRPr b="0" lang="hr-HR" sz="2800" spc="-1" strike="noStrike">
              <a:latin typeface="Arial"/>
            </a:endParaRPr>
          </a:p>
        </p:txBody>
      </p:sp>
      <p:pic>
        <p:nvPicPr>
          <p:cNvPr id="107" name="Picture 2" descr=""/>
          <p:cNvPicPr/>
          <p:nvPr/>
        </p:nvPicPr>
        <p:blipFill>
          <a:blip r:embed="rId1"/>
          <a:stretch/>
        </p:blipFill>
        <p:spPr>
          <a:xfrm>
            <a:off x="4978440" y="3575880"/>
            <a:ext cx="5529240" cy="2615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125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hr-HR" sz="4400" spc="-1" strike="noStrike">
                <a:solidFill>
                  <a:srgbClr val="000000"/>
                </a:solidFill>
                <a:latin typeface="Calibri Light"/>
              </a:rPr>
              <a:t>                  </a:t>
            </a:r>
            <a:r>
              <a:rPr b="1" i="1" lang="hr-HR" sz="4400" spc="-1" strike="noStrike">
                <a:solidFill>
                  <a:srgbClr val="000000"/>
                </a:solidFill>
                <a:latin typeface="Calibri Light"/>
              </a:rPr>
              <a:t>Zoran Vučinić I Alan Sumina</a:t>
            </a:r>
            <a:endParaRPr b="0" lang="hr-HR" sz="4400" spc="-1" strike="noStrike">
              <a:latin typeface="Arial"/>
            </a:endParaRPr>
          </a:p>
        </p:txBody>
      </p:sp>
      <p:sp>
        <p:nvSpPr>
          <p:cNvPr id="109" name="CustomShape 2"/>
          <p:cNvSpPr/>
          <p:nvPr/>
        </p:nvSpPr>
        <p:spPr>
          <a:xfrm>
            <a:off x="508680" y="1690560"/>
            <a:ext cx="1051488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lora"/>
              </a:rPr>
              <a:t>Nanobit su 2008. godine osnovali </a:t>
            </a:r>
            <a:r>
              <a:rPr b="1" lang="hr-HR" sz="2800" spc="-1" strike="noStrike">
                <a:solidFill>
                  <a:srgbClr val="000000"/>
                </a:solidFill>
                <a:latin typeface="lora"/>
              </a:rPr>
              <a:t>Alan Sumina</a:t>
            </a:r>
            <a:r>
              <a:rPr b="0" lang="hr-HR" sz="2800" spc="-1" strike="noStrike">
                <a:solidFill>
                  <a:srgbClr val="000000"/>
                </a:solidFill>
                <a:latin typeface="lora"/>
              </a:rPr>
              <a:t> i </a:t>
            </a:r>
            <a:r>
              <a:rPr b="1" lang="hr-HR" sz="2800" spc="-1" strike="noStrike">
                <a:solidFill>
                  <a:srgbClr val="000000"/>
                </a:solidFill>
                <a:latin typeface="lora"/>
              </a:rPr>
              <a:t>Zoran Vučinić</a:t>
            </a:r>
            <a:r>
              <a:rPr b="0" lang="hr-HR" sz="2800" spc="-1" strike="noStrike">
                <a:solidFill>
                  <a:srgbClr val="000000"/>
                </a:solidFill>
                <a:latin typeface="lora"/>
              </a:rPr>
              <a:t>, bez kapitala i ureda sa samo dva računala.</a:t>
            </a:r>
            <a:endParaRPr b="0" lang="hr-HR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lora"/>
              </a:rPr>
              <a:t>Počeli su s aplikacijom za praćenje kalorija, Tap and Track, a svoje slobodno vrijeme su mjesecima provodili radeći na njoj.</a:t>
            </a:r>
            <a:endParaRPr b="0" lang="hr-HR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hr-HR" sz="2800" spc="-1" strike="noStrike">
              <a:latin typeface="Arial"/>
            </a:endParaRPr>
          </a:p>
        </p:txBody>
      </p:sp>
      <p:pic>
        <p:nvPicPr>
          <p:cNvPr id="110" name="Picture 2" descr=""/>
          <p:cNvPicPr/>
          <p:nvPr/>
        </p:nvPicPr>
        <p:blipFill>
          <a:blip r:embed="rId1"/>
          <a:stretch/>
        </p:blipFill>
        <p:spPr>
          <a:xfrm>
            <a:off x="3691440" y="3671640"/>
            <a:ext cx="4575240" cy="2804400"/>
          </a:xfrm>
          <a:prstGeom prst="rect">
            <a:avLst/>
          </a:prstGeom>
          <a:ln>
            <a:noFill/>
          </a:ln>
        </p:spPr>
      </p:pic>
      <p:sp>
        <p:nvSpPr>
          <p:cNvPr id="111" name="CustomShape 3"/>
          <p:cNvSpPr/>
          <p:nvPr/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5399A9F0-F58C-45F2-8226-FE6E8902FA71}" type="slidenum">
              <a:rPr b="0" lang="hr-HR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hr-HR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125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</TotalTime>
  <Application>LibreOffice/6.2.5.2$Windows_X86_64 LibreOffice_project/1ec314fa52f458adc18c4f025c545a4e8b22c159</Application>
  <Words>267</Words>
  <Paragraphs>57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2020-11-26T16:10:19Z</dcterms:created>
  <dc:creator>Ogulin Bjelin</dc:creator>
  <dc:description/>
  <dc:language>hr-HR</dc:language>
  <cp:lastModifiedBy/>
  <dcterms:modified xsi:type="dcterms:W3CDTF">2021-03-14T16:15:30Z</dcterms:modified>
  <cp:revision>18</cp:revision>
  <dc:subject/>
  <dc:title>PODUZETNICI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Custom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14</vt:i4>
  </property>
</Properties>
</file>