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9.jpeg" ContentType="image/jpeg"/>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png" ContentType="image/png"/>
  <Override PartName="/ppt/media/image6.png" ContentType="image/png"/>
  <Override PartName="/ppt/media/image7.png" ContentType="image/png"/>
  <Override PartName="/ppt/media/image10.jpeg" ContentType="image/jpeg"/>
  <Override PartName="/ppt/media/image11.jpeg" ContentType="image/jpeg"/>
  <Override PartName="/ppt/media/image12.jpeg" ContentType="image/jpeg"/>
  <Override PartName="/ppt/media/image19.png" ContentType="image/png"/>
  <Override PartName="/ppt/media/image13.jpeg" ContentType="image/jpeg"/>
  <Override PartName="/ppt/media/image14.jpeg" ContentType="image/jpeg"/>
  <Override PartName="/ppt/media/image15.png" ContentType="image/png"/>
  <Override PartName="/ppt/media/image16.jpeg" ContentType="image/jpeg"/>
  <Override PartName="/ppt/media/image17.png" ContentType="image/png"/>
  <Override PartName="/ppt/media/image18.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jpeg" ContentType="image/jpeg"/>
  <Override PartName="/ppt/media/image27.jpeg" ContentType="image/jpeg"/>
  <Override PartName="/ppt/media/image28.jpeg" ContentType="image/jpeg"/>
  <Override PartName="/ppt/media/image2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hr-HR"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hr-HR"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hr-HR"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hr-HR"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hr-HR"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hr-HR"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hr-HR"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hr-HR"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hr-HR"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hr-HR"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hr-HR"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hr-HR"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hr-HR"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hr-HR"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hr-HR"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hr-HR"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hr-HR"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a3"/>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hyperlink" Target="https://www.kevmrc.com/most-popular-sports-in-croatia" TargetMode="External"/><Relationship Id="rId2" Type="http://schemas.openxmlformats.org/officeDocument/2006/relationships/hyperlink" Target="https://alchetron.com/Sandra-Perkovi%C4%87" TargetMode="External"/><Relationship Id="rId3" Type="http://schemas.openxmlformats.org/officeDocument/2006/relationships/hyperlink" Target="https://alchetron.com/Sandra-Perkovi%C4%87" TargetMode="External"/><Relationship Id="rId4" Type="http://schemas.openxmlformats.org/officeDocument/2006/relationships/hyperlink" Target="https://www.grad-vinkovci.hr/sport" TargetMode="External"/><Relationship Id="rId5" Type="http://schemas.openxmlformats.org/officeDocument/2006/relationships/hyperlink" Target="https://www.grad-vinkovci.hr/sport" TargetMode="External"/><Relationship Id="rId6" Type="http://schemas.openxmlformats.org/officeDocument/2006/relationships/hyperlink" Target="https://www.grad-vinkovci.hr/sport" TargetMode="External"/><Relationship Id="rId7" Type="http://schemas.openxmlformats.org/officeDocument/2006/relationships/hyperlink" Target="https://www.hoo.hr/" TargetMode="External"/><Relationship Id="rId8" Type="http://schemas.openxmlformats.org/officeDocument/2006/relationships/hyperlink" Target="https://www.hoo.hr/" TargetMode="External"/><Relationship Id="rId9" Type="http://schemas.openxmlformats.org/officeDocument/2006/relationships/hyperlink" Target="https://www.hoo.hr/" TargetMode="External"/><Relationship Id="rId10" Type="http://schemas.openxmlformats.org/officeDocument/2006/relationships/hyperlink" Target="https://croatia.hr/en-gb/greatest-sports-legends-of-croatia" TargetMode="External"/><Relationship Id="rId11" Type="http://schemas.openxmlformats.org/officeDocument/2006/relationships/hyperlink" Target="https://croatia.hr/en-gb/greatest-sports-legends-of-croatia" TargetMode="External"/><Relationship Id="rId12" Type="http://schemas.openxmlformats.org/officeDocument/2006/relationships/hyperlink" Target="https://www.myistria.com/en/croatia-s-sports-legends-most-important-personalities-of-croatian-sports" TargetMode="External"/><Relationship Id="rId13" Type="http://schemas.openxmlformats.org/officeDocument/2006/relationships/hyperlink" Target="https://www.myistria.com/en/croatia-s-sports-legends-most-important-personalities-of-croatian-sports" TargetMode="External"/><Relationship Id="rId14" Type="http://schemas.openxmlformats.org/officeDocument/2006/relationships/hyperlink" Target="https://www.thedubrovniktimes.com/lifestyle/feature/item/13620-the-greatest-croatian-sports-people-of-all-time" TargetMode="External"/><Relationship Id="rId15" Type="http://schemas.openxmlformats.org/officeDocument/2006/relationships/hyperlink" Target="https://www.thedubrovniktimes.com/lifestyle/feature/item/13620-the-greatest-croatian-sports-people-of-all-time" TargetMode="External"/><Relationship Id="rId16" Type="http://schemas.openxmlformats.org/officeDocument/2006/relationships/hyperlink" Target="https://www.paralympic.org/croatia" TargetMode="External"/><Relationship Id="rId17" Type="http://schemas.openxmlformats.org/officeDocument/2006/relationships/hyperlink" Target="https://www.paralympic.org/croatia" TargetMode="External"/><Relationship Id="rId18"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CustomShape 1"/>
          <p:cNvSpPr/>
          <p:nvPr/>
        </p:nvSpPr>
        <p:spPr>
          <a:xfrm>
            <a:off x="827640" y="620640"/>
            <a:ext cx="3670560" cy="1536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900" spc="-1" strike="noStrike">
                <a:solidFill>
                  <a:srgbClr val="000000"/>
                </a:solidFill>
                <a:latin typeface="Calibri"/>
                <a:ea typeface="DejaVu Sans"/>
              </a:rPr>
              <a:t>Osnovna škola Bartola Kašića</a:t>
            </a:r>
            <a:br/>
            <a:r>
              <a:rPr b="0" lang="hr-HR" sz="1900" spc="-1" strike="noStrike">
                <a:solidFill>
                  <a:srgbClr val="000000"/>
                </a:solidFill>
                <a:latin typeface="Calibri"/>
                <a:ea typeface="DejaVu Sans"/>
              </a:rPr>
              <a:t>Vinkovci</a:t>
            </a:r>
            <a:br/>
            <a:r>
              <a:rPr b="0" lang="hr-HR" sz="1900" spc="-1" strike="noStrike">
                <a:solidFill>
                  <a:srgbClr val="000000"/>
                </a:solidFill>
                <a:latin typeface="Calibri"/>
                <a:ea typeface="DejaVu Sans"/>
              </a:rPr>
              <a:t>Erasmus+ project 2020-2023</a:t>
            </a:r>
            <a:br/>
            <a:r>
              <a:rPr b="1" lang="hr-HR" sz="1900" spc="-1" strike="noStrike">
                <a:solidFill>
                  <a:srgbClr val="000000"/>
                </a:solidFill>
                <a:latin typeface="Calibri"/>
                <a:ea typeface="DejaVu Sans"/>
              </a:rPr>
              <a:t>How Roman are you?</a:t>
            </a:r>
            <a:br/>
            <a:r>
              <a:rPr b="0" lang="hr-HR" sz="1900" spc="-1" strike="noStrike">
                <a:solidFill>
                  <a:srgbClr val="000000"/>
                </a:solidFill>
                <a:latin typeface="Calibri"/>
                <a:ea typeface="DejaVu Sans"/>
              </a:rPr>
              <a:t>2020-1-DE03-KA229-077527_5</a:t>
            </a:r>
            <a:endParaRPr b="0" lang="hr-HR" sz="1900" spc="-1" strike="noStrike">
              <a:latin typeface="Arial"/>
            </a:endParaRPr>
          </a:p>
        </p:txBody>
      </p:sp>
      <p:pic>
        <p:nvPicPr>
          <p:cNvPr id="39" name="Picture 2" descr=""/>
          <p:cNvPicPr/>
          <p:nvPr/>
        </p:nvPicPr>
        <p:blipFill>
          <a:blip r:embed="rId1"/>
          <a:stretch/>
        </p:blipFill>
        <p:spPr>
          <a:xfrm>
            <a:off x="6876360" y="548640"/>
            <a:ext cx="1550520" cy="1544040"/>
          </a:xfrm>
          <a:prstGeom prst="rect">
            <a:avLst/>
          </a:prstGeom>
          <a:ln>
            <a:noFill/>
          </a:ln>
        </p:spPr>
      </p:pic>
      <p:pic>
        <p:nvPicPr>
          <p:cNvPr id="40" name="Picture 5" descr=""/>
          <p:cNvPicPr/>
          <p:nvPr/>
        </p:nvPicPr>
        <p:blipFill>
          <a:blip r:embed="rId2"/>
          <a:stretch/>
        </p:blipFill>
        <p:spPr>
          <a:xfrm>
            <a:off x="2843640" y="5013000"/>
            <a:ext cx="4383720" cy="1251720"/>
          </a:xfrm>
          <a:prstGeom prst="rect">
            <a:avLst/>
          </a:prstGeom>
          <a:ln w="9360">
            <a:noFill/>
          </a:ln>
        </p:spPr>
      </p:pic>
      <p:sp>
        <p:nvSpPr>
          <p:cNvPr id="41" name="CustomShape 2"/>
          <p:cNvSpPr/>
          <p:nvPr/>
        </p:nvSpPr>
        <p:spPr>
          <a:xfrm>
            <a:off x="899640" y="5661360"/>
            <a:ext cx="15102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Calibri"/>
                <a:ea typeface="DejaVu Sans"/>
              </a:rPr>
              <a:t>May 2023</a:t>
            </a:r>
            <a:endParaRPr b="0" lang="hr-HR" sz="1800" spc="-1" strike="noStrike">
              <a:latin typeface="Arial"/>
            </a:endParaRPr>
          </a:p>
        </p:txBody>
      </p:sp>
      <p:sp>
        <p:nvSpPr>
          <p:cNvPr id="42" name="CustomShape 3"/>
          <p:cNvSpPr/>
          <p:nvPr/>
        </p:nvSpPr>
        <p:spPr>
          <a:xfrm>
            <a:off x="2123640" y="3069000"/>
            <a:ext cx="5398920" cy="759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4400" spc="-1" strike="noStrike">
                <a:solidFill>
                  <a:srgbClr val="000000"/>
                </a:solidFill>
                <a:latin typeface="Calibri"/>
                <a:ea typeface="DejaVu Sans"/>
              </a:rPr>
              <a:t>SPORTS IN CROATIA</a:t>
            </a:r>
            <a:endParaRPr b="0" lang="hr-HR" sz="4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CustomShape 1"/>
          <p:cNvSpPr/>
          <p:nvPr/>
        </p:nvSpPr>
        <p:spPr>
          <a:xfrm>
            <a:off x="539640" y="1233720"/>
            <a:ext cx="4606560" cy="1918440"/>
          </a:xfrm>
          <a:prstGeom prst="rect">
            <a:avLst/>
          </a:prstGeom>
          <a:solidFill>
            <a:srgbClr val="ffffff"/>
          </a:solidFill>
          <a:ln w="9360">
            <a:noFill/>
          </a:ln>
        </p:spPr>
        <p:style>
          <a:lnRef idx="0"/>
          <a:fillRef idx="0"/>
          <a:effectRef idx="0"/>
          <a:fontRef idx="minor"/>
        </p:style>
        <p:txBody>
          <a:bodyPr lIns="90000" rIns="90000" tIns="45000" bIns="45000" anchor="ctr">
            <a:spAutoFit/>
          </a:bodyPr>
          <a:p>
            <a:pPr>
              <a:lnSpc>
                <a:spcPct val="100000"/>
              </a:lnSpc>
            </a:pPr>
            <a:r>
              <a:rPr b="1" lang="hr-HR" sz="2400" spc="-1" strike="noStrike">
                <a:solidFill>
                  <a:srgbClr val="202122"/>
                </a:solidFill>
                <a:latin typeface="Calibri"/>
                <a:ea typeface="DejaVu Sans"/>
              </a:rPr>
              <a:t>Blanka Vlašić</a:t>
            </a:r>
            <a:r>
              <a:rPr b="0" lang="hr-HR" sz="2400" spc="-1" strike="noStrike">
                <a:solidFill>
                  <a:srgbClr val="202122"/>
                </a:solidFill>
                <a:latin typeface="Calibri"/>
                <a:ea typeface="DejaVu Sans"/>
              </a:rPr>
              <a:t>  is a Croatian  athlete who specialized in the </a:t>
            </a:r>
            <a:r>
              <a:rPr b="0" lang="hr-HR" sz="2400" spc="-1" strike="noStrike" u="sng">
                <a:solidFill>
                  <a:srgbClr val="000000"/>
                </a:solidFill>
                <a:uFillTx/>
                <a:latin typeface="Calibri"/>
                <a:ea typeface="DejaVu Sans"/>
              </a:rPr>
              <a:t>high jump</a:t>
            </a:r>
            <a:r>
              <a:rPr b="0" lang="hr-HR" sz="2400" spc="-1" strike="noStrike">
                <a:solidFill>
                  <a:srgbClr val="202122"/>
                </a:solidFill>
                <a:latin typeface="Calibri"/>
                <a:ea typeface="DejaVu Sans"/>
              </a:rPr>
              <a:t>. She is a two-time </a:t>
            </a:r>
            <a:r>
              <a:rPr b="0" lang="hr-HR" sz="2400" spc="-1" strike="noStrike">
                <a:solidFill>
                  <a:srgbClr val="000000"/>
                </a:solidFill>
                <a:latin typeface="Calibri"/>
                <a:ea typeface="DejaVu Sans"/>
              </a:rPr>
              <a:t>world champion</a:t>
            </a:r>
            <a:r>
              <a:rPr b="0" lang="hr-HR" sz="2400" spc="-1" strike="noStrike">
                <a:solidFill>
                  <a:srgbClr val="202122"/>
                </a:solidFill>
                <a:latin typeface="Calibri"/>
                <a:ea typeface="DejaVu Sans"/>
              </a:rPr>
              <a:t> and double Olympic medallist</a:t>
            </a:r>
            <a:r>
              <a:rPr b="0" lang="hr-HR" sz="2400" spc="-1" strike="noStrike">
                <a:solidFill>
                  <a:srgbClr val="000000"/>
                </a:solidFill>
                <a:latin typeface="Calibri"/>
                <a:ea typeface="DejaVu Sans"/>
              </a:rPr>
              <a:t> </a:t>
            </a:r>
            <a:endParaRPr b="0" lang="hr-HR" sz="2400" spc="-1" strike="noStrike">
              <a:latin typeface="Arial"/>
            </a:endParaRPr>
          </a:p>
        </p:txBody>
      </p:sp>
      <p:sp>
        <p:nvSpPr>
          <p:cNvPr id="76" name="CustomShape 2"/>
          <p:cNvSpPr/>
          <p:nvPr/>
        </p:nvSpPr>
        <p:spPr>
          <a:xfrm>
            <a:off x="683640" y="3861000"/>
            <a:ext cx="4894920" cy="228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hr-HR" sz="2400" spc="-1" strike="noStrike">
                <a:solidFill>
                  <a:srgbClr val="000000"/>
                </a:solidFill>
                <a:latin typeface="Calibri"/>
                <a:ea typeface="DejaVu Sans"/>
              </a:rPr>
              <a:t>Sandra Perković</a:t>
            </a:r>
            <a:r>
              <a:rPr b="0" lang="hr-HR" sz="2400" spc="-1" strike="noStrike">
                <a:solidFill>
                  <a:srgbClr val="000000"/>
                </a:solidFill>
                <a:latin typeface="Calibri"/>
                <a:ea typeface="DejaVu Sans"/>
              </a:rPr>
              <a:t>  is a  discus thrower.  She is a two-time Olympic ( London, Rio) and world (2013,2017) champion and a record six-time European champion. She is also a six-time Diamond League winner.</a:t>
            </a:r>
            <a:endParaRPr b="0" lang="hr-HR" sz="2400" spc="-1" strike="noStrike">
              <a:latin typeface="Arial"/>
            </a:endParaRPr>
          </a:p>
        </p:txBody>
      </p:sp>
      <p:sp>
        <p:nvSpPr>
          <p:cNvPr id="77" name="CustomShape 3"/>
          <p:cNvSpPr/>
          <p:nvPr/>
        </p:nvSpPr>
        <p:spPr>
          <a:xfrm>
            <a:off x="1043640" y="620640"/>
            <a:ext cx="295056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hr-HR" sz="2400" spc="-1" strike="noStrike">
                <a:solidFill>
                  <a:srgbClr val="000000"/>
                </a:solidFill>
                <a:latin typeface="Calibri"/>
                <a:ea typeface="DejaVu Sans"/>
              </a:rPr>
              <a:t>                       </a:t>
            </a:r>
            <a:r>
              <a:rPr b="1" lang="hr-HR" sz="2400" spc="-1" strike="noStrike">
                <a:solidFill>
                  <a:srgbClr val="000000"/>
                </a:solidFill>
                <a:latin typeface="Calibri"/>
                <a:ea typeface="DejaVu Sans"/>
              </a:rPr>
              <a:t>Athletics</a:t>
            </a:r>
            <a:endParaRPr b="0" lang="hr-HR" sz="2400" spc="-1" strike="noStrike">
              <a:latin typeface="Arial"/>
            </a:endParaRPr>
          </a:p>
        </p:txBody>
      </p:sp>
      <p:sp>
        <p:nvSpPr>
          <p:cNvPr id="78" name="CustomShape 4"/>
          <p:cNvSpPr/>
          <p:nvPr/>
        </p:nvSpPr>
        <p:spPr>
          <a:xfrm>
            <a:off x="155520" y="-144360"/>
            <a:ext cx="303120" cy="303120"/>
          </a:xfrm>
          <a:prstGeom prst="rect">
            <a:avLst/>
          </a:prstGeom>
          <a:noFill/>
          <a:ln>
            <a:noFill/>
          </a:ln>
        </p:spPr>
        <p:style>
          <a:lnRef idx="0"/>
          <a:fillRef idx="0"/>
          <a:effectRef idx="0"/>
          <a:fontRef idx="minor"/>
        </p:style>
      </p:sp>
      <p:sp>
        <p:nvSpPr>
          <p:cNvPr id="79" name="CustomShape 5"/>
          <p:cNvSpPr/>
          <p:nvPr/>
        </p:nvSpPr>
        <p:spPr>
          <a:xfrm>
            <a:off x="155520" y="-144360"/>
            <a:ext cx="303120" cy="303120"/>
          </a:xfrm>
          <a:prstGeom prst="rect">
            <a:avLst/>
          </a:prstGeom>
          <a:noFill/>
          <a:ln>
            <a:noFill/>
          </a:ln>
        </p:spPr>
        <p:style>
          <a:lnRef idx="0"/>
          <a:fillRef idx="0"/>
          <a:effectRef idx="0"/>
          <a:fontRef idx="minor"/>
        </p:style>
      </p:sp>
      <p:pic>
        <p:nvPicPr>
          <p:cNvPr id="80" name="Picture 7" descr=""/>
          <p:cNvPicPr/>
          <p:nvPr/>
        </p:nvPicPr>
        <p:blipFill>
          <a:blip r:embed="rId1"/>
          <a:stretch/>
        </p:blipFill>
        <p:spPr>
          <a:xfrm>
            <a:off x="5796000" y="3573000"/>
            <a:ext cx="2230560" cy="2861280"/>
          </a:xfrm>
          <a:prstGeom prst="rect">
            <a:avLst/>
          </a:prstGeom>
          <a:ln>
            <a:noFill/>
          </a:ln>
        </p:spPr>
      </p:pic>
      <p:sp>
        <p:nvSpPr>
          <p:cNvPr id="81" name="CustomShape 6"/>
          <p:cNvSpPr/>
          <p:nvPr/>
        </p:nvSpPr>
        <p:spPr>
          <a:xfrm>
            <a:off x="155520" y="-144360"/>
            <a:ext cx="303120" cy="303120"/>
          </a:xfrm>
          <a:prstGeom prst="rect">
            <a:avLst/>
          </a:prstGeom>
          <a:noFill/>
          <a:ln>
            <a:noFill/>
          </a:ln>
        </p:spPr>
        <p:style>
          <a:lnRef idx="0"/>
          <a:fillRef idx="0"/>
          <a:effectRef idx="0"/>
          <a:fontRef idx="minor"/>
        </p:style>
      </p:sp>
      <p:pic>
        <p:nvPicPr>
          <p:cNvPr id="82" name="Slika12" descr=""/>
          <p:cNvPicPr/>
          <p:nvPr/>
        </p:nvPicPr>
        <p:blipFill>
          <a:blip r:embed="rId2"/>
          <a:stretch/>
        </p:blipFill>
        <p:spPr>
          <a:xfrm>
            <a:off x="5004000" y="764640"/>
            <a:ext cx="3670560" cy="24706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539640" y="764640"/>
            <a:ext cx="8062920" cy="2558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Croatian athletes are very successful in numerous other sports and have won lots of medals:</a:t>
            </a:r>
            <a:br/>
            <a:br/>
            <a:r>
              <a:rPr b="1" lang="hr-HR" sz="2400" spc="-1" strike="noStrike">
                <a:solidFill>
                  <a:srgbClr val="000000"/>
                </a:solidFill>
                <a:latin typeface="Calibri"/>
                <a:ea typeface="DejaVu Sans"/>
              </a:rPr>
              <a:t>Gymanstics</a:t>
            </a:r>
            <a:r>
              <a:rPr b="0" lang="hr-HR" sz="2400" spc="-1" strike="noStrike">
                <a:solidFill>
                  <a:srgbClr val="000000"/>
                </a:solidFill>
                <a:latin typeface="Calibri"/>
                <a:ea typeface="DejaVu Sans"/>
              </a:rPr>
              <a:t>: Filip Ude, Tin Srbić   </a:t>
            </a:r>
            <a:br/>
            <a:r>
              <a:rPr b="0" lang="hr-HR" sz="2400" spc="-1" strike="noStrike">
                <a:solidFill>
                  <a:srgbClr val="000000"/>
                </a:solidFill>
                <a:latin typeface="Calibri"/>
                <a:ea typeface="DejaVu Sans"/>
              </a:rPr>
              <a:t>                                                           </a:t>
            </a:r>
            <a:r>
              <a:rPr b="1" lang="hr-HR" sz="2400" spc="-1" strike="noStrike">
                <a:solidFill>
                  <a:srgbClr val="000000"/>
                </a:solidFill>
                <a:latin typeface="Calibri"/>
                <a:ea typeface="DejaVu Sans"/>
              </a:rPr>
              <a:t>Rowing</a:t>
            </a:r>
            <a:r>
              <a:rPr b="0" lang="hr-HR" sz="2400" spc="-1" strike="noStrike">
                <a:solidFill>
                  <a:srgbClr val="000000"/>
                </a:solidFill>
                <a:latin typeface="Calibri"/>
                <a:ea typeface="DejaVu Sans"/>
              </a:rPr>
              <a:t>: brothers </a:t>
            </a:r>
            <a:br/>
            <a:r>
              <a:rPr b="0" lang="hr-HR" sz="2400" spc="-1" strike="noStrike">
                <a:solidFill>
                  <a:srgbClr val="000000"/>
                </a:solidFill>
                <a:latin typeface="Calibri"/>
                <a:ea typeface="DejaVu Sans"/>
              </a:rPr>
              <a:t>                                                           Martin and Valent Sinković</a:t>
            </a:r>
            <a:br/>
            <a:endParaRPr b="0" lang="hr-HR" sz="2400" spc="-1" strike="noStrike">
              <a:latin typeface="Arial"/>
            </a:endParaRPr>
          </a:p>
        </p:txBody>
      </p:sp>
      <p:sp>
        <p:nvSpPr>
          <p:cNvPr id="84" name="CustomShape 2"/>
          <p:cNvSpPr/>
          <p:nvPr/>
        </p:nvSpPr>
        <p:spPr>
          <a:xfrm>
            <a:off x="155520" y="-144360"/>
            <a:ext cx="303120" cy="303120"/>
          </a:xfrm>
          <a:prstGeom prst="rect">
            <a:avLst/>
          </a:prstGeom>
          <a:noFill/>
          <a:ln>
            <a:noFill/>
          </a:ln>
        </p:spPr>
        <p:style>
          <a:lnRef idx="0"/>
          <a:fillRef idx="0"/>
          <a:effectRef idx="0"/>
          <a:fontRef idx="minor"/>
        </p:style>
      </p:sp>
      <p:pic>
        <p:nvPicPr>
          <p:cNvPr id="85" name="Slika7" descr=""/>
          <p:cNvPicPr/>
          <p:nvPr/>
        </p:nvPicPr>
        <p:blipFill>
          <a:blip r:embed="rId1"/>
          <a:stretch/>
        </p:blipFill>
        <p:spPr>
          <a:xfrm>
            <a:off x="755640" y="2421000"/>
            <a:ext cx="2806560" cy="3958560"/>
          </a:xfrm>
          <a:prstGeom prst="rect">
            <a:avLst/>
          </a:prstGeom>
          <a:ln>
            <a:noFill/>
          </a:ln>
        </p:spPr>
      </p:pic>
      <p:pic>
        <p:nvPicPr>
          <p:cNvPr id="86" name="Slika6" descr=""/>
          <p:cNvPicPr/>
          <p:nvPr/>
        </p:nvPicPr>
        <p:blipFill>
          <a:blip r:embed="rId2"/>
          <a:stretch/>
        </p:blipFill>
        <p:spPr>
          <a:xfrm>
            <a:off x="3924000" y="3213000"/>
            <a:ext cx="4627440" cy="308448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899640" y="648000"/>
            <a:ext cx="6406920" cy="3655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hr-HR" sz="2400" spc="-1" strike="noStrike">
                <a:solidFill>
                  <a:srgbClr val="000000"/>
                </a:solidFill>
                <a:latin typeface="Calibri"/>
                <a:ea typeface="DejaVu Sans"/>
              </a:rPr>
              <a:t>MMA </a:t>
            </a:r>
            <a:r>
              <a:rPr b="0" lang="hr-HR" sz="2400" spc="-1" strike="noStrike">
                <a:solidFill>
                  <a:srgbClr val="000000"/>
                </a:solidFill>
                <a:latin typeface="Calibri"/>
                <a:ea typeface="DejaVu Sans"/>
              </a:rPr>
              <a:t>: Mirko Filipović, also known as Cro Cop</a:t>
            </a:r>
            <a:endParaRPr b="0" lang="hr-HR" sz="2400" spc="-1" strike="noStrike">
              <a:latin typeface="Arial"/>
            </a:endParaRPr>
          </a:p>
          <a:p>
            <a:pPr>
              <a:lnSpc>
                <a:spcPct val="100000"/>
              </a:lnSpc>
            </a:pPr>
            <a:endParaRPr b="0" lang="hr-HR" sz="2400" spc="-1" strike="noStrike">
              <a:latin typeface="Arial"/>
            </a:endParaRPr>
          </a:p>
          <a:p>
            <a:pPr>
              <a:lnSpc>
                <a:spcPct val="100000"/>
              </a:lnSpc>
            </a:pPr>
            <a:br/>
            <a:br/>
            <a:br/>
            <a:br/>
            <a:br/>
            <a:br/>
            <a:br/>
            <a:br/>
            <a:br/>
            <a:r>
              <a:rPr b="1" lang="hr-HR" sz="2400" spc="-1" strike="noStrike">
                <a:solidFill>
                  <a:srgbClr val="000000"/>
                </a:solidFill>
                <a:latin typeface="Calibri"/>
                <a:ea typeface="DejaVu Sans"/>
              </a:rPr>
              <a:t>Taekwondo</a:t>
            </a:r>
            <a:r>
              <a:rPr b="0" lang="hr-HR" sz="2400" spc="-1" strike="noStrike">
                <a:solidFill>
                  <a:srgbClr val="000000"/>
                </a:solidFill>
                <a:latin typeface="Calibri"/>
                <a:ea typeface="DejaVu Sans"/>
              </a:rPr>
              <a:t>: Ana and lucija Zaninović</a:t>
            </a:r>
            <a:endParaRPr b="0" lang="hr-HR" sz="2400" spc="-1" strike="noStrike">
              <a:latin typeface="Arial"/>
            </a:endParaRPr>
          </a:p>
        </p:txBody>
      </p:sp>
      <p:pic>
        <p:nvPicPr>
          <p:cNvPr id="88" name="Slika14" descr=""/>
          <p:cNvPicPr/>
          <p:nvPr/>
        </p:nvPicPr>
        <p:blipFill>
          <a:blip r:embed="rId1"/>
          <a:stretch/>
        </p:blipFill>
        <p:spPr>
          <a:xfrm>
            <a:off x="2483640" y="1052640"/>
            <a:ext cx="3454560" cy="2446560"/>
          </a:xfrm>
          <a:prstGeom prst="rect">
            <a:avLst/>
          </a:prstGeom>
          <a:ln>
            <a:noFill/>
          </a:ln>
        </p:spPr>
      </p:pic>
      <p:pic>
        <p:nvPicPr>
          <p:cNvPr id="89" name="Slika13" descr=""/>
          <p:cNvPicPr/>
          <p:nvPr/>
        </p:nvPicPr>
        <p:blipFill>
          <a:blip r:embed="rId2"/>
          <a:stretch/>
        </p:blipFill>
        <p:spPr>
          <a:xfrm>
            <a:off x="2653200" y="4303800"/>
            <a:ext cx="3094560" cy="223056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Slika1" descr=""/>
          <p:cNvPicPr/>
          <p:nvPr/>
        </p:nvPicPr>
        <p:blipFill>
          <a:blip r:embed="rId1"/>
          <a:stretch/>
        </p:blipFill>
        <p:spPr>
          <a:xfrm>
            <a:off x="1475640" y="1124640"/>
            <a:ext cx="2158560" cy="2518560"/>
          </a:xfrm>
          <a:prstGeom prst="rect">
            <a:avLst/>
          </a:prstGeom>
          <a:ln>
            <a:noFill/>
          </a:ln>
        </p:spPr>
      </p:pic>
      <p:sp>
        <p:nvSpPr>
          <p:cNvPr id="91" name="CustomShape 1"/>
          <p:cNvSpPr/>
          <p:nvPr/>
        </p:nvSpPr>
        <p:spPr>
          <a:xfrm>
            <a:off x="755640" y="620640"/>
            <a:ext cx="48949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hr-HR" sz="2400" spc="-1" strike="noStrike">
                <a:solidFill>
                  <a:srgbClr val="000000"/>
                </a:solidFill>
                <a:latin typeface="Calibri"/>
                <a:ea typeface="DejaVu Sans"/>
              </a:rPr>
              <a:t>Shooting</a:t>
            </a:r>
            <a:r>
              <a:rPr b="0" lang="hr-HR" sz="2400" spc="-1" strike="noStrike">
                <a:solidFill>
                  <a:srgbClr val="000000"/>
                </a:solidFill>
                <a:latin typeface="Calibri"/>
                <a:ea typeface="DejaVu Sans"/>
              </a:rPr>
              <a:t>: Giovani Cernogoraz</a:t>
            </a:r>
            <a:endParaRPr b="0" lang="hr-HR" sz="2400" spc="-1" strike="noStrike">
              <a:latin typeface="Arial"/>
            </a:endParaRPr>
          </a:p>
        </p:txBody>
      </p:sp>
      <p:pic>
        <p:nvPicPr>
          <p:cNvPr id="92" name="Slika8" descr=""/>
          <p:cNvPicPr/>
          <p:nvPr/>
        </p:nvPicPr>
        <p:blipFill>
          <a:blip r:embed="rId2"/>
          <a:stretch/>
        </p:blipFill>
        <p:spPr>
          <a:xfrm>
            <a:off x="3564000" y="4149000"/>
            <a:ext cx="4174560" cy="2406240"/>
          </a:xfrm>
          <a:prstGeom prst="rect">
            <a:avLst/>
          </a:prstGeom>
          <a:ln>
            <a:noFill/>
          </a:ln>
        </p:spPr>
      </p:pic>
      <p:sp>
        <p:nvSpPr>
          <p:cNvPr id="93" name="CustomShape 2"/>
          <p:cNvSpPr/>
          <p:nvPr/>
        </p:nvSpPr>
        <p:spPr>
          <a:xfrm>
            <a:off x="755640" y="4077000"/>
            <a:ext cx="302256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hr-HR" sz="2400" spc="-1" strike="noStrike">
                <a:solidFill>
                  <a:srgbClr val="000000"/>
                </a:solidFill>
                <a:latin typeface="Calibri"/>
                <a:ea typeface="DejaVu Sans"/>
              </a:rPr>
              <a:t>Sailing</a:t>
            </a:r>
            <a:r>
              <a:rPr b="0" lang="hr-HR" sz="2400" spc="-1" strike="noStrike">
                <a:solidFill>
                  <a:srgbClr val="000000"/>
                </a:solidFill>
                <a:latin typeface="Calibri"/>
                <a:ea typeface="DejaVu Sans"/>
              </a:rPr>
              <a:t>: Šime Fantela</a:t>
            </a: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3420000" y="3645000"/>
            <a:ext cx="5182920" cy="2558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pple-system;system-ui;BlinkMac"/>
                <a:ea typeface="Calibri"/>
              </a:rPr>
              <a:t>The water polo hat trend dates back to</a:t>
            </a:r>
            <a:br/>
            <a:r>
              <a:rPr b="0" lang="hr-HR" sz="1800" spc="-1" strike="noStrike">
                <a:solidFill>
                  <a:srgbClr val="000000"/>
                </a:solidFill>
                <a:latin typeface="apple-system;system-ui;BlinkMac"/>
                <a:ea typeface="Calibri"/>
              </a:rPr>
              <a:t> </a:t>
            </a:r>
            <a:r>
              <a:rPr b="1" lang="hr-HR" sz="1800" spc="-1" strike="noStrike">
                <a:solidFill>
                  <a:srgbClr val="000000"/>
                </a:solidFill>
                <a:latin typeface="apple-system;system-ui;BlinkMac"/>
                <a:ea typeface="Calibri"/>
              </a:rPr>
              <a:t>Euro 2016 </a:t>
            </a:r>
            <a:r>
              <a:rPr b="0" lang="hr-HR" sz="1800" spc="-1" strike="noStrike">
                <a:solidFill>
                  <a:srgbClr val="000000"/>
                </a:solidFill>
                <a:latin typeface="apple-system;system-ui;BlinkMac"/>
                <a:ea typeface="Calibri"/>
              </a:rPr>
              <a:t>during a match between Croatia and Czech Republic.</a:t>
            </a:r>
            <a:endParaRPr b="0" lang="hr-HR" sz="1800" spc="-1" strike="noStrike">
              <a:latin typeface="Arial"/>
            </a:endParaRPr>
          </a:p>
          <a:p>
            <a:pPr>
              <a:lnSpc>
                <a:spcPct val="100000"/>
              </a:lnSpc>
            </a:pPr>
            <a:r>
              <a:rPr b="0" lang="hr-HR" sz="1800" spc="-1" strike="noStrike">
                <a:solidFill>
                  <a:srgbClr val="000000"/>
                </a:solidFill>
                <a:latin typeface="apple-system;system-ui;BlinkMac"/>
                <a:ea typeface="Calibri"/>
              </a:rPr>
              <a:t>Defender </a:t>
            </a:r>
            <a:r>
              <a:rPr b="1" lang="hr-HR" sz="1800" spc="-1" strike="noStrike">
                <a:solidFill>
                  <a:srgbClr val="000000"/>
                </a:solidFill>
                <a:latin typeface="apple-system;system-ui;BlinkMac"/>
                <a:ea typeface="Calibri"/>
              </a:rPr>
              <a:t>Vedran Ćorluka </a:t>
            </a:r>
            <a:r>
              <a:rPr b="0" lang="hr-HR" sz="1800" spc="-1" strike="noStrike">
                <a:solidFill>
                  <a:srgbClr val="000000"/>
                </a:solidFill>
                <a:latin typeface="apple-system;system-ui;BlinkMac"/>
                <a:ea typeface="Calibri"/>
              </a:rPr>
              <a:t>had injured his head in a previous match against Turkey, opening up a deep cut. It was hard to stop bleeding and the doctor used the cap that he had got from a famous Croatian water polo player.</a:t>
            </a:r>
            <a:endParaRPr b="0" lang="hr-HR" sz="1800" spc="-1" strike="noStrike">
              <a:latin typeface="Arial"/>
            </a:endParaRPr>
          </a:p>
        </p:txBody>
      </p:sp>
      <p:sp>
        <p:nvSpPr>
          <p:cNvPr id="95" name="CustomShape 2"/>
          <p:cNvSpPr/>
          <p:nvPr/>
        </p:nvSpPr>
        <p:spPr>
          <a:xfrm>
            <a:off x="683640" y="476640"/>
            <a:ext cx="77749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Why do Croatian football Fans often wear water polo caps?</a:t>
            </a:r>
            <a:endParaRPr b="0" lang="hr-HR" sz="2400" spc="-1" strike="noStrike">
              <a:latin typeface="Arial"/>
            </a:endParaRPr>
          </a:p>
        </p:txBody>
      </p:sp>
      <p:pic>
        <p:nvPicPr>
          <p:cNvPr id="96" name="Slika6" descr=""/>
          <p:cNvPicPr/>
          <p:nvPr/>
        </p:nvPicPr>
        <p:blipFill>
          <a:blip r:embed="rId1"/>
          <a:stretch/>
        </p:blipFill>
        <p:spPr>
          <a:xfrm>
            <a:off x="755640" y="908640"/>
            <a:ext cx="2360520" cy="3541680"/>
          </a:xfrm>
          <a:prstGeom prst="rect">
            <a:avLst/>
          </a:prstGeom>
          <a:ln>
            <a:noFill/>
          </a:ln>
        </p:spPr>
      </p:pic>
      <p:pic>
        <p:nvPicPr>
          <p:cNvPr id="97" name="Slika7" descr=""/>
          <p:cNvPicPr/>
          <p:nvPr/>
        </p:nvPicPr>
        <p:blipFill>
          <a:blip r:embed="rId2"/>
          <a:stretch/>
        </p:blipFill>
        <p:spPr>
          <a:xfrm>
            <a:off x="4140000" y="1340640"/>
            <a:ext cx="3526560" cy="215856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9">
                                  <p:stCondLst>
                                    <p:cond delay="0"/>
                                  </p:stCondLst>
                                  <p:childTnLst>
                                    <p:set>
                                      <p:cBhvr>
                                        <p:cTn id="10" dur="1" fill="hold">
                                          <p:stCondLst>
                                            <p:cond delay="0"/>
                                          </p:stCondLst>
                                        </p:cTn>
                                        <p:tgtEl>
                                          <p:spTgt spid="94"/>
                                        </p:tgtEl>
                                        <p:attrNameLst>
                                          <p:attrName>style.visibility</p:attrName>
                                        </p:attrNameLst>
                                      </p:cBhvr>
                                      <p:to>
                                        <p:strVal val="visible"/>
                                      </p:to>
                                    </p:set>
                                    <p:animEffect filter="dissolve" transition="in">
                                      <p:cBhvr additive="repl">
                                        <p:cTn id="11" dur="500"/>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576000" y="457560"/>
            <a:ext cx="7918920" cy="1918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Our school has 150 pupils in grades 5 through 8.  More than 90 of them are active members of sports clubs in Vinkovci. Currently the most popular sports are </a:t>
            </a:r>
            <a:br/>
            <a:r>
              <a:rPr b="0" lang="hr-HR" sz="2400" spc="-1" strike="noStrike">
                <a:solidFill>
                  <a:srgbClr val="000000"/>
                </a:solidFill>
                <a:latin typeface="Calibri"/>
                <a:ea typeface="DejaVu Sans"/>
              </a:rPr>
              <a:t>football, swimming and volleyball.</a:t>
            </a:r>
            <a:br/>
            <a:r>
              <a:rPr b="0" lang="hr-HR" sz="2400" spc="-1" strike="noStrike">
                <a:solidFill>
                  <a:srgbClr val="000000"/>
                </a:solidFill>
                <a:latin typeface="Calibri"/>
                <a:ea typeface="DejaVu Sans"/>
              </a:rPr>
              <a:t>Pupils go to competitions and win medals. </a:t>
            </a:r>
            <a:endParaRPr b="0" lang="hr-HR" sz="2400" spc="-1" strike="noStrike">
              <a:latin typeface="Arial"/>
            </a:endParaRPr>
          </a:p>
        </p:txBody>
      </p:sp>
      <p:pic>
        <p:nvPicPr>
          <p:cNvPr id="99" name="Picture 2" descr=""/>
          <p:cNvPicPr/>
          <p:nvPr/>
        </p:nvPicPr>
        <p:blipFill>
          <a:blip r:embed="rId1"/>
          <a:stretch/>
        </p:blipFill>
        <p:spPr>
          <a:xfrm>
            <a:off x="5688000" y="2952000"/>
            <a:ext cx="2446560" cy="3262680"/>
          </a:xfrm>
          <a:prstGeom prst="rect">
            <a:avLst/>
          </a:prstGeom>
          <a:ln>
            <a:noFill/>
          </a:ln>
        </p:spPr>
      </p:pic>
      <p:pic>
        <p:nvPicPr>
          <p:cNvPr id="100" name="" descr=""/>
          <p:cNvPicPr/>
          <p:nvPr/>
        </p:nvPicPr>
        <p:blipFill>
          <a:blip r:embed="rId2"/>
          <a:stretch/>
        </p:blipFill>
        <p:spPr>
          <a:xfrm>
            <a:off x="1584000" y="4536000"/>
            <a:ext cx="3413160" cy="1969200"/>
          </a:xfrm>
          <a:prstGeom prst="rect">
            <a:avLst/>
          </a:prstGeom>
          <a:ln>
            <a:noFill/>
          </a:ln>
        </p:spPr>
      </p:pic>
      <p:pic>
        <p:nvPicPr>
          <p:cNvPr id="101" name="Picture 3" descr=""/>
          <p:cNvPicPr/>
          <p:nvPr/>
        </p:nvPicPr>
        <p:blipFill>
          <a:blip r:embed="rId3"/>
          <a:stretch/>
        </p:blipFill>
        <p:spPr>
          <a:xfrm>
            <a:off x="864000" y="2448000"/>
            <a:ext cx="1655640" cy="2208240"/>
          </a:xfrm>
          <a:prstGeom prst="rect">
            <a:avLst/>
          </a:prstGeom>
          <a:ln>
            <a:noFill/>
          </a:ln>
        </p:spPr>
      </p:pic>
      <p:pic>
        <p:nvPicPr>
          <p:cNvPr id="102" name="Picture 4" descr=""/>
          <p:cNvPicPr/>
          <p:nvPr/>
        </p:nvPicPr>
        <p:blipFill>
          <a:blip r:embed="rId4"/>
          <a:stretch/>
        </p:blipFill>
        <p:spPr>
          <a:xfrm>
            <a:off x="2593080" y="2413080"/>
            <a:ext cx="3022560" cy="226656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611640" y="932760"/>
            <a:ext cx="8530560" cy="912240"/>
          </a:xfrm>
          <a:prstGeom prst="rect">
            <a:avLst/>
          </a:prstGeom>
          <a:noFill/>
          <a:ln w="9360">
            <a:noFill/>
          </a:ln>
        </p:spPr>
        <p:style>
          <a:lnRef idx="0"/>
          <a:fillRef idx="0"/>
          <a:effectRef idx="0"/>
          <a:fontRef idx="minor"/>
        </p:style>
        <p:txBody>
          <a:bodyPr lIns="90000" rIns="90000" tIns="45000" bIns="45000" anchor="ctr">
            <a:spAutoFit/>
          </a:bodyPr>
          <a:p>
            <a:pPr>
              <a:lnSpc>
                <a:spcPct val="100000"/>
              </a:lnSpc>
            </a:pPr>
            <a:r>
              <a:rPr b="0" lang="hr-HR" sz="1800" spc="-1" strike="noStrike" u="sng">
                <a:solidFill>
                  <a:srgbClr val="0000ff"/>
                </a:solidFill>
                <a:uFillTx/>
                <a:latin typeface="Calibri"/>
                <a:ea typeface="Calibri"/>
                <a:hlinkClick r:id="rId1"/>
              </a:rPr>
              <a:t>  https://www.kevmrc.com/most-popular-sports-in-croatia</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
        <p:nvSpPr>
          <p:cNvPr id="104" name="CustomShape 2"/>
          <p:cNvSpPr/>
          <p:nvPr/>
        </p:nvSpPr>
        <p:spPr>
          <a:xfrm>
            <a:off x="539640" y="620640"/>
            <a:ext cx="35265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Calibri"/>
                <a:ea typeface="DejaVu Sans"/>
              </a:rPr>
              <a:t>   </a:t>
            </a:r>
            <a:r>
              <a:rPr b="0" lang="hr-HR" sz="1800" spc="-1" strike="noStrike">
                <a:solidFill>
                  <a:srgbClr val="000000"/>
                </a:solidFill>
                <a:latin typeface="Calibri"/>
                <a:ea typeface="DejaVu Sans"/>
              </a:rPr>
              <a:t>Sources:</a:t>
            </a:r>
            <a:endParaRPr b="0" lang="hr-HR" sz="1800" spc="-1" strike="noStrike">
              <a:latin typeface="Arial"/>
            </a:endParaRPr>
          </a:p>
        </p:txBody>
      </p:sp>
      <p:sp>
        <p:nvSpPr>
          <p:cNvPr id="105" name="CustomShape 3"/>
          <p:cNvSpPr/>
          <p:nvPr/>
        </p:nvSpPr>
        <p:spPr>
          <a:xfrm>
            <a:off x="683640" y="1412640"/>
            <a:ext cx="616284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u="sng">
                <a:solidFill>
                  <a:srgbClr val="0000ff"/>
                </a:solidFill>
                <a:uFillTx/>
                <a:latin typeface="Calibri"/>
                <a:ea typeface="DejaVu Sans"/>
                <a:hlinkClick r:id="rId2"/>
              </a:rPr>
              <a:t>https://</a:t>
            </a:r>
            <a:r>
              <a:rPr b="0" lang="hr-HR" sz="1800" spc="-1" strike="noStrike" u="sng">
                <a:solidFill>
                  <a:srgbClr val="0000ff"/>
                </a:solidFill>
                <a:uFillTx/>
                <a:latin typeface="Calibri"/>
                <a:ea typeface="DejaVu Sans"/>
                <a:hlinkClick r:id="rId3"/>
              </a:rPr>
              <a:t>alchetron.com/Sandra-Perkovi%C4%87</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
        <p:nvSpPr>
          <p:cNvPr id="106" name="CustomShape 4"/>
          <p:cNvSpPr/>
          <p:nvPr/>
        </p:nvSpPr>
        <p:spPr>
          <a:xfrm>
            <a:off x="611640" y="1917000"/>
            <a:ext cx="571932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u="sng">
                <a:solidFill>
                  <a:srgbClr val="0000ff"/>
                </a:solidFill>
                <a:uFillTx/>
                <a:latin typeface="Calibri"/>
                <a:ea typeface="DejaVu Sans"/>
                <a:hlinkClick r:id="rId4"/>
              </a:rPr>
              <a:t>  https</a:t>
            </a:r>
            <a:r>
              <a:rPr b="0" lang="hr-HR" sz="1800" spc="-1" strike="noStrike" u="sng">
                <a:solidFill>
                  <a:srgbClr val="0000ff"/>
                </a:solidFill>
                <a:uFillTx/>
                <a:latin typeface="Calibri"/>
                <a:ea typeface="DejaVu Sans"/>
                <a:hlinkClick r:id="rId5"/>
              </a:rPr>
              <a:t>://</a:t>
            </a:r>
            <a:r>
              <a:rPr b="0" lang="hr-HR" sz="1800" spc="-1" strike="noStrike" u="sng">
                <a:solidFill>
                  <a:srgbClr val="0000ff"/>
                </a:solidFill>
                <a:uFillTx/>
                <a:latin typeface="Calibri"/>
                <a:ea typeface="DejaVu Sans"/>
                <a:hlinkClick r:id="rId6"/>
              </a:rPr>
              <a:t>www.grad-vinkovci.hr/sport</a:t>
            </a:r>
            <a:endParaRPr b="0" lang="hr-HR" sz="1800" spc="-1" strike="noStrike">
              <a:latin typeface="Arial"/>
            </a:endParaRPr>
          </a:p>
          <a:p>
            <a:pPr>
              <a:lnSpc>
                <a:spcPct val="100000"/>
              </a:lnSpc>
            </a:pPr>
            <a:endParaRPr b="0" lang="hr-HR" sz="1800" spc="-1" strike="noStrike">
              <a:latin typeface="Arial"/>
            </a:endParaRPr>
          </a:p>
        </p:txBody>
      </p:sp>
      <p:sp>
        <p:nvSpPr>
          <p:cNvPr id="107" name="CustomShape 5"/>
          <p:cNvSpPr/>
          <p:nvPr/>
        </p:nvSpPr>
        <p:spPr>
          <a:xfrm>
            <a:off x="755640" y="2421000"/>
            <a:ext cx="489600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u="sng">
                <a:solidFill>
                  <a:srgbClr val="0000ff"/>
                </a:solidFill>
                <a:uFillTx/>
                <a:latin typeface="Calibri"/>
                <a:ea typeface="DejaVu Sans"/>
                <a:hlinkClick r:id="rId7"/>
              </a:rPr>
              <a:t>https</a:t>
            </a:r>
            <a:r>
              <a:rPr b="0" lang="hr-HR" sz="1800" spc="-1" strike="noStrike" u="sng">
                <a:solidFill>
                  <a:srgbClr val="0000ff"/>
                </a:solidFill>
                <a:uFillTx/>
                <a:latin typeface="Calibri"/>
                <a:ea typeface="DejaVu Sans"/>
                <a:hlinkClick r:id="rId8"/>
              </a:rPr>
              <a:t>://www.hoo.hr</a:t>
            </a:r>
            <a:r>
              <a:rPr b="0" lang="hr-HR" sz="1800" spc="-1" strike="noStrike" u="sng">
                <a:solidFill>
                  <a:srgbClr val="0000ff"/>
                </a:solidFill>
                <a:uFillTx/>
                <a:latin typeface="Calibri"/>
                <a:ea typeface="DejaVu Sans"/>
                <a:hlinkClick r:id="rId9"/>
              </a:rPr>
              <a:t>/</a:t>
            </a:r>
            <a:endParaRPr b="0" lang="hr-HR" sz="1800" spc="-1" strike="noStrike">
              <a:latin typeface="Arial"/>
            </a:endParaRPr>
          </a:p>
          <a:p>
            <a:pPr>
              <a:lnSpc>
                <a:spcPct val="100000"/>
              </a:lnSpc>
            </a:pPr>
            <a:endParaRPr b="0" lang="hr-HR" sz="1800" spc="-1" strike="noStrike">
              <a:latin typeface="Arial"/>
            </a:endParaRPr>
          </a:p>
        </p:txBody>
      </p:sp>
      <p:sp>
        <p:nvSpPr>
          <p:cNvPr id="108" name="CustomShape 6"/>
          <p:cNvSpPr/>
          <p:nvPr/>
        </p:nvSpPr>
        <p:spPr>
          <a:xfrm>
            <a:off x="755640" y="2925000"/>
            <a:ext cx="6100560" cy="1735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u="sng">
                <a:solidFill>
                  <a:srgbClr val="0000ff"/>
                </a:solidFill>
                <a:uFillTx/>
                <a:latin typeface="Calibri"/>
                <a:ea typeface="DejaVu Sans"/>
                <a:hlinkClick r:id="rId10"/>
              </a:rPr>
              <a:t>https://</a:t>
            </a:r>
            <a:r>
              <a:rPr b="0" lang="hr-HR" sz="1800" spc="-1" strike="noStrike" u="sng">
                <a:solidFill>
                  <a:srgbClr val="0000ff"/>
                </a:solidFill>
                <a:uFillTx/>
                <a:latin typeface="Calibri"/>
                <a:ea typeface="DejaVu Sans"/>
                <a:hlinkClick r:id="rId11"/>
              </a:rPr>
              <a:t>croatia.hr/en-gb/greatest-sports-legends-of-croatia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u="sng">
                <a:solidFill>
                  <a:srgbClr val="0000ff"/>
                </a:solidFill>
                <a:uFillTx/>
                <a:latin typeface="Calibri"/>
                <a:ea typeface="DejaVu Sans"/>
                <a:hlinkClick r:id="rId12"/>
              </a:rPr>
              <a:t>https://</a:t>
            </a:r>
            <a:r>
              <a:rPr b="0" lang="hr-HR" sz="1800" spc="-1" strike="noStrike" u="sng">
                <a:solidFill>
                  <a:srgbClr val="0000ff"/>
                </a:solidFill>
                <a:uFillTx/>
                <a:latin typeface="Calibri"/>
                <a:ea typeface="DejaVu Sans"/>
                <a:hlinkClick r:id="rId13"/>
              </a:rPr>
              <a:t>www.myistria.com/en/croatia-s-sports-legends-most-important-personalities-of-croatian-sports</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
        <p:nvSpPr>
          <p:cNvPr id="109" name="CustomShape 7"/>
          <p:cNvSpPr/>
          <p:nvPr/>
        </p:nvSpPr>
        <p:spPr>
          <a:xfrm>
            <a:off x="755640" y="4221000"/>
            <a:ext cx="6100560" cy="1461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u="sng">
                <a:solidFill>
                  <a:srgbClr val="0000ff"/>
                </a:solidFill>
                <a:uFillTx/>
                <a:latin typeface="Calibri"/>
                <a:ea typeface="DejaVu Sans"/>
                <a:hlinkClick r:id="rId14"/>
              </a:rPr>
              <a:t>https://</a:t>
            </a:r>
            <a:r>
              <a:rPr b="0" lang="hr-HR" sz="1800" spc="-1" strike="noStrike" u="sng">
                <a:solidFill>
                  <a:srgbClr val="0000ff"/>
                </a:solidFill>
                <a:uFillTx/>
                <a:latin typeface="Calibri"/>
                <a:ea typeface="DejaVu Sans"/>
                <a:hlinkClick r:id="rId15"/>
              </a:rPr>
              <a:t>www.thedubrovniktimes.com/lifestyle/feature/item/13620-the-greatest-croatian-sports-people-of-all-time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u="sng">
                <a:solidFill>
                  <a:srgbClr val="0000ff"/>
                </a:solidFill>
                <a:uFillTx/>
                <a:latin typeface="Calibri"/>
                <a:ea typeface="DejaVu Sans"/>
                <a:hlinkClick r:id="rId16"/>
              </a:rPr>
              <a:t>https://</a:t>
            </a:r>
            <a:r>
              <a:rPr b="0" lang="hr-HR" sz="1800" spc="-1" strike="noStrike" u="sng">
                <a:solidFill>
                  <a:srgbClr val="0000ff"/>
                </a:solidFill>
                <a:uFillTx/>
                <a:latin typeface="Calibri"/>
                <a:ea typeface="DejaVu Sans"/>
                <a:hlinkClick r:id="rId17"/>
              </a:rPr>
              <a:t>www.paralympic.org/croatia</a:t>
            </a: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683640" y="980640"/>
            <a:ext cx="7918920" cy="5393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Humans started playing  games thousands of years ago for enjoyment and recreation, but games are very important,  they improve quality of life because: </a:t>
            </a:r>
            <a:br/>
            <a:br/>
            <a:r>
              <a:rPr b="0" lang="hr-HR" sz="2400" spc="-1" strike="noStrike">
                <a:solidFill>
                  <a:srgbClr val="000000"/>
                </a:solidFill>
                <a:latin typeface="Calibri"/>
                <a:ea typeface="DejaVu Sans"/>
              </a:rPr>
              <a:t>    - they give us opportunity to learn new things</a:t>
            </a:r>
            <a:br/>
            <a:r>
              <a:rPr b="0" lang="hr-HR" sz="2400" spc="-1" strike="noStrike">
                <a:solidFill>
                  <a:srgbClr val="000000"/>
                </a:solidFill>
                <a:latin typeface="Calibri"/>
                <a:ea typeface="DejaVu Sans"/>
              </a:rPr>
              <a:t>    - they help our physical development</a:t>
            </a:r>
            <a:br/>
            <a:r>
              <a:rPr b="0" lang="hr-HR" sz="2400" spc="-1" strike="noStrike">
                <a:solidFill>
                  <a:srgbClr val="000000"/>
                </a:solidFill>
                <a:latin typeface="Calibri"/>
                <a:ea typeface="DejaVu Sans"/>
              </a:rPr>
              <a:t>    - they strenghten motor skills (coordination, balance,...) </a:t>
            </a:r>
            <a:br/>
            <a:r>
              <a:rPr b="0" lang="hr-HR" sz="2400" spc="-1" strike="noStrike">
                <a:solidFill>
                  <a:srgbClr val="000000"/>
                </a:solidFill>
                <a:latin typeface="Calibri"/>
                <a:ea typeface="DejaVu Sans"/>
              </a:rPr>
              <a:t>    - they help develop creativity</a:t>
            </a:r>
            <a:endParaRPr b="0" lang="hr-HR" sz="2400" spc="-1" strike="noStrike">
              <a:latin typeface="Arial"/>
            </a:endParaRPr>
          </a:p>
          <a:p>
            <a:pPr>
              <a:lnSpc>
                <a:spcPct val="100000"/>
              </a:lnSpc>
            </a:pPr>
            <a:r>
              <a:rPr b="0" lang="hr-HR" sz="2400" spc="-1" strike="noStrike">
                <a:solidFill>
                  <a:srgbClr val="000000"/>
                </a:solidFill>
                <a:latin typeface="Calibri"/>
                <a:ea typeface="DejaVu Sans"/>
              </a:rPr>
              <a:t>    </a:t>
            </a:r>
            <a:r>
              <a:rPr b="0" lang="hr-HR" sz="2400" spc="-1" strike="noStrike">
                <a:solidFill>
                  <a:srgbClr val="000000"/>
                </a:solidFill>
                <a:latin typeface="Calibri"/>
                <a:ea typeface="DejaVu Sans"/>
              </a:rPr>
              <a:t>- games help acquire social skills and improve our</a:t>
            </a:r>
            <a:br/>
            <a:r>
              <a:rPr b="0" lang="hr-HR" sz="2400" spc="-1" strike="noStrike">
                <a:solidFill>
                  <a:srgbClr val="000000"/>
                </a:solidFill>
                <a:latin typeface="Calibri"/>
                <a:ea typeface="DejaVu Sans"/>
              </a:rPr>
              <a:t>      communication skills</a:t>
            </a:r>
            <a:br/>
            <a:r>
              <a:rPr b="0" lang="hr-HR" sz="2400" spc="-1" strike="noStrike">
                <a:solidFill>
                  <a:srgbClr val="000000"/>
                </a:solidFill>
                <a:latin typeface="Calibri"/>
                <a:ea typeface="DejaVu Sans"/>
              </a:rPr>
              <a:t>   - help develop a positive attitude</a:t>
            </a:r>
            <a:br/>
            <a:r>
              <a:rPr b="0" lang="hr-HR" sz="2400" spc="-1" strike="noStrike">
                <a:solidFill>
                  <a:srgbClr val="000000"/>
                </a:solidFill>
                <a:latin typeface="Calibri"/>
                <a:ea typeface="DejaVu Sans"/>
              </a:rPr>
              <a:t>   - develop problem solving skills</a:t>
            </a:r>
            <a:br/>
            <a:br/>
            <a:b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683640" y="908640"/>
            <a:ext cx="7846920" cy="5727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u="sng">
                <a:solidFill>
                  <a:srgbClr val="000000"/>
                </a:solidFill>
                <a:uFillTx/>
                <a:latin typeface="Calibri"/>
                <a:ea typeface="DejaVu Sans"/>
              </a:rPr>
              <a:t>Definition of SPORT: </a:t>
            </a:r>
            <a:br/>
            <a:br/>
            <a:r>
              <a:rPr b="1" lang="hr-HR" sz="2400" spc="-1" strike="noStrike">
                <a:solidFill>
                  <a:srgbClr val="000000"/>
                </a:solidFill>
                <a:latin typeface="Calibri"/>
                <a:ea typeface="DejaVu Sans"/>
              </a:rPr>
              <a:t>-</a:t>
            </a:r>
            <a:r>
              <a:rPr b="0" lang="hr-HR" sz="2400" spc="-1" strike="noStrike">
                <a:solidFill>
                  <a:srgbClr val="000000"/>
                </a:solidFill>
                <a:latin typeface="Calibri"/>
                <a:ea typeface="DejaVu Sans"/>
              </a:rPr>
              <a:t> activity that you do for pleasure and that needs special</a:t>
            </a:r>
            <a:br/>
            <a:r>
              <a:rPr b="0" lang="hr-HR" sz="2400" spc="-1" strike="noStrike">
                <a:solidFill>
                  <a:srgbClr val="000000"/>
                </a:solidFill>
                <a:latin typeface="Calibri"/>
                <a:ea typeface="DejaVu Sans"/>
              </a:rPr>
              <a:t>  physcal effort or skill, usually done in a special area and </a:t>
            </a:r>
            <a:br/>
            <a:r>
              <a:rPr b="0" lang="hr-HR" sz="2400" spc="-1" strike="noStrike">
                <a:solidFill>
                  <a:srgbClr val="000000"/>
                </a:solidFill>
                <a:latin typeface="Calibri"/>
                <a:ea typeface="DejaVu Sans"/>
              </a:rPr>
              <a:t>   according to fixed rules</a:t>
            </a:r>
            <a:br/>
            <a:r>
              <a:rPr b="0" lang="hr-HR" sz="2400" spc="-1" strike="noStrike">
                <a:solidFill>
                  <a:srgbClr val="000000"/>
                </a:solidFill>
                <a:latin typeface="Calibri"/>
                <a:ea typeface="DejaVu Sans"/>
              </a:rPr>
              <a:t>  </a:t>
            </a:r>
            <a:r>
              <a:rPr b="0" lang="hr-HR" sz="1600" spc="-1" strike="noStrike">
                <a:solidFill>
                  <a:srgbClr val="000000"/>
                </a:solidFill>
                <a:latin typeface="Calibri"/>
                <a:ea typeface="DejaVu Sans"/>
              </a:rPr>
              <a:t>(Oxford Advanced Learner’s Dictionary)</a:t>
            </a:r>
            <a:br/>
            <a:r>
              <a:rPr b="1" lang="hr-HR" sz="2400" spc="-1" strike="noStrike">
                <a:solidFill>
                  <a:srgbClr val="000000"/>
                </a:solidFill>
                <a:latin typeface="Calibri"/>
                <a:ea typeface="DejaVu Sans"/>
              </a:rPr>
              <a:t>-</a:t>
            </a:r>
            <a:r>
              <a:rPr b="0" lang="hr-HR" sz="2400" spc="-1" strike="noStrike">
                <a:solidFill>
                  <a:srgbClr val="000000"/>
                </a:solidFill>
                <a:latin typeface="Calibri"/>
                <a:ea typeface="DejaVu Sans"/>
              </a:rPr>
              <a:t>  an activity or game requiring physical skill and having a set</a:t>
            </a:r>
            <a:br/>
            <a:r>
              <a:rPr b="0" lang="hr-HR" sz="2400" spc="-1" strike="noStrike">
                <a:solidFill>
                  <a:srgbClr val="000000"/>
                </a:solidFill>
                <a:latin typeface="Calibri"/>
                <a:ea typeface="DejaVu Sans"/>
              </a:rPr>
              <a:t>   of rules or code of  practice, that is engaged either</a:t>
            </a:r>
            <a:br/>
            <a:r>
              <a:rPr b="0" lang="hr-HR" sz="2400" spc="-1" strike="noStrike">
                <a:solidFill>
                  <a:srgbClr val="000000"/>
                </a:solidFill>
                <a:latin typeface="Calibri"/>
                <a:ea typeface="DejaVu Sans"/>
              </a:rPr>
              <a:t>   individually or as one of a team, for exercise or recreation or</a:t>
            </a:r>
            <a:br/>
            <a:r>
              <a:rPr b="0" lang="hr-HR" sz="2400" spc="-1" strike="noStrike">
                <a:solidFill>
                  <a:srgbClr val="000000"/>
                </a:solidFill>
                <a:latin typeface="Calibri"/>
                <a:ea typeface="DejaVu Sans"/>
              </a:rPr>
              <a:t>   as a  profession</a:t>
            </a:r>
            <a:br/>
            <a:r>
              <a:rPr b="0" lang="hr-HR" sz="1600" spc="-1" strike="noStrike">
                <a:solidFill>
                  <a:srgbClr val="000000"/>
                </a:solidFill>
                <a:latin typeface="Calibri"/>
                <a:ea typeface="DejaVu Sans"/>
              </a:rPr>
              <a:t>    (The Penguin Dictionary)</a:t>
            </a:r>
            <a:br/>
            <a:r>
              <a:rPr b="0" lang="hr-HR" sz="2400" spc="-1" strike="noStrike">
                <a:solidFill>
                  <a:srgbClr val="000000"/>
                </a:solidFill>
                <a:latin typeface="Calibri"/>
                <a:ea typeface="DejaVu Sans"/>
              </a:rPr>
              <a:t>- organized athletic events in which people are either </a:t>
            </a:r>
            <a:br/>
            <a:r>
              <a:rPr b="0" lang="hr-HR" sz="2400" spc="-1" strike="noStrike">
                <a:solidFill>
                  <a:srgbClr val="000000"/>
                </a:solidFill>
                <a:latin typeface="Calibri"/>
                <a:ea typeface="DejaVu Sans"/>
              </a:rPr>
              <a:t>  participants or spectators. </a:t>
            </a:r>
            <a:br/>
            <a:r>
              <a:rPr b="0" lang="hr-HR" sz="2400" spc="-1" strike="noStrike">
                <a:solidFill>
                  <a:srgbClr val="000000"/>
                </a:solidFill>
                <a:latin typeface="Calibri"/>
                <a:ea typeface="DejaVu Sans"/>
              </a:rPr>
              <a:t>  Some sporting activities include team playing,...</a:t>
            </a:r>
            <a:br/>
            <a:r>
              <a:rPr b="0" lang="hr-HR" sz="2400" spc="-1" strike="noStrike">
                <a:solidFill>
                  <a:srgbClr val="000000"/>
                </a:solidFill>
                <a:latin typeface="Calibri"/>
                <a:ea typeface="DejaVu Sans"/>
              </a:rPr>
              <a:t>   </a:t>
            </a:r>
            <a:r>
              <a:rPr b="0" lang="hr-HR" sz="1600" spc="-1" strike="noStrike">
                <a:solidFill>
                  <a:srgbClr val="000000"/>
                </a:solidFill>
                <a:latin typeface="Calibri"/>
                <a:ea typeface="DejaVu Sans"/>
              </a:rPr>
              <a:t>(The new Webster’s International Encyclopedia)</a:t>
            </a:r>
            <a:br/>
            <a:r>
              <a:rPr b="0" lang="hr-HR" sz="2400" spc="-1" strike="noStrike">
                <a:solidFill>
                  <a:srgbClr val="000000"/>
                </a:solidFill>
                <a:latin typeface="Calibri"/>
                <a:ea typeface="DejaVu Sans"/>
              </a:rPr>
              <a:t> </a:t>
            </a:r>
            <a:endParaRPr b="0" lang="hr-HR" sz="2400" spc="-1" strike="noStrike">
              <a:latin typeface="Arial"/>
            </a:endParaRPr>
          </a:p>
        </p:txBody>
      </p:sp>
      <p:pic>
        <p:nvPicPr>
          <p:cNvPr id="45" name="Picture 8" descr=""/>
          <p:cNvPicPr/>
          <p:nvPr/>
        </p:nvPicPr>
        <p:blipFill>
          <a:blip r:embed="rId1"/>
          <a:stretch/>
        </p:blipFill>
        <p:spPr>
          <a:xfrm>
            <a:off x="7236360" y="332640"/>
            <a:ext cx="1440360" cy="10591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CustomShape 1"/>
          <p:cNvSpPr/>
          <p:nvPr/>
        </p:nvSpPr>
        <p:spPr>
          <a:xfrm>
            <a:off x="827640" y="432000"/>
            <a:ext cx="7414920" cy="5484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          </a:t>
            </a:r>
            <a:r>
              <a:rPr b="0" lang="hr-HR" sz="2400" spc="-1" strike="noStrike">
                <a:solidFill>
                  <a:srgbClr val="000000"/>
                </a:solidFill>
                <a:latin typeface="Calibri"/>
                <a:ea typeface="DejaVu Sans"/>
              </a:rPr>
              <a:t>Croatia is a small country with population of only </a:t>
            </a:r>
            <a:br/>
            <a:r>
              <a:rPr b="0" lang="hr-HR" sz="2400" spc="-1" strike="noStrike" u="sng">
                <a:solidFill>
                  <a:srgbClr val="000000"/>
                </a:solidFill>
                <a:uFillTx/>
                <a:latin typeface="Calibri"/>
                <a:ea typeface="DejaVu Sans"/>
              </a:rPr>
              <a:t>3,8 million</a:t>
            </a:r>
            <a:r>
              <a:rPr b="0" lang="hr-HR" sz="2400" spc="-1" strike="noStrike">
                <a:solidFill>
                  <a:srgbClr val="000000"/>
                </a:solidFill>
                <a:latin typeface="Calibri"/>
                <a:ea typeface="DejaVu Sans"/>
              </a:rPr>
              <a:t> people, but there are numerous sports that are very popular and our athletes have achieved great results at competitions.</a:t>
            </a:r>
            <a:br/>
            <a:br/>
            <a:r>
              <a:rPr b="0" lang="hr-HR" sz="2400" spc="-1" strike="noStrike">
                <a:solidFill>
                  <a:srgbClr val="000000"/>
                </a:solidFill>
                <a:latin typeface="Calibri"/>
                <a:ea typeface="DejaVu Sans"/>
              </a:rPr>
              <a:t>There are about 12,500 sports associations in Croatia. Sport in Croatia is financed from the State Budget, state and public contributions, sponsorship and membership fees.</a:t>
            </a:r>
            <a:br/>
            <a:endParaRPr b="0" lang="hr-HR" sz="2400" spc="-1" strike="noStrike">
              <a:latin typeface="Arial"/>
            </a:endParaRPr>
          </a:p>
          <a:p>
            <a:pPr>
              <a:lnSpc>
                <a:spcPct val="100000"/>
              </a:lnSpc>
            </a:pPr>
            <a:r>
              <a:rPr b="0" lang="hr-HR" sz="2400" spc="-1" strike="noStrike">
                <a:solidFill>
                  <a:srgbClr val="000000"/>
                </a:solidFill>
                <a:latin typeface="Calibri"/>
                <a:ea typeface="DejaVu Sans"/>
              </a:rPr>
              <a:t>The largest sports association is the Croatian Olympic Committee (Hrvatski Olimpijski Odbor – HOO),</a:t>
            </a:r>
            <a:br/>
            <a:r>
              <a:rPr b="0" lang="hr-HR" sz="2400" spc="-1" strike="noStrike">
                <a:solidFill>
                  <a:srgbClr val="000000"/>
                </a:solidFill>
                <a:latin typeface="Calibri"/>
                <a:ea typeface="DejaVu Sans"/>
              </a:rPr>
              <a:t> which was founded in 1991.</a:t>
            </a:r>
            <a:endParaRPr b="0" lang="hr-HR" sz="2400" spc="-1" strike="noStrike">
              <a:latin typeface="Arial"/>
            </a:endParaRPr>
          </a:p>
          <a:p>
            <a:pPr>
              <a:lnSpc>
                <a:spcPct val="100000"/>
              </a:lnSpc>
            </a:pPr>
            <a:br/>
            <a:endParaRPr b="0" lang="hr-HR" sz="2400" spc="-1" strike="noStrike">
              <a:latin typeface="Arial"/>
            </a:endParaRPr>
          </a:p>
        </p:txBody>
      </p:sp>
      <p:sp>
        <p:nvSpPr>
          <p:cNvPr id="47" name="CustomShape 2"/>
          <p:cNvSpPr/>
          <p:nvPr/>
        </p:nvSpPr>
        <p:spPr>
          <a:xfrm>
            <a:off x="155520" y="-144360"/>
            <a:ext cx="303120" cy="303120"/>
          </a:xfrm>
          <a:prstGeom prst="rect">
            <a:avLst/>
          </a:prstGeom>
          <a:noFill/>
          <a:ln>
            <a:noFill/>
          </a:ln>
        </p:spPr>
        <p:style>
          <a:lnRef idx="0"/>
          <a:fillRef idx="0"/>
          <a:effectRef idx="0"/>
          <a:fontRef idx="minor"/>
        </p:style>
      </p:sp>
      <p:sp>
        <p:nvSpPr>
          <p:cNvPr id="48" name="CustomShape 3"/>
          <p:cNvSpPr/>
          <p:nvPr/>
        </p:nvSpPr>
        <p:spPr>
          <a:xfrm>
            <a:off x="155520" y="-144360"/>
            <a:ext cx="303120" cy="303120"/>
          </a:xfrm>
          <a:prstGeom prst="rect">
            <a:avLst/>
          </a:prstGeom>
          <a:noFill/>
          <a:ln>
            <a:noFill/>
          </a:ln>
        </p:spPr>
        <p:style>
          <a:lnRef idx="0"/>
          <a:fillRef idx="0"/>
          <a:effectRef idx="0"/>
          <a:fontRef idx="minor"/>
        </p:style>
      </p:sp>
      <p:sp>
        <p:nvSpPr>
          <p:cNvPr id="49" name="CustomShape 4"/>
          <p:cNvSpPr/>
          <p:nvPr/>
        </p:nvSpPr>
        <p:spPr>
          <a:xfrm>
            <a:off x="155520" y="-144360"/>
            <a:ext cx="303120" cy="303120"/>
          </a:xfrm>
          <a:prstGeom prst="rect">
            <a:avLst/>
          </a:prstGeom>
          <a:noFill/>
          <a:ln>
            <a:noFill/>
          </a:ln>
        </p:spPr>
        <p:style>
          <a:lnRef idx="0"/>
          <a:fillRef idx="0"/>
          <a:effectRef idx="0"/>
          <a:fontRef idx="minor"/>
        </p:style>
      </p:sp>
      <p:sp>
        <p:nvSpPr>
          <p:cNvPr id="50" name="CustomShape 5"/>
          <p:cNvSpPr/>
          <p:nvPr/>
        </p:nvSpPr>
        <p:spPr>
          <a:xfrm>
            <a:off x="155520" y="-144360"/>
            <a:ext cx="303120" cy="303120"/>
          </a:xfrm>
          <a:prstGeom prst="rect">
            <a:avLst/>
          </a:prstGeom>
          <a:noFill/>
          <a:ln>
            <a:noFill/>
          </a:ln>
        </p:spPr>
        <p:style>
          <a:lnRef idx="0"/>
          <a:fillRef idx="0"/>
          <a:effectRef idx="0"/>
          <a:fontRef idx="minor"/>
        </p:style>
      </p:sp>
      <p:sp>
        <p:nvSpPr>
          <p:cNvPr id="51" name="CustomShape 6"/>
          <p:cNvSpPr/>
          <p:nvPr/>
        </p:nvSpPr>
        <p:spPr>
          <a:xfrm>
            <a:off x="155520" y="-144360"/>
            <a:ext cx="303120" cy="303120"/>
          </a:xfrm>
          <a:prstGeom prst="rect">
            <a:avLst/>
          </a:prstGeom>
          <a:noFill/>
          <a:ln>
            <a:noFill/>
          </a:ln>
        </p:spPr>
        <p:style>
          <a:lnRef idx="0"/>
          <a:fillRef idx="0"/>
          <a:effectRef idx="0"/>
          <a:fontRef idx="minor"/>
        </p:style>
      </p:sp>
      <p:sp>
        <p:nvSpPr>
          <p:cNvPr id="52" name="CustomShape 7"/>
          <p:cNvSpPr/>
          <p:nvPr/>
        </p:nvSpPr>
        <p:spPr>
          <a:xfrm>
            <a:off x="155520" y="-144360"/>
            <a:ext cx="303120" cy="303120"/>
          </a:xfrm>
          <a:prstGeom prst="rect">
            <a:avLst/>
          </a:prstGeom>
          <a:noFill/>
          <a:ln>
            <a:noFill/>
          </a:ln>
        </p:spPr>
        <p:style>
          <a:lnRef idx="0"/>
          <a:fillRef idx="0"/>
          <a:effectRef idx="0"/>
          <a:fontRef idx="minor"/>
        </p:style>
      </p:sp>
      <p:sp>
        <p:nvSpPr>
          <p:cNvPr id="53" name="CustomShape 8"/>
          <p:cNvSpPr/>
          <p:nvPr/>
        </p:nvSpPr>
        <p:spPr>
          <a:xfrm>
            <a:off x="155520" y="-144360"/>
            <a:ext cx="303120" cy="303120"/>
          </a:xfrm>
          <a:prstGeom prst="rect">
            <a:avLst/>
          </a:prstGeom>
          <a:noFill/>
          <a:ln>
            <a:noFill/>
          </a:ln>
        </p:spPr>
        <p:style>
          <a:lnRef idx="0"/>
          <a:fillRef idx="0"/>
          <a:effectRef idx="0"/>
          <a:fontRef idx="minor"/>
        </p:style>
      </p:sp>
      <p:sp>
        <p:nvSpPr>
          <p:cNvPr id="54" name="CustomShape 9"/>
          <p:cNvSpPr/>
          <p:nvPr/>
        </p:nvSpPr>
        <p:spPr>
          <a:xfrm>
            <a:off x="155520" y="-144360"/>
            <a:ext cx="303120" cy="303120"/>
          </a:xfrm>
          <a:prstGeom prst="rect">
            <a:avLst/>
          </a:prstGeom>
          <a:noFill/>
          <a:ln>
            <a:noFill/>
          </a:ln>
        </p:spPr>
        <p:style>
          <a:lnRef idx="0"/>
          <a:fillRef idx="0"/>
          <a:effectRef idx="0"/>
          <a:fontRef idx="minor"/>
        </p:style>
      </p:sp>
      <p:sp>
        <p:nvSpPr>
          <p:cNvPr id="55" name="CustomShape 10"/>
          <p:cNvSpPr/>
          <p:nvPr/>
        </p:nvSpPr>
        <p:spPr>
          <a:xfrm>
            <a:off x="155520" y="-144360"/>
            <a:ext cx="303120" cy="303120"/>
          </a:xfrm>
          <a:prstGeom prst="rect">
            <a:avLst/>
          </a:prstGeom>
          <a:noFill/>
          <a:ln>
            <a:noFill/>
          </a:ln>
        </p:spPr>
        <p:style>
          <a:lnRef idx="0"/>
          <a:fillRef idx="0"/>
          <a:effectRef idx="0"/>
          <a:fontRef idx="minor"/>
        </p:style>
      </p:sp>
      <p:pic>
        <p:nvPicPr>
          <p:cNvPr id="56" name="Picture 7" descr=""/>
          <p:cNvPicPr/>
          <p:nvPr/>
        </p:nvPicPr>
        <p:blipFill>
          <a:blip r:embed="rId1"/>
          <a:stretch/>
        </p:blipFill>
        <p:spPr>
          <a:xfrm>
            <a:off x="5472000" y="4896360"/>
            <a:ext cx="1632960" cy="1555200"/>
          </a:xfrm>
          <a:prstGeom prst="rect">
            <a:avLst/>
          </a:prstGeom>
          <a:ln>
            <a:noFill/>
          </a:ln>
        </p:spPr>
      </p:pic>
      <p:sp>
        <p:nvSpPr>
          <p:cNvPr id="57" name="CustomShape 11"/>
          <p:cNvSpPr/>
          <p:nvPr/>
        </p:nvSpPr>
        <p:spPr>
          <a:xfrm>
            <a:off x="899640" y="5328000"/>
            <a:ext cx="410256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Since 1992 Croatian athletes have won 52 Olympic medals.</a:t>
            </a: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755640" y="836640"/>
            <a:ext cx="7486920" cy="228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Croatian athlete </a:t>
            </a:r>
            <a:r>
              <a:rPr b="1" lang="hr-HR" sz="2400" spc="-1" strike="noStrike">
                <a:solidFill>
                  <a:srgbClr val="000000"/>
                </a:solidFill>
                <a:latin typeface="Calibri"/>
                <a:ea typeface="DejaVu Sans"/>
              </a:rPr>
              <a:t>Janica Kostelić </a:t>
            </a:r>
            <a:r>
              <a:rPr b="0" lang="hr-HR" sz="2400" spc="-1" strike="noStrike">
                <a:solidFill>
                  <a:srgbClr val="000000"/>
                </a:solidFill>
                <a:latin typeface="Calibri"/>
                <a:ea typeface="DejaVu Sans"/>
              </a:rPr>
              <a:t>is considered to be the greatest female ski racer of all times. </a:t>
            </a:r>
            <a:br/>
            <a:r>
              <a:rPr b="0" lang="hr-HR" sz="2400" spc="-1" strike="noStrike">
                <a:solidFill>
                  <a:srgbClr val="000000"/>
                </a:solidFill>
                <a:latin typeface="Calibri"/>
                <a:ea typeface="DejaVu Sans"/>
              </a:rPr>
              <a:t>She is a four-time Olympic  gold medalist, she also won five gold medals at the World Championships. In World Cup competition, she won thirty individual races, three overall titles, three slalom titles, and four combined titles. </a:t>
            </a:r>
            <a:endParaRPr b="0" lang="hr-HR" sz="2400" spc="-1" strike="noStrike">
              <a:latin typeface="Arial"/>
            </a:endParaRPr>
          </a:p>
        </p:txBody>
      </p:sp>
      <p:pic>
        <p:nvPicPr>
          <p:cNvPr id="59" name="Slika2" descr=""/>
          <p:cNvPicPr/>
          <p:nvPr/>
        </p:nvPicPr>
        <p:blipFill>
          <a:blip r:embed="rId1"/>
          <a:stretch/>
        </p:blipFill>
        <p:spPr>
          <a:xfrm>
            <a:off x="467640" y="3501000"/>
            <a:ext cx="3814560" cy="2806200"/>
          </a:xfrm>
          <a:prstGeom prst="rect">
            <a:avLst/>
          </a:prstGeom>
          <a:ln>
            <a:noFill/>
          </a:ln>
        </p:spPr>
      </p:pic>
      <p:pic>
        <p:nvPicPr>
          <p:cNvPr id="60" name="Slika11" descr=""/>
          <p:cNvPicPr/>
          <p:nvPr/>
        </p:nvPicPr>
        <p:blipFill>
          <a:blip r:embed="rId2"/>
          <a:stretch/>
        </p:blipFill>
        <p:spPr>
          <a:xfrm>
            <a:off x="4428000" y="3501000"/>
            <a:ext cx="4174560" cy="28065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CustomShape 1"/>
          <p:cNvSpPr/>
          <p:nvPr/>
        </p:nvSpPr>
        <p:spPr>
          <a:xfrm>
            <a:off x="755640" y="836640"/>
            <a:ext cx="7486920" cy="2649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The most popular team sport is </a:t>
            </a:r>
            <a:r>
              <a:rPr b="1" lang="hr-HR" sz="2400" spc="-1" strike="noStrike">
                <a:solidFill>
                  <a:srgbClr val="000000"/>
                </a:solidFill>
                <a:latin typeface="Calibri"/>
                <a:ea typeface="DejaVu Sans"/>
              </a:rPr>
              <a:t>football</a:t>
            </a:r>
            <a:r>
              <a:rPr b="0" lang="hr-HR" sz="2400" spc="-1" strike="noStrike">
                <a:solidFill>
                  <a:srgbClr val="000000"/>
                </a:solidFill>
                <a:latin typeface="Calibri"/>
                <a:ea typeface="DejaVu Sans"/>
              </a:rPr>
              <a:t>, with almost 1,500 registered clubs and 110,000 participants. </a:t>
            </a:r>
            <a:br/>
            <a:r>
              <a:rPr b="0" lang="hr-HR" sz="2400" spc="-1" strike="noStrike">
                <a:solidFill>
                  <a:srgbClr val="000000"/>
                </a:solidFill>
                <a:latin typeface="Calibri"/>
                <a:ea typeface="DejaVu Sans"/>
              </a:rPr>
              <a:t>Since Croatia became independent, Croatian team won 3 World cup medals: </a:t>
            </a:r>
            <a:br/>
            <a:r>
              <a:rPr b="0" lang="hr-HR" sz="2400" spc="-1" strike="noStrike">
                <a:solidFill>
                  <a:srgbClr val="000000"/>
                </a:solidFill>
                <a:latin typeface="Calibri"/>
                <a:ea typeface="DejaVu Sans"/>
              </a:rPr>
              <a:t>1998 (France) – third place</a:t>
            </a:r>
            <a:br/>
            <a:r>
              <a:rPr b="0" lang="hr-HR" sz="2400" spc="-1" strike="noStrike">
                <a:solidFill>
                  <a:srgbClr val="000000"/>
                </a:solidFill>
                <a:latin typeface="Calibri"/>
                <a:ea typeface="DejaVu Sans"/>
              </a:rPr>
              <a:t>2018 (Russia) – second place</a:t>
            </a:r>
            <a:br/>
            <a:r>
              <a:rPr b="0" lang="hr-HR" sz="2400" spc="-1" strike="noStrike">
                <a:solidFill>
                  <a:srgbClr val="000000"/>
                </a:solidFill>
                <a:latin typeface="Calibri"/>
                <a:ea typeface="DejaVu Sans"/>
              </a:rPr>
              <a:t>2022 (Qatar) – third place</a:t>
            </a:r>
            <a:endParaRPr b="0" lang="hr-HR" sz="2400" spc="-1" strike="noStrike">
              <a:latin typeface="Arial"/>
            </a:endParaRPr>
          </a:p>
        </p:txBody>
      </p:sp>
      <p:pic>
        <p:nvPicPr>
          <p:cNvPr id="62" name="Picture 1" descr=""/>
          <p:cNvPicPr/>
          <p:nvPr/>
        </p:nvPicPr>
        <p:blipFill>
          <a:blip r:embed="rId1"/>
          <a:stretch/>
        </p:blipFill>
        <p:spPr>
          <a:xfrm>
            <a:off x="5940000" y="2061000"/>
            <a:ext cx="1582200" cy="1582200"/>
          </a:xfrm>
          <a:prstGeom prst="rect">
            <a:avLst/>
          </a:prstGeom>
          <a:ln>
            <a:noFill/>
          </a:ln>
        </p:spPr>
      </p:pic>
      <p:sp>
        <p:nvSpPr>
          <p:cNvPr id="63" name="CustomShape 2"/>
          <p:cNvSpPr/>
          <p:nvPr/>
        </p:nvSpPr>
        <p:spPr>
          <a:xfrm>
            <a:off x="5220000" y="4149000"/>
            <a:ext cx="3454560" cy="1552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Players wear recognisable </a:t>
            </a:r>
            <a:br/>
            <a:r>
              <a:rPr b="0" lang="hr-HR" sz="2400" spc="-1" strike="noStrike">
                <a:solidFill>
                  <a:srgbClr val="000000"/>
                </a:solidFill>
                <a:latin typeface="Calibri"/>
                <a:ea typeface="DejaVu Sans"/>
              </a:rPr>
              <a:t>red and white squares, the best player is </a:t>
            </a:r>
            <a:br/>
            <a:r>
              <a:rPr b="0" lang="hr-HR" sz="2400" spc="-1" strike="noStrike">
                <a:solidFill>
                  <a:srgbClr val="000000"/>
                </a:solidFill>
                <a:latin typeface="Calibri"/>
                <a:ea typeface="DejaVu Sans"/>
              </a:rPr>
              <a:t>Luka Modrić.</a:t>
            </a:r>
            <a:endParaRPr b="0" lang="hr-HR" sz="2400" spc="-1" strike="noStrike">
              <a:latin typeface="Arial"/>
            </a:endParaRPr>
          </a:p>
        </p:txBody>
      </p:sp>
      <p:pic>
        <p:nvPicPr>
          <p:cNvPr id="64" name="Slika5" descr=""/>
          <p:cNvPicPr/>
          <p:nvPr/>
        </p:nvPicPr>
        <p:blipFill>
          <a:blip r:embed="rId2"/>
          <a:stretch/>
        </p:blipFill>
        <p:spPr>
          <a:xfrm>
            <a:off x="827640" y="3645000"/>
            <a:ext cx="4390560" cy="26949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Picture 8" descr=""/>
          <p:cNvPicPr/>
          <p:nvPr/>
        </p:nvPicPr>
        <p:blipFill>
          <a:blip r:embed="rId1"/>
          <a:stretch/>
        </p:blipFill>
        <p:spPr>
          <a:xfrm>
            <a:off x="7668360" y="332640"/>
            <a:ext cx="1008360" cy="741240"/>
          </a:xfrm>
          <a:prstGeom prst="rect">
            <a:avLst/>
          </a:prstGeom>
          <a:ln>
            <a:noFill/>
          </a:ln>
        </p:spPr>
      </p:pic>
      <p:sp>
        <p:nvSpPr>
          <p:cNvPr id="66" name="CustomShape 1"/>
          <p:cNvSpPr/>
          <p:nvPr/>
        </p:nvSpPr>
        <p:spPr>
          <a:xfrm>
            <a:off x="611640" y="900720"/>
            <a:ext cx="6982920" cy="3015720"/>
          </a:xfrm>
          <a:prstGeom prst="rect">
            <a:avLst/>
          </a:prstGeom>
          <a:noFill/>
          <a:ln w="9360">
            <a:noFill/>
          </a:ln>
        </p:spPr>
        <p:style>
          <a:lnRef idx="0"/>
          <a:fillRef idx="0"/>
          <a:effectRef idx="0"/>
          <a:fontRef idx="minor"/>
        </p:style>
        <p:txBody>
          <a:bodyPr lIns="90000" rIns="90000" tIns="45000" bIns="45000" anchor="ctr">
            <a:spAutoFit/>
          </a:bodyPr>
          <a:p>
            <a:pPr>
              <a:lnSpc>
                <a:spcPct val="100000"/>
              </a:lnSpc>
            </a:pPr>
            <a:r>
              <a:rPr b="1" lang="hr-HR" sz="2400" spc="-1" strike="noStrike">
                <a:solidFill>
                  <a:srgbClr val="232323"/>
                </a:solidFill>
                <a:latin typeface="Calibri"/>
                <a:ea typeface="Calibri"/>
              </a:rPr>
              <a:t>Handball</a:t>
            </a:r>
            <a:r>
              <a:rPr b="0" lang="hr-HR" sz="2400" spc="-1" strike="noStrike">
                <a:solidFill>
                  <a:srgbClr val="232323"/>
                </a:solidFill>
                <a:latin typeface="Calibri"/>
                <a:ea typeface="Calibri"/>
              </a:rPr>
              <a:t> team has been competing since 1991, which is the year of the independence, and won the 2003 World Championship, and finished second in 1995 and in 2005, and third in 2009 and in 2013.</a:t>
            </a:r>
            <a:endParaRPr b="0" lang="hr-HR" sz="2400" spc="-1" strike="noStrike">
              <a:latin typeface="Arial"/>
            </a:endParaRPr>
          </a:p>
          <a:p>
            <a:pPr>
              <a:lnSpc>
                <a:spcPct val="100000"/>
              </a:lnSpc>
            </a:pPr>
            <a:r>
              <a:rPr b="0" lang="hr-HR" sz="2400" spc="-1" strike="noStrike">
                <a:solidFill>
                  <a:srgbClr val="232323"/>
                </a:solidFill>
                <a:latin typeface="Calibri"/>
                <a:ea typeface="Calibri"/>
              </a:rPr>
              <a:t>Ivano Balić is probably the most prominent Croatian handball player, as he won the world handball player of the year award in 2003 and in 2006. Domagoj Duvnjak also won this award in 2013.</a:t>
            </a:r>
            <a:endParaRPr b="0" lang="hr-HR" sz="2400" spc="-1" strike="noStrike">
              <a:latin typeface="Arial"/>
            </a:endParaRPr>
          </a:p>
        </p:txBody>
      </p:sp>
      <p:pic>
        <p:nvPicPr>
          <p:cNvPr id="67" name="Slika15" descr=""/>
          <p:cNvPicPr/>
          <p:nvPr/>
        </p:nvPicPr>
        <p:blipFill>
          <a:blip r:embed="rId2"/>
          <a:stretch/>
        </p:blipFill>
        <p:spPr>
          <a:xfrm>
            <a:off x="2195640" y="4077000"/>
            <a:ext cx="4318560" cy="25185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Slika6" descr=""/>
          <p:cNvPicPr/>
          <p:nvPr/>
        </p:nvPicPr>
        <p:blipFill>
          <a:blip r:embed="rId1"/>
          <a:stretch/>
        </p:blipFill>
        <p:spPr>
          <a:xfrm>
            <a:off x="395640" y="3933000"/>
            <a:ext cx="3814560" cy="2374560"/>
          </a:xfrm>
          <a:prstGeom prst="rect">
            <a:avLst/>
          </a:prstGeom>
          <a:ln>
            <a:noFill/>
          </a:ln>
        </p:spPr>
      </p:pic>
      <p:pic>
        <p:nvPicPr>
          <p:cNvPr id="69" name="Picture 8" descr=""/>
          <p:cNvPicPr/>
          <p:nvPr/>
        </p:nvPicPr>
        <p:blipFill>
          <a:blip r:embed="rId2"/>
          <a:stretch/>
        </p:blipFill>
        <p:spPr>
          <a:xfrm>
            <a:off x="7380360" y="332640"/>
            <a:ext cx="1296360" cy="953280"/>
          </a:xfrm>
          <a:prstGeom prst="rect">
            <a:avLst/>
          </a:prstGeom>
          <a:ln>
            <a:noFill/>
          </a:ln>
        </p:spPr>
      </p:pic>
      <p:sp>
        <p:nvSpPr>
          <p:cNvPr id="70" name="CustomShape 1"/>
          <p:cNvSpPr/>
          <p:nvPr/>
        </p:nvSpPr>
        <p:spPr>
          <a:xfrm>
            <a:off x="683640" y="803880"/>
            <a:ext cx="7630920" cy="3015360"/>
          </a:xfrm>
          <a:prstGeom prst="rect">
            <a:avLst/>
          </a:prstGeom>
          <a:noFill/>
          <a:ln w="9360">
            <a:noFill/>
          </a:ln>
        </p:spPr>
        <p:style>
          <a:lnRef idx="0"/>
          <a:fillRef idx="0"/>
          <a:effectRef idx="0"/>
          <a:fontRef idx="minor"/>
        </p:style>
        <p:txBody>
          <a:bodyPr lIns="90000" rIns="90000" tIns="45000" bIns="45000" anchor="ctr">
            <a:spAutoFit/>
          </a:bodyPr>
          <a:p>
            <a:pPr>
              <a:lnSpc>
                <a:spcPct val="100000"/>
              </a:lnSpc>
            </a:pPr>
            <a:r>
              <a:rPr b="1" lang="hr-HR" sz="2400" spc="-1" strike="noStrike">
                <a:solidFill>
                  <a:srgbClr val="212121"/>
                </a:solidFill>
                <a:latin typeface="Calibri"/>
                <a:ea typeface="Calibri"/>
              </a:rPr>
              <a:t>Water polo </a:t>
            </a:r>
            <a:br/>
            <a:r>
              <a:rPr b="0" lang="hr-HR" sz="2400" spc="-1" strike="noStrike">
                <a:solidFill>
                  <a:srgbClr val="212121"/>
                </a:solidFill>
                <a:latin typeface="Calibri"/>
                <a:ea typeface="Calibri"/>
              </a:rPr>
              <a:t>is popular in the cities along the Adriatic Sea. </a:t>
            </a:r>
            <a:br/>
            <a:endParaRPr b="0" lang="hr-HR" sz="2400" spc="-1" strike="noStrike">
              <a:latin typeface="Arial"/>
            </a:endParaRPr>
          </a:p>
          <a:p>
            <a:pPr>
              <a:lnSpc>
                <a:spcPct val="100000"/>
              </a:lnSpc>
            </a:pPr>
            <a:r>
              <a:rPr b="0" lang="hr-HR" sz="2400" spc="-1" strike="noStrike">
                <a:solidFill>
                  <a:srgbClr val="232323"/>
                </a:solidFill>
                <a:latin typeface="Calibri"/>
                <a:ea typeface="Calibri"/>
              </a:rPr>
              <a:t>Croatian water polo team started competing after the independence of the country, and earned worldwide success since then: they took the gold medal at the 2007 and 2017 editions of the World Championships, and finished third 3 times and second once.</a:t>
            </a:r>
            <a:endParaRPr b="0" lang="hr-HR" sz="2400" spc="-1" strike="noStrike">
              <a:latin typeface="Arial"/>
            </a:endParaRPr>
          </a:p>
        </p:txBody>
      </p:sp>
      <p:pic>
        <p:nvPicPr>
          <p:cNvPr id="71" name="Slika1" descr=""/>
          <p:cNvPicPr/>
          <p:nvPr/>
        </p:nvPicPr>
        <p:blipFill>
          <a:blip r:embed="rId3"/>
          <a:stretch/>
        </p:blipFill>
        <p:spPr>
          <a:xfrm>
            <a:off x="4212000" y="3933000"/>
            <a:ext cx="4463640" cy="23745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827640" y="620640"/>
            <a:ext cx="7774920" cy="3381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232323"/>
                </a:solidFill>
                <a:latin typeface="Calibri"/>
                <a:ea typeface="Calibri"/>
              </a:rPr>
              <a:t>It took the Croatian </a:t>
            </a:r>
            <a:r>
              <a:rPr b="1" lang="hr-HR" sz="2400" spc="-1" strike="noStrike">
                <a:solidFill>
                  <a:srgbClr val="232323"/>
                </a:solidFill>
                <a:latin typeface="Calibri"/>
                <a:ea typeface="Calibri"/>
              </a:rPr>
              <a:t>tennis</a:t>
            </a:r>
            <a:r>
              <a:rPr b="0" lang="hr-HR" sz="2400" spc="-1" strike="noStrike">
                <a:solidFill>
                  <a:srgbClr val="232323"/>
                </a:solidFill>
                <a:latin typeface="Calibri"/>
                <a:ea typeface="Calibri"/>
              </a:rPr>
              <a:t> team only a year after independence to rise up. Since then, they won three Olympic medals: in 1992 (Goran Ivanišević in men’s singles, and Goran Ivanišević and Goran Prpić in men’s doubles) and in 2004 (Ivan Ljubičić and Mario Ančić in men’s doubles).</a:t>
            </a:r>
            <a:br/>
            <a:r>
              <a:rPr b="0" lang="hr-HR" sz="2400" spc="-1" strike="noStrike">
                <a:solidFill>
                  <a:srgbClr val="000000"/>
                </a:solidFill>
                <a:latin typeface="Calibri"/>
                <a:ea typeface="Calibri"/>
              </a:rPr>
              <a:t>They won the Davis Cup title in 2005 and in 2018.</a:t>
            </a:r>
            <a:br/>
            <a:endParaRPr b="0" lang="hr-HR" sz="2400" spc="-1" strike="noStrike">
              <a:latin typeface="Arial"/>
            </a:endParaRPr>
          </a:p>
          <a:p>
            <a:pPr>
              <a:lnSpc>
                <a:spcPct val="100000"/>
              </a:lnSpc>
            </a:pPr>
            <a:r>
              <a:rPr b="0" lang="hr-HR" sz="2400" spc="-1" strike="noStrike">
                <a:solidFill>
                  <a:srgbClr val="000000"/>
                </a:solidFill>
                <a:latin typeface="Calibri"/>
                <a:ea typeface="Calibri"/>
              </a:rPr>
              <a:t>Famous Croatian Tennis players are  Goran Ivanišević, Marin Čilić, Ivan Ljubičić,...</a:t>
            </a:r>
            <a:endParaRPr b="0" lang="hr-HR" sz="2400" spc="-1" strike="noStrike">
              <a:latin typeface="Arial"/>
            </a:endParaRPr>
          </a:p>
        </p:txBody>
      </p:sp>
      <p:pic>
        <p:nvPicPr>
          <p:cNvPr id="73" name="Slika7" descr=""/>
          <p:cNvPicPr/>
          <p:nvPr/>
        </p:nvPicPr>
        <p:blipFill>
          <a:blip r:embed="rId1"/>
          <a:stretch/>
        </p:blipFill>
        <p:spPr>
          <a:xfrm>
            <a:off x="755640" y="4077000"/>
            <a:ext cx="3886560" cy="2230560"/>
          </a:xfrm>
          <a:prstGeom prst="rect">
            <a:avLst/>
          </a:prstGeom>
          <a:ln>
            <a:noFill/>
          </a:ln>
        </p:spPr>
      </p:pic>
      <p:pic>
        <p:nvPicPr>
          <p:cNvPr id="74" name="Slika8" descr=""/>
          <p:cNvPicPr/>
          <p:nvPr/>
        </p:nvPicPr>
        <p:blipFill>
          <a:blip r:embed="rId2"/>
          <a:stretch/>
        </p:blipFill>
        <p:spPr>
          <a:xfrm>
            <a:off x="4788000" y="4077000"/>
            <a:ext cx="3454560" cy="22305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178</TotalTime>
  <Application>LibreOffice/6.2.5.2$Windows_X86_64 LibreOffice_project/1ec314fa52f458adc18c4f025c545a4e8b22c159</Application>
  <Words>351</Words>
  <Paragraphs>42</Paragraphs>
  <Company>Grizli777</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2023-04-23T12:43:27Z</dcterms:created>
  <dc:creator>Marin Marsic</dc:creator>
  <dc:description/>
  <dc:language>hr-HR</dc:language>
  <cp:lastModifiedBy/>
  <dcterms:modified xsi:type="dcterms:W3CDTF">2023-04-28T19:55:29Z</dcterms:modified>
  <cp:revision>23</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Grizli777</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16</vt:i4>
  </property>
</Properties>
</file>