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6" r:id="rId2"/>
    <p:sldId id="267" r:id="rId3"/>
    <p:sldId id="274" r:id="rId4"/>
    <p:sldId id="263" r:id="rId5"/>
    <p:sldId id="270" r:id="rId6"/>
    <p:sldId id="275" r:id="rId7"/>
    <p:sldId id="257" r:id="rId8"/>
    <p:sldId id="294" r:id="rId9"/>
    <p:sldId id="289" r:id="rId10"/>
    <p:sldId id="291" r:id="rId11"/>
    <p:sldId id="278" r:id="rId12"/>
    <p:sldId id="295" r:id="rId13"/>
    <p:sldId id="296" r:id="rId14"/>
    <p:sldId id="284" r:id="rId15"/>
    <p:sldId id="285" r:id="rId16"/>
    <p:sldId id="286" r:id="rId17"/>
    <p:sldId id="280" r:id="rId18"/>
    <p:sldId id="281" r:id="rId19"/>
    <p:sldId id="282" r:id="rId20"/>
    <p:sldId id="276" r:id="rId21"/>
    <p:sldId id="258" r:id="rId22"/>
    <p:sldId id="259" r:id="rId23"/>
    <p:sldId id="288" r:id="rId24"/>
    <p:sldId id="273" r:id="rId25"/>
    <p:sldId id="261" r:id="rId26"/>
    <p:sldId id="292" r:id="rId27"/>
    <p:sldId id="297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0E2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1" autoAdjust="0"/>
    <p:restoredTop sz="94660"/>
  </p:normalViewPr>
  <p:slideViewPr>
    <p:cSldViewPr>
      <p:cViewPr varScale="1">
        <p:scale>
          <a:sx n="70" d="100"/>
          <a:sy n="70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7F292-7D53-47EC-B0E1-787673183BED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EC2F6-843C-4BED-9889-BF6A88AE2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B3FD6-739C-4137-AE85-A8930509F5D4}" type="slidenum">
              <a:rPr lang="hr-HR" smtClean="0"/>
              <a:pPr/>
              <a:t>2</a:t>
            </a:fld>
            <a:endParaRPr lang="hr-H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24869-C466-46CC-B81A-98286C53501D}" type="slidenum">
              <a:rPr lang="hr-HR" smtClean="0"/>
              <a:pPr/>
              <a:t>5</a:t>
            </a:fld>
            <a:endParaRPr lang="hr-H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8FDB0-BB40-49CD-B5F8-8E04C07E2A39}" type="slidenum">
              <a:rPr lang="hr-HR" smtClean="0"/>
              <a:pPr/>
              <a:t>11</a:t>
            </a:fld>
            <a:endParaRPr lang="hr-H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070B4-E467-41D8-ABDF-61B7F982F1E9}" type="slidenum">
              <a:rPr lang="hr-HR" smtClean="0"/>
              <a:pPr/>
              <a:t>17</a:t>
            </a:fld>
            <a:endParaRPr lang="hr-H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DCE46-F47E-409A-ACB7-5A2939779743}" type="slidenum">
              <a:rPr lang="hr-HR" smtClean="0"/>
              <a:pPr/>
              <a:t>23</a:t>
            </a:fld>
            <a:endParaRPr lang="hr-H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4CFF08-BE5E-4DA8-A0C5-AD2C03A2F2B5}" type="datetimeFigureOut">
              <a:rPr lang="hr-HR" smtClean="0"/>
              <a:pPr/>
              <a:t>15.2.2021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0E6F6C-18BA-4F4E-AE7B-340B564ED4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Slikovni rezultat za communication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24944"/>
            <a:ext cx="4644008" cy="17221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476672"/>
            <a:ext cx="38884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Calibri" pitchFamily="34" charset="0"/>
              </a:rPr>
              <a:t>Osnovna škola Bartola Kašića</a:t>
            </a:r>
            <a:br>
              <a:rPr lang="hr-HR" sz="2000" dirty="0" smtClean="0">
                <a:latin typeface="Calibri" pitchFamily="34" charset="0"/>
              </a:rPr>
            </a:br>
            <a:r>
              <a:rPr lang="hr-HR" sz="2000" dirty="0" smtClean="0">
                <a:latin typeface="Calibri" pitchFamily="34" charset="0"/>
              </a:rPr>
              <a:t>Vinkovci</a:t>
            </a:r>
            <a:br>
              <a:rPr lang="hr-HR" sz="2000" dirty="0" smtClean="0">
                <a:latin typeface="Calibri" pitchFamily="34" charset="0"/>
              </a:rPr>
            </a:br>
            <a:r>
              <a:rPr lang="hr-HR" sz="2000" dirty="0" smtClean="0">
                <a:latin typeface="Calibri" pitchFamily="34" charset="0"/>
              </a:rPr>
              <a:t>Erasmus+ project 2020-2022</a:t>
            </a:r>
            <a:br>
              <a:rPr lang="hr-HR" sz="2000" dirty="0" smtClean="0">
                <a:latin typeface="Calibri" pitchFamily="34" charset="0"/>
              </a:rPr>
            </a:br>
            <a:r>
              <a:rPr lang="hr-HR" sz="2000" b="1" dirty="0" smtClean="0">
                <a:latin typeface="Calibri" pitchFamily="34" charset="0"/>
              </a:rPr>
              <a:t>S.O.F.T. – Start our future today</a:t>
            </a:r>
          </a:p>
          <a:p>
            <a:endParaRPr lang="hr-HR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227687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Calibri" pitchFamily="34" charset="0"/>
              </a:rPr>
              <a:t>    Aktivno slušanje</a:t>
            </a:r>
            <a:endParaRPr lang="hr-HR" sz="4000" dirty="0">
              <a:latin typeface="Calibri" pitchFamily="34" charset="0"/>
            </a:endParaRPr>
          </a:p>
        </p:txBody>
      </p:sp>
      <p:pic>
        <p:nvPicPr>
          <p:cNvPr id="10" name="Picture 9" descr="C:\Documents and Settings\Marin\My Documents\ZASTAVE i LOGO, SCC, W.A.T.E.R\DISCLAIMER, LOGO, AMPEU\eu_flag_co_funded_pos_rgb_righ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3416977" cy="98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Marin\My Documents\SOFT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04664"/>
            <a:ext cx="2110681" cy="1327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476672"/>
            <a:ext cx="4392613" cy="590507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r-HR" dirty="0"/>
              <a:t>    </a:t>
            </a:r>
            <a:r>
              <a:rPr lang="hr-HR" sz="3600" b="1" dirty="0">
                <a:solidFill>
                  <a:schemeClr val="tx2"/>
                </a:solidFill>
                <a:latin typeface="Times New Roman" pitchFamily="18" charset="0"/>
              </a:rPr>
              <a:t>SLUŠANJE NIJE</a:t>
            </a:r>
          </a:p>
          <a:p>
            <a:pPr algn="ctr"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▼</a:t>
            </a:r>
          </a:p>
          <a:p>
            <a:pPr algn="ctr"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►p</a:t>
            </a:r>
            <a:r>
              <a:rPr lang="hr-HR" sz="3600" dirty="0">
                <a:solidFill>
                  <a:schemeClr val="tx2"/>
                </a:solidFill>
                <a:latin typeface="Times New Roman" pitchFamily="18" charset="0"/>
              </a:rPr>
              <a:t>ristojna šutnja dok</a:t>
            </a:r>
          </a:p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Times New Roman" pitchFamily="18" charset="0"/>
              </a:rPr>
              <a:t>    sugovornik govori</a:t>
            </a:r>
          </a:p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hr-HR" sz="3600" dirty="0">
                <a:solidFill>
                  <a:schemeClr val="tx2"/>
                </a:solidFill>
                <a:latin typeface="Times New Roman" pitchFamily="18" charset="0"/>
              </a:rPr>
              <a:t>razmišljanje o </a:t>
            </a:r>
          </a:p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Times New Roman" pitchFamily="18" charset="0"/>
              </a:rPr>
              <a:t>   tome što ćemo </a:t>
            </a:r>
          </a:p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Times New Roman" pitchFamily="18" charset="0"/>
              </a:rPr>
              <a:t>   odgovoriti ili pitati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463" y="476672"/>
            <a:ext cx="4427537" cy="5654253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tx2"/>
                </a:solidFill>
                <a:latin typeface="Arial" charset="0"/>
              </a:rPr>
              <a:t>     </a:t>
            </a:r>
            <a:r>
              <a:rPr lang="hr-HR" sz="3600" b="1" dirty="0">
                <a:solidFill>
                  <a:schemeClr val="folHlink"/>
                </a:solidFill>
                <a:latin typeface="Times New Roman" pitchFamily="18" charset="0"/>
              </a:rPr>
              <a:t>SLUŠANJE  JE</a:t>
            </a:r>
          </a:p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       ▼</a:t>
            </a:r>
          </a:p>
          <a:p>
            <a:pPr>
              <a:buFont typeface="Wingdings" pitchFamily="2" charset="2"/>
              <a:buNone/>
            </a:pPr>
            <a:r>
              <a:rPr lang="hr-HR" sz="36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►aktivno nastojanje da razumijemo što sugovornik nastoji poručiti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0"/>
            <a:ext cx="8001000" cy="1700808"/>
          </a:xfrm>
        </p:spPr>
        <p:txBody>
          <a:bodyPr/>
          <a:lstStyle/>
          <a:p>
            <a:pPr eaLnBrk="1" hangingPunct="1"/>
            <a:r>
              <a:rPr lang="hr-HR" sz="3600" b="1" dirty="0" smtClean="0">
                <a:solidFill>
                  <a:schemeClr val="accent2"/>
                </a:solidFill>
              </a:rPr>
              <a:t>AKTIVNO</a:t>
            </a:r>
            <a:r>
              <a:rPr lang="hr-HR" sz="3600" dirty="0" smtClean="0"/>
              <a:t> SLUŠANJE</a:t>
            </a:r>
            <a:endParaRPr lang="en-GB" sz="36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600" dirty="0" smtClean="0">
                <a:latin typeface="+mj-lt"/>
              </a:rPr>
              <a:t>usmjeravanje pažnje na ono što osoba govori i osjeća i uzvraćanje vlastitim riječima kako smo razumjeli govornikovu/činu poruku (i riječi i osjećaje)</a:t>
            </a:r>
          </a:p>
          <a:p>
            <a:pPr eaLnBrk="1" hangingPunct="1"/>
            <a:endParaRPr lang="hr-HR" sz="2600" dirty="0" smtClean="0">
              <a:latin typeface="+mj-lt"/>
            </a:endParaRP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hr-HR" sz="2400" b="1" dirty="0" smtClean="0">
                <a:latin typeface="+mj-lt"/>
                <a:cs typeface="Times New Roman" pitchFamily="18" charset="0"/>
              </a:rPr>
              <a:t>►</a:t>
            </a:r>
            <a:r>
              <a:rPr lang="hr-HR" sz="2400" b="1" dirty="0" smtClean="0">
                <a:latin typeface="+mj-lt"/>
              </a:rPr>
              <a:t> komunikacijska vještina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hr-HR" sz="2400" b="1" dirty="0" smtClean="0">
                <a:latin typeface="+mj-lt"/>
                <a:cs typeface="Times New Roman" pitchFamily="18" charset="0"/>
              </a:rPr>
              <a:t>►</a:t>
            </a:r>
            <a:r>
              <a:rPr lang="hr-HR" sz="2400" b="1" dirty="0" smtClean="0">
                <a:latin typeface="+mj-lt"/>
              </a:rPr>
              <a:t>uključuje razumijevanje,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hr-HR" sz="2400" b="1" dirty="0" smtClean="0">
                <a:latin typeface="+mj-lt"/>
                <a:cs typeface="Times New Roman" pitchFamily="18" charset="0"/>
              </a:rPr>
              <a:t>►</a:t>
            </a:r>
            <a:r>
              <a:rPr lang="hr-HR" sz="2400" b="1" dirty="0" smtClean="0">
                <a:latin typeface="+mj-lt"/>
              </a:rPr>
              <a:t> interpretaciju i zapamćivanje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hr-HR" sz="2400" b="1" dirty="0" smtClean="0">
                <a:latin typeface="+mj-lt"/>
              </a:rPr>
              <a:t>    onoga što smo čuli</a:t>
            </a:r>
          </a:p>
          <a:p>
            <a:pPr eaLnBrk="1" hangingPunct="1"/>
            <a:endParaRPr lang="hr-HR" sz="26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990600"/>
          </a:xfrm>
        </p:spPr>
        <p:txBody>
          <a:bodyPr/>
          <a:lstStyle/>
          <a:p>
            <a:pPr algn="ctr"/>
            <a:r>
              <a:rPr lang="hr-HR" dirty="0" smtClean="0"/>
              <a:t>Tehnike aktivnog slušanja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postavljati otvorena pitanja </a:t>
            </a:r>
            <a:r>
              <a:rPr lang="fi-FI" i="1" dirty="0" smtClean="0">
                <a:solidFill>
                  <a:schemeClr val="tx2"/>
                </a:solidFill>
              </a:rPr>
              <a:t>Kako? Kada? Što? Tko? Gdje? Koliko?</a:t>
            </a:r>
            <a:r>
              <a:rPr lang="hr-HR" i="1" dirty="0" smtClean="0">
                <a:solidFill>
                  <a:schemeClr val="tx2"/>
                </a:solidFill>
              </a:rPr>
              <a:t> </a:t>
            </a:r>
            <a:r>
              <a:rPr lang="hr-HR" dirty="0" smtClean="0"/>
              <a:t>izbjegavati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hr-HR" i="1" dirty="0" smtClean="0">
                <a:solidFill>
                  <a:schemeClr val="tx2"/>
                </a:solidFill>
              </a:rPr>
              <a:t>Zašto?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Ohrabrivanje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ohrabriti osobu da iznese svoja mišljenja</a:t>
            </a:r>
          </a:p>
          <a:p>
            <a:pPr>
              <a:buNone/>
            </a:pPr>
            <a:endParaRPr lang="hr-HR" i="1" dirty="0" smtClean="0"/>
          </a:p>
          <a:p>
            <a:pPr algn="ctr">
              <a:buNone/>
            </a:pPr>
            <a:r>
              <a:rPr lang="hr-HR" i="1" dirty="0" smtClean="0"/>
              <a:t>Možeš li mi reći više o tome?</a:t>
            </a:r>
            <a:endParaRPr lang="hr-HR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Empatiziranje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dati do znanja osobi da ju razumijemo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i="1" dirty="0" smtClean="0"/>
              <a:t>Vidim da ti je ova situacija bila vrlo zahtjevna. Sretan/na sam zbog tebe.</a:t>
            </a:r>
            <a:endParaRPr lang="hr-HR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Zrcaljenje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pokazati razumijevanje za osjećaje sugovornika, pomoći mu da procjeni vlastite osjećaje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i="1" dirty="0" smtClean="0"/>
              <a:t>Izgledaš umorno.</a:t>
            </a:r>
          </a:p>
          <a:p>
            <a:pPr algn="ctr">
              <a:buNone/>
            </a:pPr>
            <a:r>
              <a:rPr lang="hr-HR" i="1" dirty="0" smtClean="0"/>
              <a:t>(</a:t>
            </a:r>
            <a:r>
              <a:rPr lang="hr-HR" dirty="0" smtClean="0"/>
              <a:t>stid, krivnja, ljutnja...</a:t>
            </a:r>
            <a:r>
              <a:rPr lang="hr-HR" i="1" dirty="0" smtClean="0"/>
              <a:t>)</a:t>
            </a:r>
            <a:endParaRPr lang="hr-HR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99392"/>
            <a:ext cx="8001000" cy="1216025"/>
          </a:xfrm>
        </p:spPr>
        <p:txBody>
          <a:bodyPr/>
          <a:lstStyle/>
          <a:p>
            <a:pPr eaLnBrk="1" hangingPunct="1"/>
            <a:r>
              <a:rPr lang="hr-HR" sz="3600" dirty="0" smtClean="0"/>
              <a:t>Sažimanje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600" dirty="0" smtClean="0">
                <a:latin typeface="+mj-lt"/>
              </a:rPr>
              <a:t>Sažimanje ili sumiranje se jednostavno određuje kao prošireno parafraziranje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+mj-lt"/>
              </a:rPr>
              <a:t>grupirati važne činjenice i ideje skupa</a:t>
            </a:r>
          </a:p>
          <a:p>
            <a:pPr eaLnBrk="1" hangingPunct="1">
              <a:lnSpc>
                <a:spcPct val="90000"/>
              </a:lnSpc>
              <a:buNone/>
            </a:pPr>
            <a:endParaRPr lang="hr-HR" sz="26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hr-HR" i="1" dirty="0" smtClean="0"/>
              <a:t>Ovo su glavne ideje koje si naveo/la.</a:t>
            </a:r>
            <a:endParaRPr lang="hr-HR" sz="2600" i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Preoblikovanje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229600" cy="4937760"/>
          </a:xfrm>
        </p:spPr>
        <p:txBody>
          <a:bodyPr/>
          <a:lstStyle/>
          <a:p>
            <a:pPr marL="271463" indent="-271463">
              <a:lnSpc>
                <a:spcPct val="90000"/>
              </a:lnSpc>
            </a:pPr>
            <a:r>
              <a:rPr lang="hr-HR" sz="2300" dirty="0" smtClean="0">
                <a:latin typeface="+mj-lt"/>
              </a:rPr>
              <a:t>Potvrđuje sadržaj poruke tako da se uočavaju potrebe, osjećaji i vrednote skrivene u poruci i izražava ih pozitivno i nedvosmisleno</a:t>
            </a:r>
          </a:p>
          <a:p>
            <a:pPr marL="271463" indent="-271463">
              <a:lnSpc>
                <a:spcPct val="90000"/>
              </a:lnSpc>
            </a:pPr>
            <a:endParaRPr lang="hr-HR" sz="23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163289"/>
            <a:ext cx="8001000" cy="1216025"/>
          </a:xfrm>
        </p:spPr>
        <p:txBody>
          <a:bodyPr/>
          <a:lstStyle/>
          <a:p>
            <a:r>
              <a:rPr lang="hr-HR" dirty="0" smtClean="0"/>
              <a:t>Primjeri preoblikovanja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latin typeface="+mj-lt"/>
              </a:rPr>
              <a:t>Ne dam da ide u taj kafić, premlada je da zna što je dobro.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000" b="1" dirty="0" smtClean="0">
                <a:latin typeface="+mj-lt"/>
              </a:rPr>
              <a:t>Dakle, brinete za dobrobit vaše kćeri.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solidFill>
                  <a:schemeClr val="accent2"/>
                </a:solidFill>
                <a:latin typeface="+mj-lt"/>
              </a:rPr>
              <a:t>(isticanje pozitivne vrijednosti)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000" dirty="0" smtClean="0">
              <a:latin typeface="+mj-lt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latin typeface="+mj-lt"/>
              </a:rPr>
              <a:t>Krivo to radiš.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000" b="1" dirty="0" smtClean="0">
                <a:latin typeface="+mj-lt"/>
              </a:rPr>
              <a:t>Vi to radite na jednostavniji način? Volio bih naučiti.</a:t>
            </a:r>
            <a:r>
              <a:rPr lang="hr-HR" sz="2000" dirty="0" smtClean="0">
                <a:solidFill>
                  <a:schemeClr val="accent2"/>
                </a:solidFill>
                <a:latin typeface="+mj-lt"/>
              </a:rPr>
              <a:t>.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solidFill>
                  <a:schemeClr val="accent2"/>
                </a:solidFill>
                <a:latin typeface="+mj-lt"/>
              </a:rPr>
              <a:t> (od individualnog problema ka zajedničkom)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000" dirty="0" smtClean="0">
              <a:solidFill>
                <a:schemeClr val="accent2"/>
              </a:solidFill>
              <a:latin typeface="+mj-lt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000" dirty="0" smtClean="0">
              <a:solidFill>
                <a:schemeClr val="accent2"/>
              </a:solidFill>
              <a:latin typeface="+mj-lt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latin typeface="+mj-lt"/>
              </a:rPr>
              <a:t>Ne želim ponovo raditi s Ivanom, zadnji put je skoro upropastio projekt.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000" b="1" dirty="0" smtClean="0">
                <a:latin typeface="+mj-lt"/>
              </a:rPr>
              <a:t>Brine vas uspjeh budućeg projekta.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solidFill>
                  <a:schemeClr val="accent2"/>
                </a:solidFill>
                <a:latin typeface="+mj-lt"/>
              </a:rPr>
              <a:t>(od prošlosti ka budućnosti)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0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32656"/>
            <a:ext cx="8001000" cy="1008112"/>
          </a:xfrm>
        </p:spPr>
        <p:txBody>
          <a:bodyPr/>
          <a:lstStyle/>
          <a:p>
            <a:pPr eaLnBrk="1" hangingPunct="1"/>
            <a:r>
              <a:rPr lang="hr-HR" sz="3600" dirty="0" smtClean="0"/>
              <a:t>  Pravila rada</a:t>
            </a:r>
            <a:endParaRPr lang="en-GB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4162"/>
            <a:ext cx="8280920" cy="4525963"/>
          </a:xfrm>
        </p:spPr>
        <p:txBody>
          <a:bodyPr/>
          <a:lstStyle/>
          <a:p>
            <a:pPr eaLnBrk="1" hangingPunct="1"/>
            <a:r>
              <a:rPr lang="hr-HR" sz="2600" dirty="0" smtClean="0">
                <a:solidFill>
                  <a:schemeClr val="tx1"/>
                </a:solidFill>
                <a:cs typeface="Times New Roman" pitchFamily="18" charset="0"/>
              </a:rPr>
              <a:t>slušamo jedni druge i ne upadamo jedni drugima u rije</a:t>
            </a:r>
            <a:r>
              <a:rPr lang="hr-HR" sz="2600" dirty="0" smtClean="0">
                <a:solidFill>
                  <a:schemeClr val="tx1"/>
                </a:solidFill>
              </a:rPr>
              <a:t>č</a:t>
            </a:r>
          </a:p>
          <a:p>
            <a:pPr eaLnBrk="1" hangingPunct="1"/>
            <a:r>
              <a:rPr lang="hr-HR" sz="2600" dirty="0" smtClean="0">
                <a:solidFill>
                  <a:schemeClr val="tx1"/>
                </a:solidFill>
              </a:rPr>
              <a:t>ohrabrujemo se, a ne omalovažavamo</a:t>
            </a:r>
          </a:p>
          <a:p>
            <a:pPr eaLnBrk="1" hangingPunct="1"/>
            <a:r>
              <a:rPr lang="hr-HR" sz="2600" dirty="0" smtClean="0">
                <a:solidFill>
                  <a:schemeClr val="tx1"/>
                </a:solidFill>
                <a:cs typeface="Times New Roman" pitchFamily="18" charset="0"/>
              </a:rPr>
              <a:t>pošt</a:t>
            </a:r>
            <a:r>
              <a:rPr lang="hr-HR" sz="2600" dirty="0" smtClean="0">
                <a:solidFill>
                  <a:schemeClr val="tx1"/>
                </a:solidFill>
              </a:rPr>
              <a:t>ujemo načela: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  <a:cs typeface="Times New Roman" pitchFamily="18" charset="0"/>
              </a:rPr>
              <a:t>tolerancije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  <a:cs typeface="Times New Roman" pitchFamily="18" charset="0"/>
              </a:rPr>
              <a:t>slobode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  <a:cs typeface="Times New Roman" pitchFamily="18" charset="0"/>
              </a:rPr>
              <a:t>ravnopravnosti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</a:rPr>
              <a:t>diskrecije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81369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Rasprava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U kojoj mjeri ovo primjenjujete u svom životu?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1484784"/>
            <a:ext cx="8229600" cy="9906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PRAVILA AKTIVNOG SLUŠANJA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9090" name="AutoShape 2" descr="Slikovni rezultat za communicatio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9092" name="AutoShape 4" descr="Slikovni rezultat za communicatio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5" descr="b3c11d4c671973bb6d07c0901132ec99_medium-image-png-telephone-communication-clipart_800-506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31640" y="2700278"/>
            <a:ext cx="5724128" cy="3620511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Prijedlozi za poboljšanje umijeća slušanja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uspostavljanje kontakta očima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potvrdno klimanje glavom i pokazivanje odgovarajućih izraza lica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izbjegavanje radnje ili geste koje uzrokuju nesabranost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postavljanje pitanja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parafraziranje - ujedno je i kontrola točnosti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izbjegavanje prekidanja govornika</a:t>
            </a:r>
          </a:p>
          <a:p>
            <a:pPr>
              <a:lnSpc>
                <a:spcPct val="15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ne govoriti previše - nije moguće istodobno govoriti i slušati</a:t>
            </a:r>
          </a:p>
          <a:p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91281"/>
            <a:ext cx="8001000" cy="1792089"/>
          </a:xfrm>
        </p:spPr>
        <p:txBody>
          <a:bodyPr/>
          <a:lstStyle/>
          <a:p>
            <a:pPr eaLnBrk="1" hangingPunct="1"/>
            <a:r>
              <a:rPr lang="hr-HR" sz="3600" dirty="0" smtClean="0"/>
              <a:t>Opći razlozi za aktivno slušanje</a:t>
            </a:r>
            <a:endParaRPr lang="en-GB" sz="36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7624"/>
            <a:ext cx="8229600" cy="38576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Pokazuje vaš interes i brigu za govornika/cu</a:t>
            </a:r>
          </a:p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Vodi do bolje informiranosti o govorniku/ci ili situaciji</a:t>
            </a:r>
          </a:p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Potiče daljnju komunikaciju</a:t>
            </a:r>
          </a:p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Vodi do veće suradnje i boljeg rješavanja problema među ljudima koji osjećaju da se ne razumiju</a:t>
            </a:r>
          </a:p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Smiruje ljude i “hladi” napete situacije</a:t>
            </a:r>
          </a:p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U pravilu poboljšava odnose među ljudima</a:t>
            </a:r>
          </a:p>
          <a:p>
            <a:pPr eaLnBrk="1" hangingPunct="1">
              <a:lnSpc>
                <a:spcPct val="80000"/>
              </a:lnSpc>
            </a:pPr>
            <a:r>
              <a:rPr lang="hr-HR" sz="2600" dirty="0" smtClean="0">
                <a:latin typeface="+mj-lt"/>
              </a:rPr>
              <a:t>Potiče druge da i oni vas pažljivo slušaju</a:t>
            </a:r>
            <a:endParaRPr lang="en-GB" sz="2600" dirty="0" smtClean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400600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Slikovni rezultat za pen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8242" y="4337720"/>
            <a:ext cx="283575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Umjesto zaključka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i="1" dirty="0" smtClean="0"/>
              <a:t>Bog nam je dao jedna usta i dva uha da više slušamo, </a:t>
            </a:r>
          </a:p>
          <a:p>
            <a:pPr>
              <a:buNone/>
            </a:pPr>
            <a:r>
              <a:rPr lang="hr-HR" i="1" dirty="0" smtClean="0"/>
              <a:t>a manje govorimo.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evaluacija</a:t>
            </a:r>
            <a:endParaRPr lang="hr-HR" dirty="0"/>
          </a:p>
        </p:txBody>
      </p:sp>
      <p:pic>
        <p:nvPicPr>
          <p:cNvPr id="52226" name="Picture 2" descr="Slikovni rezultat za emotik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456474" cy="1800200"/>
          </a:xfrm>
          <a:prstGeom prst="rect">
            <a:avLst/>
          </a:prstGeom>
          <a:noFill/>
        </p:spPr>
      </p:pic>
      <p:pic>
        <p:nvPicPr>
          <p:cNvPr id="52230" name="Picture 6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124744"/>
            <a:ext cx="3048000" cy="3048001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491880" y="1700808"/>
            <a:ext cx="1800200" cy="1800000"/>
          </a:xfrm>
          <a:prstGeom prst="ellipse">
            <a:avLst/>
          </a:prstGeom>
          <a:solidFill>
            <a:srgbClr val="F0E226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4068024" y="2924944"/>
            <a:ext cx="720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427984" y="2060848"/>
            <a:ext cx="360040" cy="50405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FFC000"/>
            </a:solidFill>
          </a:ln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val 10"/>
          <p:cNvSpPr/>
          <p:nvPr/>
        </p:nvSpPr>
        <p:spPr>
          <a:xfrm>
            <a:off x="3851920" y="2060848"/>
            <a:ext cx="360040" cy="50405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FFC000"/>
            </a:solidFill>
          </a:ln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7200"/>
            <a:ext cx="8236024" cy="838200"/>
          </a:xfrm>
        </p:spPr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r-HR" dirty="0" smtClean="0"/>
              <a:t>Bognar, L. (1999). Metodika odgoja. Sveučilište J. J. Strossmayera u Osijeku. Osijek.</a:t>
            </a:r>
          </a:p>
          <a:p>
            <a:pPr lvl="0"/>
            <a:r>
              <a:rPr lang="hr-HR" smtClean="0"/>
              <a:t>Bognar, L., Ništ, M., Tonković, Lj. </a:t>
            </a:r>
            <a:r>
              <a:rPr lang="hr-HR" dirty="0" smtClean="0"/>
              <a:t>(2004). Miroljupci. Edukacijska kuća – Centar za mir, nenasilje i ljudska prava. Osijek.</a:t>
            </a:r>
          </a:p>
          <a:p>
            <a:pPr lvl="0"/>
            <a:r>
              <a:rPr lang="hr-HR" dirty="0" smtClean="0"/>
              <a:t>Brdar, I. (1993). Što je socijalna kompetencija?. Godišnjak Zavoda za psihologiju, Rijeka, str. 13-19.</a:t>
            </a:r>
          </a:p>
          <a:p>
            <a:pPr lvl="0"/>
            <a:r>
              <a:rPr lang="hr-HR" dirty="0" smtClean="0"/>
              <a:t>Kolesarić, J .Matošina Borbaš, S.,Prister Švarc, V. (2014). EduKa, priručnik za mlade o toleranciji i nenasilju. S.O.S. Virovitica. </a:t>
            </a:r>
          </a:p>
          <a:p>
            <a:r>
              <a:rPr lang="hr-HR" dirty="0" smtClean="0"/>
              <a:t>Marušić, S., Pavletić, Z., Ptiček, R. Razvoj komunikacijskih vještina.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83568"/>
          </a:xfrm>
        </p:spPr>
        <p:txBody>
          <a:bodyPr/>
          <a:lstStyle/>
          <a:p>
            <a:r>
              <a:rPr lang="hr-HR" dirty="0" smtClean="0"/>
              <a:t>   Panto Pletikosa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525963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Calibri" pitchFamily="34" charset="0"/>
              </a:rPr>
              <a:t>U čekaonici Doma zdravlja u Copocabani sjedi osamnaestero ljudi. Na vratima sobe ispred koje sjedi najviše ljudi piše </a:t>
            </a:r>
            <a:r>
              <a:rPr lang="hr-HR" i="1" dirty="0" smtClean="0">
                <a:latin typeface="Calibri" pitchFamily="34" charset="0"/>
              </a:rPr>
              <a:t>dr. Panto Pletikosa, medicinska sestra Pavica Marić. </a:t>
            </a:r>
            <a:r>
              <a:rPr lang="hr-HR" dirty="0" smtClean="0">
                <a:latin typeface="Calibri" pitchFamily="34" charset="0"/>
              </a:rPr>
              <a:t>U čekaonici sjede </a:t>
            </a:r>
            <a:r>
              <a:rPr lang="hr-HR" sz="2900" dirty="0" smtClean="0">
                <a:latin typeface="Calibri" pitchFamily="34" charset="0"/>
              </a:rPr>
              <a:t>general</a:t>
            </a:r>
            <a:r>
              <a:rPr lang="hr-HR" dirty="0" smtClean="0">
                <a:latin typeface="Calibri" pitchFamily="34" charset="0"/>
              </a:rPr>
              <a:t> u civilu, čovjek u crnim cipelama, trogodišnje dijete, žena s uvijačima u kosi te čovjek s velikim nosom. Odjednom se hodnikom začuje oštar zvuk ubrzanih koraka i u čekaonicu ulazi zgodna crvenokosa žena, a za njom ide debeljuškast i namršten čovjek. Žena šmrca. Ulaze u ordinaciju bez kucanja. General u civilu upravo je glasno zakašljao. Ženi s uvijačima u kosi učinilo se da čuje pucanj. Crvenokosa žena bijesno izlazi iz ordinacije. Za njom trči Pletikosa držeći se za glavu. Trogodišnjak je zaplako.</a:t>
            </a:r>
            <a:endParaRPr lang="hr-HR" dirty="0">
              <a:latin typeface="Calibri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ovni rezultat za black head communication clipart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15608" y="4221088"/>
            <a:ext cx="3528392" cy="26504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Komunikacija je...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proces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razmjene poruka (verbalnih i/ili neverbalnih) između dvije ili više osoba koji se odvija s određenim ciljem ili namjerom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nepovratna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i neponovljiva - ono što se kaže ne može se povući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neizbježna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- nemoguće je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nekomunicirati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2656"/>
            <a:ext cx="8534400" cy="1080120"/>
          </a:xfrm>
        </p:spPr>
        <p:txBody>
          <a:bodyPr/>
          <a:lstStyle/>
          <a:p>
            <a:pPr eaLnBrk="1" hangingPunct="1"/>
            <a:r>
              <a:rPr lang="hr-HR" sz="3400" dirty="0" smtClean="0"/>
              <a:t>OSNOVNE VJEŠTINE KLJUČNE ZA</a:t>
            </a:r>
            <a:endParaRPr lang="en-GB" sz="34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781300"/>
            <a:ext cx="8001000" cy="2806700"/>
          </a:xfrm>
        </p:spPr>
        <p:txBody>
          <a:bodyPr/>
          <a:lstStyle/>
          <a:p>
            <a:pPr eaLnBrk="1" hangingPunct="1"/>
            <a:r>
              <a:rPr lang="hr-HR" sz="2600" dirty="0" smtClean="0">
                <a:solidFill>
                  <a:schemeClr val="tx1"/>
                </a:solidFill>
              </a:rPr>
              <a:t>Aktivno slušanje</a:t>
            </a:r>
          </a:p>
          <a:p>
            <a:pPr eaLnBrk="1" hangingPunct="1"/>
            <a:r>
              <a:rPr lang="hr-HR" sz="2600" i="1" dirty="0" smtClean="0">
                <a:solidFill>
                  <a:schemeClr val="tx1"/>
                </a:solidFill>
              </a:rPr>
              <a:t>Asertivno</a:t>
            </a:r>
            <a:r>
              <a:rPr lang="hr-HR" sz="2600" dirty="0" smtClean="0">
                <a:solidFill>
                  <a:schemeClr val="tx1"/>
                </a:solidFill>
              </a:rPr>
              <a:t> izražavanje/govorenje</a:t>
            </a:r>
          </a:p>
          <a:p>
            <a:pPr eaLnBrk="1" hangingPunct="1"/>
            <a:r>
              <a:rPr lang="hr-HR" sz="2600" dirty="0" smtClean="0">
                <a:solidFill>
                  <a:schemeClr val="tx1"/>
                </a:solidFill>
              </a:rPr>
              <a:t>Suradnja</a:t>
            </a:r>
          </a:p>
          <a:p>
            <a:pPr eaLnBrk="1" hangingPunct="1"/>
            <a:r>
              <a:rPr lang="hr-HR" sz="2600" dirty="0" smtClean="0">
                <a:solidFill>
                  <a:schemeClr val="tx1"/>
                </a:solidFill>
              </a:rPr>
              <a:t>Konstruktivno rješavanje problema</a:t>
            </a:r>
          </a:p>
          <a:p>
            <a:pPr eaLnBrk="1" hangingPunct="1"/>
            <a:r>
              <a:rPr lang="hr-HR" sz="2600" dirty="0" smtClean="0">
                <a:solidFill>
                  <a:schemeClr val="tx1"/>
                </a:solidFill>
              </a:rPr>
              <a:t>Prorađivanje sukoba</a:t>
            </a:r>
            <a:endParaRPr lang="en-GB" sz="2600" dirty="0" smtClean="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1340768"/>
            <a:ext cx="85344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hr-HR" sz="3400" dirty="0" smtClean="0">
                <a:solidFill>
                  <a:schemeClr val="tx2"/>
                </a:solidFill>
                <a:latin typeface="+mj-lt"/>
              </a:rPr>
              <a:t>KVALITETNU KOMUNIKACIJU</a:t>
            </a:r>
          </a:p>
        </p:txBody>
      </p:sp>
      <p:sp>
        <p:nvSpPr>
          <p:cNvPr id="5" name="Oval 4"/>
          <p:cNvSpPr/>
          <p:nvPr/>
        </p:nvSpPr>
        <p:spPr>
          <a:xfrm>
            <a:off x="467544" y="2636912"/>
            <a:ext cx="3240360" cy="79208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ovni rezultat za group work me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045399" cy="4525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9552" y="332656"/>
            <a:ext cx="54726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osoba koja sluša</a:t>
            </a:r>
            <a:endParaRPr lang="hr-HR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647690"/>
            <a:ext cx="28803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  osoba koja govori</a:t>
            </a:r>
            <a:endParaRPr lang="hr-HR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1124744"/>
            <a:ext cx="30243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osoba koja promatra</a:t>
            </a:r>
            <a:endParaRPr lang="hr-H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7200"/>
            <a:ext cx="8236024" cy="838200"/>
          </a:xfrm>
        </p:spPr>
        <p:txBody>
          <a:bodyPr/>
          <a:lstStyle/>
          <a:p>
            <a:r>
              <a:rPr lang="hr-HR" dirty="0" smtClean="0"/>
              <a:t>NESLUŠANJE</a:t>
            </a:r>
            <a:endParaRPr lang="hr-H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pseudoslušanje </a:t>
            </a: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(“ Ma slušam te , slušam te  !” odgovara suprug gledajući nogometnu utakmicu )</a:t>
            </a:r>
            <a:endParaRPr lang="hr-H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jednoslojno slušanje </a:t>
            </a: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Pa , kaže da je dobro...kao da ja moram znati što ona osjeća !)</a:t>
            </a:r>
            <a:endParaRPr lang="hr-H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selektivno slušanje 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“Da..da...da, ali daj ti meni reci što znaš o ...?)</a:t>
            </a:r>
            <a:endParaRPr lang="hr-H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selektivno odbacivanje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(“ Slušao sam, ali ne želim o tome sada razgovarati...  zanima me nešto drugo .“) </a:t>
            </a:r>
            <a:endParaRPr lang="hr-H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otimanje riječi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obrambeno ili defenzivno slušanje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slušanje u zasjedi</a:t>
            </a:r>
          </a:p>
          <a:p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r-HR" sz="3600" b="1" dirty="0">
                <a:latin typeface="Times New Roman" pitchFamily="18" charset="0"/>
              </a:rPr>
              <a:t>ŠTO UČINITI KADA SUGOVORNIK POKAZUJE ZNAKOVE NESLUŠANJA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pseudoslušanje ili pasivno slušanje </a:t>
            </a:r>
            <a:r>
              <a:rPr lang="hr-H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► stati ili promijeniti temu</a:t>
            </a:r>
          </a:p>
          <a:p>
            <a:pPr>
              <a:buFont typeface="Wingdings" pitchFamily="2" charset="2"/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► otimanje riječi </a:t>
            </a:r>
            <a:r>
              <a:rPr lang="hr-H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neagresivno zamoliti da prestane to raditi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► doslovno, jednoslojno slušanje </a:t>
            </a:r>
            <a:r>
              <a:rPr lang="hr-H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►izravno pitanje</a:t>
            </a:r>
          </a:p>
          <a:p>
            <a:pPr>
              <a:buFont typeface="Wingdings" pitchFamily="2" charset="2"/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►slušanje iz zasjede </a:t>
            </a:r>
            <a:r>
              <a:rPr lang="hr-H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►riješiti raniji sukob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hr-HR" sz="4000" b="1" dirty="0" smtClean="0">
                <a:latin typeface="Times New Roman" pitchFamily="18" charset="0"/>
                <a:cs typeface="Times New Roman" pitchFamily="18" charset="0"/>
              </a:rPr>
              <a:t>UZROK NESLUŠANJA: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500" b="1" dirty="0" smtClean="0">
                <a:latin typeface="Times New Roman" pitchFamily="18" charset="0"/>
                <a:cs typeface="Times New Roman" pitchFamily="18" charset="0"/>
              </a:rPr>
              <a:t>• ritam govora sporiji od slušanja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500" b="1" dirty="0" smtClean="0">
                <a:latin typeface="Times New Roman" pitchFamily="18" charset="0"/>
                <a:cs typeface="Times New Roman" pitchFamily="18" charset="0"/>
              </a:rPr>
              <a:t>• procjena slušača da nema  koristi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500" b="1" dirty="0" smtClean="0">
                <a:latin typeface="Times New Roman" pitchFamily="18" charset="0"/>
                <a:cs typeface="Times New Roman" pitchFamily="18" charset="0"/>
              </a:rPr>
              <a:t>• informacijska  preopterećenost slušača                    </a:t>
            </a: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418</TotalTime>
  <Words>930</Words>
  <Application>Microsoft Office PowerPoint</Application>
  <PresentationFormat>On-screen Show (4:3)</PresentationFormat>
  <Paragraphs>134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Slide 1</vt:lpstr>
      <vt:lpstr>  Pravila rada</vt:lpstr>
      <vt:lpstr>   Panto Pletikosa</vt:lpstr>
      <vt:lpstr>Komunikacija je...</vt:lpstr>
      <vt:lpstr>OSNOVNE VJEŠTINE KLJUČNE ZA</vt:lpstr>
      <vt:lpstr>Slide 6</vt:lpstr>
      <vt:lpstr>NESLUŠANJE</vt:lpstr>
      <vt:lpstr>ŠTO UČINITI KADA SUGOVORNIK POKAZUJE ZNAKOVE NESLUŠANJA</vt:lpstr>
      <vt:lpstr>Slide 9</vt:lpstr>
      <vt:lpstr>Slide 10</vt:lpstr>
      <vt:lpstr>AKTIVNO SLUŠANJE</vt:lpstr>
      <vt:lpstr>Tehnike aktivnog slušanja</vt:lpstr>
      <vt:lpstr>Slide 13</vt:lpstr>
      <vt:lpstr>Ohrabrivanje</vt:lpstr>
      <vt:lpstr>Empatiziranje</vt:lpstr>
      <vt:lpstr>Zrcaljenje</vt:lpstr>
      <vt:lpstr>Sažimanje </vt:lpstr>
      <vt:lpstr>Preoblikovanje</vt:lpstr>
      <vt:lpstr>Primjeri preoblikovanja</vt:lpstr>
      <vt:lpstr>Slide 20</vt:lpstr>
      <vt:lpstr>PRAVILA AKTIVNOG SLUŠANJA</vt:lpstr>
      <vt:lpstr>Prijedlozi za poboljšanje umijeća slušanja</vt:lpstr>
      <vt:lpstr>Opći razlozi za aktivno slušanje</vt:lpstr>
      <vt:lpstr>Slide 24</vt:lpstr>
      <vt:lpstr>Umjesto zaključka</vt:lpstr>
      <vt:lpstr>evaluacija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Marin Marsic</cp:lastModifiedBy>
  <cp:revision>39</cp:revision>
  <dcterms:created xsi:type="dcterms:W3CDTF">2017-03-04T17:36:15Z</dcterms:created>
  <dcterms:modified xsi:type="dcterms:W3CDTF">2021-02-15T15:47:15Z</dcterms:modified>
</cp:coreProperties>
</file>